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75" r:id="rId4"/>
    <p:sldId id="278" r:id="rId5"/>
    <p:sldId id="280" r:id="rId6"/>
    <p:sldId id="268" r:id="rId7"/>
    <p:sldId id="264" r:id="rId8"/>
    <p:sldId id="272" r:id="rId9"/>
    <p:sldId id="277" r:id="rId10"/>
    <p:sldId id="270" r:id="rId11"/>
    <p:sldId id="271" r:id="rId12"/>
    <p:sldId id="265" r:id="rId13"/>
    <p:sldId id="273" r:id="rId14"/>
    <p:sldId id="274" r:id="rId15"/>
    <p:sldId id="281" r:id="rId16"/>
    <p:sldId id="276" r:id="rId17"/>
    <p:sldId id="266" r:id="rId18"/>
    <p:sldId id="282"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56F7DC-D330-4F43-9847-B7D895E991F4}" type="datetimeFigureOut">
              <a:rPr lang="en-ZA" smtClean="0"/>
              <a:t>2019/06/30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46391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56F7DC-D330-4F43-9847-B7D895E991F4}" type="datetimeFigureOut">
              <a:rPr lang="en-ZA" smtClean="0"/>
              <a:t>2019/06/30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120597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56F7DC-D330-4F43-9847-B7D895E991F4}" type="datetimeFigureOut">
              <a:rPr lang="en-ZA" smtClean="0"/>
              <a:t>2019/06/30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134766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56F7DC-D330-4F43-9847-B7D895E991F4}" type="datetimeFigureOut">
              <a:rPr lang="en-ZA" smtClean="0"/>
              <a:t>2019/06/30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304960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6F7DC-D330-4F43-9847-B7D895E991F4}" type="datetimeFigureOut">
              <a:rPr lang="en-ZA" smtClean="0"/>
              <a:t>2019/06/30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57666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56F7DC-D330-4F43-9847-B7D895E991F4}" type="datetimeFigureOut">
              <a:rPr lang="en-ZA" smtClean="0"/>
              <a:t>2019/06/30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419925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56F7DC-D330-4F43-9847-B7D895E991F4}" type="datetimeFigureOut">
              <a:rPr lang="en-ZA" smtClean="0"/>
              <a:t>2019/06/30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124952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56F7DC-D330-4F43-9847-B7D895E991F4}" type="datetimeFigureOut">
              <a:rPr lang="en-ZA" smtClean="0"/>
              <a:t>2019/06/30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187960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6F7DC-D330-4F43-9847-B7D895E991F4}" type="datetimeFigureOut">
              <a:rPr lang="en-ZA" smtClean="0"/>
              <a:t>2019/06/30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370648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6F7DC-D330-4F43-9847-B7D895E991F4}" type="datetimeFigureOut">
              <a:rPr lang="en-ZA" smtClean="0"/>
              <a:t>2019/06/30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402877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6F7DC-D330-4F43-9847-B7D895E991F4}" type="datetimeFigureOut">
              <a:rPr lang="en-ZA" smtClean="0"/>
              <a:t>2019/06/30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C5AB62B-B54E-4FC6-9A21-12DBA71AE455}" type="slidenum">
              <a:rPr lang="en-ZA" smtClean="0"/>
              <a:t>‹#›</a:t>
            </a:fld>
            <a:endParaRPr lang="en-ZA"/>
          </a:p>
        </p:txBody>
      </p:sp>
    </p:spTree>
    <p:extLst>
      <p:ext uri="{BB962C8B-B14F-4D97-AF65-F5344CB8AC3E}">
        <p14:creationId xmlns:p14="http://schemas.microsoft.com/office/powerpoint/2010/main" val="292566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6F7DC-D330-4F43-9847-B7D895E991F4}" type="datetimeFigureOut">
              <a:rPr lang="en-ZA" smtClean="0"/>
              <a:t>2019/06/30</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AB62B-B54E-4FC6-9A21-12DBA71AE455}" type="slidenum">
              <a:rPr lang="en-ZA" smtClean="0"/>
              <a:t>‹#›</a:t>
            </a:fld>
            <a:endParaRPr lang="en-ZA"/>
          </a:p>
        </p:txBody>
      </p:sp>
    </p:spTree>
    <p:extLst>
      <p:ext uri="{BB962C8B-B14F-4D97-AF65-F5344CB8AC3E}">
        <p14:creationId xmlns:p14="http://schemas.microsoft.com/office/powerpoint/2010/main" val="1999456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2126" y="400124"/>
            <a:ext cx="5838457" cy="523220"/>
          </a:xfrm>
          <a:prstGeom prst="rect">
            <a:avLst/>
          </a:prstGeom>
          <a:noFill/>
        </p:spPr>
        <p:txBody>
          <a:bodyPr wrap="none" rtlCol="0">
            <a:spAutoFit/>
          </a:bodyPr>
          <a:lstStyle/>
          <a:p>
            <a:pPr algn="ctr"/>
            <a:r>
              <a:rPr lang="en-ZA" sz="2800" b="1" dirty="0" smtClean="0">
                <a:latin typeface="Helvetica" panose="020B0604020202020204" pitchFamily="2" charset="0"/>
                <a:ea typeface="Tahoma" panose="020B0604030504040204" pitchFamily="34" charset="0"/>
                <a:cs typeface="Tahoma" panose="020B0604030504040204" pitchFamily="34" charset="0"/>
              </a:rPr>
              <a:t>Faculty of Design and Innovation</a:t>
            </a:r>
          </a:p>
        </p:txBody>
      </p:sp>
      <p:grpSp>
        <p:nvGrpSpPr>
          <p:cNvPr id="7" name="Group 6"/>
          <p:cNvGrpSpPr/>
          <p:nvPr/>
        </p:nvGrpSpPr>
        <p:grpSpPr>
          <a:xfrm>
            <a:off x="369272" y="231947"/>
            <a:ext cx="1603219" cy="913818"/>
            <a:chOff x="389408" y="1521332"/>
            <a:chExt cx="2794366" cy="1592760"/>
          </a:xfrm>
        </p:grpSpPr>
        <p:sp>
          <p:nvSpPr>
            <p:cNvPr id="6" name="Rectangle 5"/>
            <p:cNvSpPr/>
            <p:nvPr/>
          </p:nvSpPr>
          <p:spPr>
            <a:xfrm>
              <a:off x="389408" y="1521332"/>
              <a:ext cx="2794366" cy="1592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0493" y="1535301"/>
              <a:ext cx="2780218" cy="1578791"/>
            </a:xfrm>
            <a:prstGeom prst="rect">
              <a:avLst/>
            </a:prstGeom>
            <a:noFill/>
            <a:ln>
              <a:noFill/>
            </a:ln>
          </p:spPr>
        </p:pic>
      </p:grpSp>
      <p:cxnSp>
        <p:nvCxnSpPr>
          <p:cNvPr id="9" name="Straight Connector 8"/>
          <p:cNvCxnSpPr/>
          <p:nvPr/>
        </p:nvCxnSpPr>
        <p:spPr>
          <a:xfrm>
            <a:off x="182880" y="1224143"/>
            <a:ext cx="116651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 y="6366555"/>
            <a:ext cx="116651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00802" y="6366555"/>
            <a:ext cx="8629285" cy="430887"/>
          </a:xfrm>
          <a:prstGeom prst="rect">
            <a:avLst/>
          </a:prstGeom>
          <a:noFill/>
        </p:spPr>
        <p:txBody>
          <a:bodyPr wrap="none" rtlCol="0">
            <a:spAutoFit/>
          </a:bodyPr>
          <a:lstStyle/>
          <a:p>
            <a:pPr algn="ctr"/>
            <a:r>
              <a:rPr lang="en-US" sz="1100" b="1" dirty="0" smtClean="0">
                <a:latin typeface="Helvetica" panose="020B0604020202020204" pitchFamily="2" charset="0"/>
              </a:rPr>
              <a:t>ALL RIGHTS RESERVED </a:t>
            </a:r>
          </a:p>
          <a:p>
            <a:pPr algn="ctr"/>
            <a:r>
              <a:rPr lang="en-US" sz="1100" dirty="0" smtClean="0">
                <a:latin typeface="Helvetica" panose="020B0604020202020204" pitchFamily="2" charset="0"/>
              </a:rPr>
              <a:t>No part of this Document should be produced without written approval from </a:t>
            </a:r>
            <a:r>
              <a:rPr lang="en-US" sz="1100" dirty="0" err="1" smtClean="0">
                <a:latin typeface="Helvetica" panose="020B0604020202020204" pitchFamily="2" charset="0"/>
              </a:rPr>
              <a:t>Limkokwing</a:t>
            </a:r>
            <a:r>
              <a:rPr lang="en-US" sz="1100" dirty="0" smtClean="0">
                <a:latin typeface="Helvetica" panose="020B0604020202020204" pitchFamily="2" charset="0"/>
              </a:rPr>
              <a:t> University of Creative Technology Sierra Leone</a:t>
            </a:r>
            <a:endParaRPr lang="en-US" sz="1100" dirty="0">
              <a:latin typeface="Helvetica" panose="020B0604020202020204" pitchFamily="2" charset="0"/>
            </a:endParaRPr>
          </a:p>
        </p:txBody>
      </p:sp>
      <p:sp>
        <p:nvSpPr>
          <p:cNvPr id="12" name="TextBox 11"/>
          <p:cNvSpPr txBox="1"/>
          <p:nvPr/>
        </p:nvSpPr>
        <p:spPr>
          <a:xfrm>
            <a:off x="989693" y="2017658"/>
            <a:ext cx="10259421" cy="3416320"/>
          </a:xfrm>
          <a:prstGeom prst="rect">
            <a:avLst/>
          </a:prstGeom>
          <a:noFill/>
        </p:spPr>
        <p:txBody>
          <a:bodyPr wrap="square" rtlCol="0">
            <a:spAutoFit/>
          </a:bodyPr>
          <a:lstStyle/>
          <a:p>
            <a:pPr algn="ctr">
              <a:lnSpc>
                <a:spcPct val="150000"/>
              </a:lnSpc>
            </a:pPr>
            <a:r>
              <a:rPr lang="en-ZA" sz="4800" b="1" dirty="0" smtClean="0">
                <a:latin typeface="Helvetica" panose="020B0604020202020204" pitchFamily="2" charset="0"/>
                <a:ea typeface="Tahoma" panose="020B0604030504040204" pitchFamily="34" charset="0"/>
                <a:cs typeface="Tahoma" panose="020B0604030504040204" pitchFamily="34" charset="0"/>
              </a:rPr>
              <a:t>Creative and Innovative Studies </a:t>
            </a:r>
          </a:p>
          <a:p>
            <a:pPr algn="ctr">
              <a:lnSpc>
                <a:spcPct val="150000"/>
              </a:lnSpc>
            </a:pPr>
            <a:r>
              <a:rPr lang="en-ZA" sz="4800" b="1" dirty="0" smtClean="0">
                <a:latin typeface="Helvetica" panose="020B0604020202020204" pitchFamily="2" charset="0"/>
                <a:ea typeface="Tahoma" panose="020B0604030504040204" pitchFamily="34" charset="0"/>
                <a:cs typeface="Tahoma" panose="020B0604030504040204" pitchFamily="34" charset="0"/>
              </a:rPr>
              <a:t>(CRET101)</a:t>
            </a:r>
          </a:p>
          <a:p>
            <a:pPr algn="ctr">
              <a:lnSpc>
                <a:spcPct val="150000"/>
              </a:lnSpc>
            </a:pPr>
            <a:r>
              <a:rPr lang="en-ZA" sz="4800" b="1" dirty="0" smtClean="0">
                <a:latin typeface="Helvetica" panose="020B0604020202020204" pitchFamily="2" charset="0"/>
                <a:ea typeface="Tahoma" panose="020B0604030504040204" pitchFamily="34" charset="0"/>
                <a:cs typeface="Tahoma" panose="020B0604030504040204" pitchFamily="34" charset="0"/>
              </a:rPr>
              <a:t>Week 1: Lecture </a:t>
            </a:r>
            <a:r>
              <a:rPr lang="en-ZA" sz="4800" b="1" dirty="0">
                <a:latin typeface="Helvetica" panose="020B0604020202020204" pitchFamily="2" charset="0"/>
                <a:ea typeface="Tahoma" panose="020B0604030504040204" pitchFamily="34" charset="0"/>
                <a:cs typeface="Tahoma" panose="020B0604030504040204" pitchFamily="34" charset="0"/>
              </a:rPr>
              <a:t>1</a:t>
            </a:r>
            <a:endParaRPr lang="en-ZA" sz="4800" dirty="0">
              <a:latin typeface="Helvetica" panose="020B0604020202020204" pitchFamily="2" charset="0"/>
            </a:endParaRPr>
          </a:p>
        </p:txBody>
      </p:sp>
    </p:spTree>
    <p:extLst>
      <p:ext uri="{BB962C8B-B14F-4D97-AF65-F5344CB8AC3E}">
        <p14:creationId xmlns:p14="http://schemas.microsoft.com/office/powerpoint/2010/main" val="4080823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184" y="780481"/>
            <a:ext cx="10929258" cy="4616648"/>
          </a:xfrm>
          <a:prstGeom prst="rect">
            <a:avLst/>
          </a:prstGeom>
        </p:spPr>
        <p:txBody>
          <a:bodyPr wrap="square">
            <a:spAutoFit/>
          </a:bodyPr>
          <a:lstStyle/>
          <a:p>
            <a:pPr>
              <a:lnSpc>
                <a:spcPct val="150000"/>
              </a:lnSpc>
            </a:pPr>
            <a:r>
              <a:rPr lang="en-US" sz="2800" dirty="0">
                <a:latin typeface="Helvetica" panose="020B0604020202020204" pitchFamily="2" charset="0"/>
              </a:rPr>
              <a:t>A </a:t>
            </a:r>
            <a:r>
              <a:rPr lang="en-US" sz="2800" dirty="0" smtClean="0">
                <a:latin typeface="Helvetica" panose="020B0604020202020204" pitchFamily="2" charset="0"/>
              </a:rPr>
              <a:t>diverse </a:t>
            </a:r>
            <a:r>
              <a:rPr lang="en-US" sz="2800" dirty="0">
                <a:latin typeface="Helvetica" panose="020B0604020202020204" pitchFamily="2" charset="0"/>
              </a:rPr>
              <a:t>number of potential solutions are studied in a brief span of time, and unconventional connections may be drawn. Once the stage of divergent thinking is complete, information and ideas are structured and organized using convergent thinking. </a:t>
            </a:r>
            <a:endParaRPr lang="en-US" sz="2800" dirty="0" smtClean="0">
              <a:latin typeface="Helvetica" panose="020B0604020202020204" pitchFamily="2" charset="0"/>
            </a:endParaRPr>
          </a:p>
          <a:p>
            <a:pPr>
              <a:lnSpc>
                <a:spcPct val="150000"/>
              </a:lnSpc>
            </a:pPr>
            <a:endParaRPr lang="en-US" sz="2800" dirty="0">
              <a:latin typeface="Helvetica" panose="020B0604020202020204" pitchFamily="2" charset="0"/>
            </a:endParaRPr>
          </a:p>
          <a:p>
            <a:pPr>
              <a:lnSpc>
                <a:spcPct val="150000"/>
              </a:lnSpc>
            </a:pPr>
            <a:r>
              <a:rPr lang="en-US" sz="2800" dirty="0" smtClean="0">
                <a:latin typeface="Helvetica" panose="020B0604020202020204" pitchFamily="2" charset="0"/>
              </a:rPr>
              <a:t>Brainstorming </a:t>
            </a:r>
            <a:r>
              <a:rPr lang="en-US" sz="2800" dirty="0">
                <a:latin typeface="Helvetica" panose="020B0604020202020204" pitchFamily="2" charset="0"/>
              </a:rPr>
              <a:t>and free writing are </a:t>
            </a:r>
            <a:r>
              <a:rPr lang="en-US" sz="2800" dirty="0" smtClean="0">
                <a:latin typeface="Helvetica" panose="020B0604020202020204" pitchFamily="2" charset="0"/>
              </a:rPr>
              <a:t>some of the </a:t>
            </a:r>
            <a:r>
              <a:rPr lang="en-US" sz="2800" dirty="0">
                <a:latin typeface="Helvetica" panose="020B0604020202020204" pitchFamily="2" charset="0"/>
              </a:rPr>
              <a:t>processes that involve divergent thinking.</a:t>
            </a:r>
          </a:p>
        </p:txBody>
      </p:sp>
    </p:spTree>
    <p:extLst>
      <p:ext uri="{BB962C8B-B14F-4D97-AF65-F5344CB8AC3E}">
        <p14:creationId xmlns:p14="http://schemas.microsoft.com/office/powerpoint/2010/main" val="199570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7" y="679269"/>
            <a:ext cx="11298219" cy="5262979"/>
          </a:xfrm>
          <a:prstGeom prst="rect">
            <a:avLst/>
          </a:prstGeom>
          <a:noFill/>
        </p:spPr>
        <p:txBody>
          <a:bodyPr wrap="square" rtlCol="0">
            <a:spAutoFit/>
          </a:bodyPr>
          <a:lstStyle/>
          <a:p>
            <a:pPr algn="ctr">
              <a:lnSpc>
                <a:spcPct val="150000"/>
              </a:lnSpc>
            </a:pPr>
            <a:r>
              <a:rPr lang="en-US" sz="2800" b="1" dirty="0" smtClean="0">
                <a:latin typeface="Helvetica" panose="020B0604020202020204" pitchFamily="2" charset="0"/>
              </a:rPr>
              <a:t>Convergent Thinking </a:t>
            </a:r>
          </a:p>
          <a:p>
            <a:pPr>
              <a:lnSpc>
                <a:spcPct val="150000"/>
              </a:lnSpc>
            </a:pPr>
            <a:r>
              <a:rPr lang="en-US" sz="2800" dirty="0" smtClean="0">
                <a:latin typeface="Helvetica" panose="020B0604020202020204" pitchFamily="2" charset="0"/>
              </a:rPr>
              <a:t>Convergent </a:t>
            </a:r>
            <a:r>
              <a:rPr lang="en-US" sz="2800" dirty="0">
                <a:latin typeface="Helvetica" panose="020B0604020202020204" pitchFamily="2" charset="0"/>
              </a:rPr>
              <a:t>thinking is a problem solving technique involving the bringing together different ideas from different participants or fields to determine a single best solution to a lucidly defined problem. </a:t>
            </a:r>
            <a:endParaRPr lang="en-US" sz="2800" dirty="0" smtClean="0">
              <a:latin typeface="Helvetica" panose="020B0604020202020204" pitchFamily="2" charset="0"/>
            </a:endParaRPr>
          </a:p>
          <a:p>
            <a:pPr>
              <a:lnSpc>
                <a:spcPct val="150000"/>
              </a:lnSpc>
            </a:pPr>
            <a:endParaRPr lang="en-US" sz="2800" dirty="0">
              <a:latin typeface="Helvetica" panose="020B0604020202020204" pitchFamily="2" charset="0"/>
            </a:endParaRPr>
          </a:p>
          <a:p>
            <a:pPr>
              <a:lnSpc>
                <a:spcPct val="150000"/>
              </a:lnSpc>
            </a:pPr>
            <a:r>
              <a:rPr lang="en-US" sz="2800" dirty="0" smtClean="0">
                <a:latin typeface="Helvetica" panose="020B0604020202020204" pitchFamily="2" charset="0"/>
              </a:rPr>
              <a:t>In </a:t>
            </a:r>
            <a:r>
              <a:rPr lang="en-US" sz="2800" dirty="0">
                <a:latin typeface="Helvetica" panose="020B0604020202020204" pitchFamily="2" charset="0"/>
              </a:rPr>
              <a:t>other words, this is a kind of thinking that concentrates on finding out the single best or frequently, correct solution to a problem or answer to a question. </a:t>
            </a:r>
          </a:p>
        </p:txBody>
      </p:sp>
    </p:spTree>
    <p:extLst>
      <p:ext uri="{BB962C8B-B14F-4D97-AF65-F5344CB8AC3E}">
        <p14:creationId xmlns:p14="http://schemas.microsoft.com/office/powerpoint/2010/main" val="99045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584602" y="761804"/>
            <a:ext cx="2861681" cy="523220"/>
          </a:xfrm>
          <a:prstGeom prst="rect">
            <a:avLst/>
          </a:prstGeom>
        </p:spPr>
        <p:txBody>
          <a:bodyPr wrap="none">
            <a:spAutoFit/>
          </a:bodyPr>
          <a:lstStyle/>
          <a:p>
            <a:r>
              <a:rPr lang="en-ZA" sz="2800" b="1" dirty="0" smtClean="0">
                <a:latin typeface="Helvetica" panose="020B0604020202020204" pitchFamily="2" charset="0"/>
                <a:ea typeface="Tahoma" panose="020B0604030504040204" pitchFamily="34" charset="0"/>
                <a:cs typeface="Tahoma" panose="020B0604030504040204" pitchFamily="34" charset="0"/>
              </a:rPr>
              <a:t>Lateral thinking</a:t>
            </a:r>
            <a:endParaRPr lang="en-ZA" sz="2800" b="1" dirty="0">
              <a:latin typeface="Helvetica" panose="020B0604020202020204" pitchFamily="2" charset="0"/>
              <a:ea typeface="Tahoma" panose="020B0604030504040204" pitchFamily="34" charset="0"/>
              <a:cs typeface="Tahoma" panose="020B0604030504040204" pitchFamily="34" charset="0"/>
            </a:endParaRPr>
          </a:p>
        </p:txBody>
      </p:sp>
      <p:sp>
        <p:nvSpPr>
          <p:cNvPr id="14" name="Rectangle 13"/>
          <p:cNvSpPr/>
          <p:nvPr/>
        </p:nvSpPr>
        <p:spPr>
          <a:xfrm>
            <a:off x="490275" y="1488298"/>
            <a:ext cx="11050337" cy="3323987"/>
          </a:xfrm>
          <a:prstGeom prst="rect">
            <a:avLst/>
          </a:prstGeom>
        </p:spPr>
        <p:txBody>
          <a:bodyPr wrap="square">
            <a:spAutoFit/>
          </a:bodyPr>
          <a:lstStyle/>
          <a:p>
            <a:pPr>
              <a:lnSpc>
                <a:spcPct val="150000"/>
              </a:lnSpc>
            </a:pPr>
            <a:r>
              <a:rPr lang="en-US" sz="2800" dirty="0" smtClean="0">
                <a:latin typeface="Helvetica" panose="020B0604020202020204" pitchFamily="2" charset="0"/>
              </a:rPr>
              <a:t>Refers to using </a:t>
            </a:r>
            <a:r>
              <a:rPr lang="en-US" sz="2800" dirty="0">
                <a:latin typeface="Helvetica" panose="020B0604020202020204" pitchFamily="2" charset="0"/>
              </a:rPr>
              <a:t>both Convergent and Divergent </a:t>
            </a:r>
            <a:r>
              <a:rPr lang="en-US" sz="2800" dirty="0" smtClean="0">
                <a:latin typeface="Helvetica" panose="020B0604020202020204" pitchFamily="2" charset="0"/>
              </a:rPr>
              <a:t>Thinking, s</a:t>
            </a:r>
            <a:r>
              <a:rPr lang="en-ZA" sz="2800" dirty="0" err="1" smtClean="0">
                <a:latin typeface="Tahoma" panose="020B0604030504040204" pitchFamily="34" charset="0"/>
                <a:ea typeface="Tahoma" panose="020B0604030504040204" pitchFamily="34" charset="0"/>
                <a:cs typeface="Tahoma" panose="020B0604030504040204" pitchFamily="34" charset="0"/>
              </a:rPr>
              <a:t>olving</a:t>
            </a:r>
            <a:r>
              <a:rPr lang="en-ZA" sz="2800" dirty="0" smtClean="0">
                <a:latin typeface="Tahoma" panose="020B0604030504040204" pitchFamily="34" charset="0"/>
                <a:ea typeface="Tahoma" panose="020B0604030504040204" pitchFamily="34" charset="0"/>
                <a:cs typeface="Tahoma" panose="020B0604030504040204" pitchFamily="34" charset="0"/>
              </a:rPr>
              <a:t> problems through an indirect and creative approach, using reasoning that is not immediately obvious and involving ideas that may not be obtainable by using only traditional step-by-step logic. The term was coined in 1967 by Edward de Bono.</a:t>
            </a:r>
            <a:endParaRPr lang="en-ZA" sz="2400" dirty="0" smtClean="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7739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7" y="1093824"/>
            <a:ext cx="11482250" cy="4616648"/>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smtClean="0">
                <a:latin typeface="Helvetica" panose="020B0604020202020204" pitchFamily="2" charset="0"/>
              </a:rPr>
              <a:t>Convergent is straightforward </a:t>
            </a:r>
            <a:r>
              <a:rPr lang="en-US" sz="2800" dirty="0">
                <a:latin typeface="Helvetica" panose="020B0604020202020204" pitchFamily="2" charset="0"/>
              </a:rPr>
              <a:t>and simple, divergent thinking is </a:t>
            </a:r>
            <a:r>
              <a:rPr lang="en-US" sz="2800" dirty="0" smtClean="0">
                <a:latin typeface="Helvetica" panose="020B0604020202020204" pitchFamily="2" charset="0"/>
              </a:rPr>
              <a:t>complex while lateral thinking uses both. </a:t>
            </a:r>
          </a:p>
          <a:p>
            <a:pPr marL="457200" indent="-457200">
              <a:lnSpc>
                <a:spcPct val="150000"/>
              </a:lnSpc>
              <a:buFont typeface="Arial" panose="020B0604020202020204" pitchFamily="34" charset="0"/>
              <a:buChar char="•"/>
            </a:pPr>
            <a:r>
              <a:rPr lang="en-US" sz="2800" dirty="0" smtClean="0">
                <a:latin typeface="Helvetica" panose="020B0604020202020204" pitchFamily="2" charset="0"/>
              </a:rPr>
              <a:t>Convergent is </a:t>
            </a:r>
            <a:r>
              <a:rPr lang="en-US" sz="2800" dirty="0">
                <a:latin typeface="Helvetica" panose="020B0604020202020204" pitchFamily="2" charset="0"/>
              </a:rPr>
              <a:t>the type of thinking we do when solving a well-defined, straightforward, correct answer to a problem. Convergent thinking is used when there is a simple, correct answer to a question. </a:t>
            </a:r>
            <a:r>
              <a:rPr lang="en-US" sz="2800" dirty="0" smtClean="0">
                <a:latin typeface="Helvetica" panose="020B0604020202020204" pitchFamily="2" charset="0"/>
              </a:rPr>
              <a:t>For </a:t>
            </a:r>
            <a:r>
              <a:rPr lang="en-US" sz="2800" dirty="0">
                <a:latin typeface="Helvetica" panose="020B0604020202020204" pitchFamily="2" charset="0"/>
              </a:rPr>
              <a:t>example, what's the capital of England? The answer is London. If you knew the answer, you used convergent thinking. </a:t>
            </a:r>
          </a:p>
        </p:txBody>
      </p:sp>
      <p:sp>
        <p:nvSpPr>
          <p:cNvPr id="3" name="TextBox 2"/>
          <p:cNvSpPr txBox="1"/>
          <p:nvPr/>
        </p:nvSpPr>
        <p:spPr>
          <a:xfrm>
            <a:off x="4776864" y="466100"/>
            <a:ext cx="2244525" cy="523220"/>
          </a:xfrm>
          <a:prstGeom prst="rect">
            <a:avLst/>
          </a:prstGeom>
          <a:noFill/>
        </p:spPr>
        <p:txBody>
          <a:bodyPr wrap="none" rtlCol="0">
            <a:spAutoFit/>
          </a:bodyPr>
          <a:lstStyle/>
          <a:p>
            <a:r>
              <a:rPr lang="en-US" sz="2800" b="1" dirty="0" smtClean="0">
                <a:latin typeface="Helvetica" panose="020B0604020202020204" pitchFamily="2" charset="0"/>
              </a:rPr>
              <a:t>Differences </a:t>
            </a:r>
            <a:endParaRPr lang="en-US" sz="2800" b="1" dirty="0">
              <a:latin typeface="Helvetica" panose="020B0604020202020204" pitchFamily="2" charset="0"/>
            </a:endParaRPr>
          </a:p>
        </p:txBody>
      </p:sp>
    </p:spTree>
    <p:extLst>
      <p:ext uri="{BB962C8B-B14F-4D97-AF65-F5344CB8AC3E}">
        <p14:creationId xmlns:p14="http://schemas.microsoft.com/office/powerpoint/2010/main" val="95667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371" y="623561"/>
            <a:ext cx="10955383" cy="4536819"/>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a:latin typeface="Helvetica" panose="020B0604020202020204" pitchFamily="2" charset="0"/>
              </a:rPr>
              <a:t>Creativity is not relevant to convergent thinking because you don't have to be creative to know the answer to this problem; all you have to do is come up with the stated, factual answer. When you're in school and you take a multiple-choice test you are probably using convergent thinking - you might be supplying definitions for terms or remembering a person's name that goes with a particular theory.</a:t>
            </a:r>
          </a:p>
        </p:txBody>
      </p:sp>
    </p:spTree>
    <p:extLst>
      <p:ext uri="{BB962C8B-B14F-4D97-AF65-F5344CB8AC3E}">
        <p14:creationId xmlns:p14="http://schemas.microsoft.com/office/powerpoint/2010/main" val="220352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6319" y="1010419"/>
            <a:ext cx="10341429" cy="1384995"/>
          </a:xfrm>
          <a:prstGeom prst="rect">
            <a:avLst/>
          </a:prstGeom>
        </p:spPr>
        <p:txBody>
          <a:bodyPr wrap="square">
            <a:spAutoFit/>
          </a:bodyPr>
          <a:lstStyle/>
          <a:p>
            <a:r>
              <a:rPr lang="en-US" sz="2800" b="1" u="sng" dirty="0" smtClean="0">
                <a:latin typeface="Tahoma" panose="020B0604030504040204" pitchFamily="34" charset="0"/>
                <a:ea typeface="Tahoma" panose="020B0604030504040204" pitchFamily="34" charset="0"/>
                <a:cs typeface="Tahoma" panose="020B0604030504040204" pitchFamily="34" charset="0"/>
              </a:rPr>
              <a:t>Activity 2: </a:t>
            </a:r>
            <a:r>
              <a:rPr lang="en-US" sz="2800" u="sng" dirty="0" smtClean="0">
                <a:latin typeface="Tahoma" panose="020B0604030504040204" pitchFamily="34" charset="0"/>
                <a:ea typeface="Tahoma" panose="020B0604030504040204" pitchFamily="34" charset="0"/>
                <a:cs typeface="Tahoma" panose="020B0604030504040204" pitchFamily="34" charset="0"/>
              </a:rPr>
              <a:t>Summary and discussion  </a:t>
            </a:r>
            <a:endParaRPr lang="en-US" sz="2800" u="sng"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 </a:t>
            </a:r>
          </a:p>
          <a:p>
            <a:r>
              <a:rPr lang="en-US" sz="2800" dirty="0" smtClean="0">
                <a:latin typeface="Tahoma" panose="020B0604030504040204" pitchFamily="34" charset="0"/>
                <a:ea typeface="Tahoma" panose="020B0604030504040204" pitchFamily="34" charset="0"/>
                <a:cs typeface="Tahoma" panose="020B0604030504040204" pitchFamily="34" charset="0"/>
              </a:rPr>
              <a:t>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491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9953" y="653142"/>
            <a:ext cx="6285695" cy="523220"/>
          </a:xfrm>
          <a:prstGeom prst="rect">
            <a:avLst/>
          </a:prstGeom>
          <a:noFill/>
        </p:spPr>
        <p:txBody>
          <a:bodyPr wrap="none" rtlCol="0">
            <a:spAutoFit/>
          </a:bodyPr>
          <a:lstStyle/>
          <a:p>
            <a:r>
              <a:rPr lang="en-US" sz="2800" b="1" dirty="0" smtClean="0">
                <a:latin typeface="Helvetica" panose="020B0604020202020204" pitchFamily="2" charset="0"/>
              </a:rPr>
              <a:t>DEVELOPING CREATIVE THINKING</a:t>
            </a:r>
            <a:endParaRPr lang="en-US" sz="2800" b="1" dirty="0">
              <a:latin typeface="Helvetica" panose="020B0604020202020204" pitchFamily="2" charset="0"/>
            </a:endParaRPr>
          </a:p>
        </p:txBody>
      </p:sp>
      <p:sp>
        <p:nvSpPr>
          <p:cNvPr id="3" name="TextBox 2"/>
          <p:cNvSpPr txBox="1"/>
          <p:nvPr/>
        </p:nvSpPr>
        <p:spPr>
          <a:xfrm>
            <a:off x="1789610" y="1672045"/>
            <a:ext cx="8835047" cy="181588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latin typeface="Helvetica" panose="020B0604020202020204" pitchFamily="2" charset="0"/>
              </a:rPr>
              <a:t>Curiosity: </a:t>
            </a:r>
            <a:r>
              <a:rPr lang="en-US" sz="2800" dirty="0" smtClean="0">
                <a:latin typeface="Helvetica" panose="020B0604020202020204" pitchFamily="2" charset="0"/>
              </a:rPr>
              <a:t>Leads to Discovery </a:t>
            </a:r>
          </a:p>
          <a:p>
            <a:pPr marL="457200" indent="-457200">
              <a:buFont typeface="Arial" panose="020B0604020202020204" pitchFamily="34" charset="0"/>
              <a:buChar char="•"/>
            </a:pPr>
            <a:r>
              <a:rPr lang="en-US" sz="2800" b="1" dirty="0" smtClean="0">
                <a:latin typeface="Helvetica" panose="020B0604020202020204" pitchFamily="2" charset="0"/>
              </a:rPr>
              <a:t>Observation: </a:t>
            </a:r>
            <a:r>
              <a:rPr lang="en-US" sz="2800" dirty="0" smtClean="0">
                <a:latin typeface="Helvetica" panose="020B0604020202020204" pitchFamily="2" charset="0"/>
              </a:rPr>
              <a:t>Leads to Understanding </a:t>
            </a:r>
          </a:p>
          <a:p>
            <a:pPr marL="457200" indent="-457200">
              <a:buFont typeface="Arial" panose="020B0604020202020204" pitchFamily="34" charset="0"/>
              <a:buChar char="•"/>
            </a:pPr>
            <a:r>
              <a:rPr lang="en-US" sz="2800" b="1" dirty="0" smtClean="0">
                <a:latin typeface="Helvetica" panose="020B0604020202020204" pitchFamily="2" charset="0"/>
              </a:rPr>
              <a:t>Intuition</a:t>
            </a:r>
            <a:r>
              <a:rPr lang="en-US" sz="2800" b="1" dirty="0">
                <a:latin typeface="Helvetica" panose="020B0604020202020204" pitchFamily="2" charset="0"/>
              </a:rPr>
              <a:t>: </a:t>
            </a:r>
            <a:r>
              <a:rPr lang="en-US" sz="2800" dirty="0" smtClean="0">
                <a:latin typeface="Helvetica" panose="020B0604020202020204" pitchFamily="2" charset="0"/>
              </a:rPr>
              <a:t>The </a:t>
            </a:r>
            <a:r>
              <a:rPr lang="en-US" sz="2800" dirty="0">
                <a:latin typeface="Helvetica" panose="020B0604020202020204" pitchFamily="2" charset="0"/>
              </a:rPr>
              <a:t>ability to understand something </a:t>
            </a:r>
            <a:endParaRPr lang="en-US" sz="2800" dirty="0" smtClean="0">
              <a:latin typeface="Helvetica" panose="020B0604020202020204" pitchFamily="2" charset="0"/>
            </a:endParaRPr>
          </a:p>
          <a:p>
            <a:r>
              <a:rPr lang="en-US" sz="2800" dirty="0" smtClean="0">
                <a:latin typeface="Helvetica" panose="020B0604020202020204" pitchFamily="2" charset="0"/>
              </a:rPr>
              <a:t>instinctively</a:t>
            </a:r>
            <a:r>
              <a:rPr lang="en-US" sz="2800" dirty="0">
                <a:latin typeface="Helvetica" panose="020B0604020202020204" pitchFamily="2" charset="0"/>
              </a:rPr>
              <a:t>, without the need for conscious reasoning.</a:t>
            </a:r>
            <a:endParaRPr lang="en-US" sz="2800" dirty="0" smtClean="0">
              <a:latin typeface="Helvetica" panose="020B0604020202020204" pitchFamily="2" charset="0"/>
            </a:endParaRPr>
          </a:p>
        </p:txBody>
      </p:sp>
    </p:spTree>
    <p:extLst>
      <p:ext uri="{BB962C8B-B14F-4D97-AF65-F5344CB8AC3E}">
        <p14:creationId xmlns:p14="http://schemas.microsoft.com/office/powerpoint/2010/main" val="94592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69272" y="231947"/>
            <a:ext cx="1603219" cy="913818"/>
            <a:chOff x="389408" y="1521332"/>
            <a:chExt cx="2794366" cy="1592760"/>
          </a:xfrm>
        </p:grpSpPr>
        <p:sp>
          <p:nvSpPr>
            <p:cNvPr id="6" name="Rectangle 5"/>
            <p:cNvSpPr/>
            <p:nvPr/>
          </p:nvSpPr>
          <p:spPr>
            <a:xfrm>
              <a:off x="389408" y="1521332"/>
              <a:ext cx="2794366" cy="1592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0493" y="1535301"/>
              <a:ext cx="2780218" cy="1578791"/>
            </a:xfrm>
            <a:prstGeom prst="rect">
              <a:avLst/>
            </a:prstGeom>
            <a:noFill/>
            <a:ln>
              <a:noFill/>
            </a:ln>
          </p:spPr>
        </p:pic>
      </p:grpSp>
      <p:cxnSp>
        <p:nvCxnSpPr>
          <p:cNvPr id="9" name="Straight Connector 8"/>
          <p:cNvCxnSpPr/>
          <p:nvPr/>
        </p:nvCxnSpPr>
        <p:spPr>
          <a:xfrm>
            <a:off x="182880" y="1224143"/>
            <a:ext cx="116651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 y="6366555"/>
            <a:ext cx="116651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00802" y="6366555"/>
            <a:ext cx="8629285" cy="430887"/>
          </a:xfrm>
          <a:prstGeom prst="rect">
            <a:avLst/>
          </a:prstGeom>
          <a:noFill/>
        </p:spPr>
        <p:txBody>
          <a:bodyPr wrap="none" rtlCol="0">
            <a:spAutoFit/>
          </a:bodyPr>
          <a:lstStyle/>
          <a:p>
            <a:pPr algn="ctr"/>
            <a:r>
              <a:rPr lang="en-US" sz="1100" b="1" dirty="0" smtClean="0">
                <a:latin typeface="Helvetica" panose="020B0604020202020204" pitchFamily="2" charset="0"/>
              </a:rPr>
              <a:t>ALL RIGHTS RESERVED </a:t>
            </a:r>
          </a:p>
          <a:p>
            <a:pPr algn="ctr"/>
            <a:r>
              <a:rPr lang="en-US" sz="1100" dirty="0" smtClean="0">
                <a:latin typeface="Helvetica" panose="020B0604020202020204" pitchFamily="2" charset="0"/>
              </a:rPr>
              <a:t>No part of this Document should be produced without written approval from </a:t>
            </a:r>
            <a:r>
              <a:rPr lang="en-US" sz="1100" dirty="0" err="1" smtClean="0">
                <a:latin typeface="Helvetica" panose="020B0604020202020204" pitchFamily="2" charset="0"/>
              </a:rPr>
              <a:t>Limkokwing</a:t>
            </a:r>
            <a:r>
              <a:rPr lang="en-US" sz="1100" dirty="0" smtClean="0">
                <a:latin typeface="Helvetica" panose="020B0604020202020204" pitchFamily="2" charset="0"/>
              </a:rPr>
              <a:t> University of Creative Technology Sierra Leone</a:t>
            </a:r>
            <a:endParaRPr lang="en-US" sz="1100" dirty="0">
              <a:latin typeface="Helvetica" panose="020B0604020202020204" pitchFamily="2" charset="0"/>
            </a:endParaRPr>
          </a:p>
        </p:txBody>
      </p:sp>
      <p:pic>
        <p:nvPicPr>
          <p:cNvPr id="12" name="Picture 2" descr="https://w-dog.net/wallpapers/15/6/337916278500760/brain-hemisphere-einstein-logic-creativity-paint-mathematics-science-art-creative-brain-left-brain-right-bra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4165" y="1842753"/>
            <a:ext cx="6762557" cy="38030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60"/>
          <p:cNvSpPr txBox="1">
            <a:spLocks noChangeArrowheads="1"/>
          </p:cNvSpPr>
          <p:nvPr/>
        </p:nvSpPr>
        <p:spPr bwMode="auto">
          <a:xfrm>
            <a:off x="654835" y="2174629"/>
            <a:ext cx="182484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LOGIC</a:t>
            </a:r>
          </a:p>
          <a:p>
            <a:pPr algn="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LISTS</a:t>
            </a:r>
          </a:p>
          <a:p>
            <a:pPr algn="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LINEARITY</a:t>
            </a:r>
          </a:p>
          <a:p>
            <a:pPr algn="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WORDS</a:t>
            </a:r>
          </a:p>
          <a:p>
            <a:pPr algn="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NUMBERS</a:t>
            </a:r>
          </a:p>
          <a:p>
            <a:pPr algn="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SEQUENCE</a:t>
            </a:r>
          </a:p>
          <a:p>
            <a:pPr algn="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ANALYSIS</a:t>
            </a:r>
          </a:p>
        </p:txBody>
      </p:sp>
      <p:sp>
        <p:nvSpPr>
          <p:cNvPr id="16" name="Text Box 62"/>
          <p:cNvSpPr txBox="1">
            <a:spLocks noChangeArrowheads="1"/>
          </p:cNvSpPr>
          <p:nvPr/>
        </p:nvSpPr>
        <p:spPr bwMode="auto">
          <a:xfrm>
            <a:off x="9575070" y="2174629"/>
            <a:ext cx="2242284"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RHYTHM</a:t>
            </a:r>
          </a:p>
          <a:p>
            <a:pP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COLOR</a:t>
            </a:r>
          </a:p>
          <a:p>
            <a:pP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IMAGINATION</a:t>
            </a:r>
          </a:p>
          <a:p>
            <a:pP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DAY DREAM</a:t>
            </a:r>
          </a:p>
          <a:p>
            <a:pP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DIMENSION</a:t>
            </a:r>
          </a:p>
          <a:p>
            <a:pP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SPACIAL  AWARENESS</a:t>
            </a:r>
          </a:p>
          <a:p>
            <a:pPr eaLnBrk="1" hangingPunct="1">
              <a:spcBef>
                <a:spcPct val="50000"/>
              </a:spcBef>
            </a:pPr>
            <a:r>
              <a:rPr lang="en-US" altLang="en-US" sz="1800" dirty="0">
                <a:latin typeface="Helvetica" panose="020B0604020202020204" pitchFamily="2" charset="0"/>
                <a:ea typeface="Tahoma" panose="020B0604030504040204" pitchFamily="34" charset="0"/>
                <a:cs typeface="Tahoma" panose="020B0604030504040204" pitchFamily="34" charset="0"/>
              </a:rPr>
              <a:t>MUSIC</a:t>
            </a:r>
          </a:p>
        </p:txBody>
      </p:sp>
    </p:spTree>
    <p:extLst>
      <p:ext uri="{BB962C8B-B14F-4D97-AF65-F5344CB8AC3E}">
        <p14:creationId xmlns:p14="http://schemas.microsoft.com/office/powerpoint/2010/main" val="2817706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6319" y="1010419"/>
            <a:ext cx="10341429" cy="1384995"/>
          </a:xfrm>
          <a:prstGeom prst="rect">
            <a:avLst/>
          </a:prstGeom>
        </p:spPr>
        <p:txBody>
          <a:bodyPr wrap="square">
            <a:spAutoFit/>
          </a:bodyPr>
          <a:lstStyle/>
          <a:p>
            <a:r>
              <a:rPr lang="en-US" sz="2800" b="1" u="sng" dirty="0" smtClean="0">
                <a:latin typeface="Tahoma" panose="020B0604030504040204" pitchFamily="34" charset="0"/>
                <a:ea typeface="Tahoma" panose="020B0604030504040204" pitchFamily="34" charset="0"/>
                <a:cs typeface="Tahoma" panose="020B0604030504040204" pitchFamily="34" charset="0"/>
              </a:rPr>
              <a:t>Activity 3: </a:t>
            </a:r>
            <a:r>
              <a:rPr lang="en-US" sz="2800" u="sng" dirty="0" smtClean="0">
                <a:latin typeface="Tahoma" panose="020B0604030504040204" pitchFamily="34" charset="0"/>
                <a:ea typeface="Tahoma" panose="020B0604030504040204" pitchFamily="34" charset="0"/>
                <a:cs typeface="Tahoma" panose="020B0604030504040204" pitchFamily="34" charset="0"/>
              </a:rPr>
              <a:t>Summary and discussion  </a:t>
            </a:r>
            <a:endParaRPr lang="en-US" sz="2800" u="sng"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 </a:t>
            </a:r>
          </a:p>
          <a:p>
            <a:r>
              <a:rPr lang="en-US" sz="2800" dirty="0" smtClean="0">
                <a:latin typeface="Tahoma" panose="020B0604030504040204" pitchFamily="34" charset="0"/>
                <a:ea typeface="Tahoma" panose="020B0604030504040204" pitchFamily="34" charset="0"/>
                <a:cs typeface="Tahoma" panose="020B0604030504040204" pitchFamily="34" charset="0"/>
              </a:rPr>
              <a:t>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1534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6319" y="1010419"/>
            <a:ext cx="10341429" cy="2677656"/>
          </a:xfrm>
          <a:prstGeom prst="rect">
            <a:avLst/>
          </a:prstGeom>
        </p:spPr>
        <p:txBody>
          <a:bodyPr wrap="square">
            <a:spAutoFit/>
          </a:bodyPr>
          <a:lstStyle/>
          <a:p>
            <a:r>
              <a:rPr lang="en-US" sz="2800" b="1" u="sng" dirty="0" smtClean="0">
                <a:latin typeface="Tahoma" panose="020B0604030504040204" pitchFamily="34" charset="0"/>
                <a:ea typeface="Tahoma" panose="020B0604030504040204" pitchFamily="34" charset="0"/>
                <a:cs typeface="Tahoma" panose="020B0604030504040204" pitchFamily="34" charset="0"/>
              </a:rPr>
              <a:t>Activity 4: </a:t>
            </a:r>
            <a:r>
              <a:rPr lang="en-US" sz="2800" u="sng" dirty="0" smtClean="0">
                <a:latin typeface="Tahoma" panose="020B0604030504040204" pitchFamily="34" charset="0"/>
                <a:ea typeface="Tahoma" panose="020B0604030504040204" pitchFamily="34" charset="0"/>
                <a:cs typeface="Tahoma" panose="020B0604030504040204" pitchFamily="34" charset="0"/>
              </a:rPr>
              <a:t>Who’s </a:t>
            </a:r>
            <a:r>
              <a:rPr lang="en-US" sz="2800" u="sng" dirty="0">
                <a:latin typeface="Tahoma" panose="020B0604030504040204" pitchFamily="34" charset="0"/>
                <a:ea typeface="Tahoma" panose="020B0604030504040204" pitchFamily="34" charset="0"/>
                <a:cs typeface="Tahoma" panose="020B0604030504040204" pitchFamily="34" charset="0"/>
              </a:rPr>
              <a:t>that ? </a:t>
            </a:r>
          </a:p>
          <a:p>
            <a:r>
              <a:rPr lang="en-US" sz="2800" dirty="0">
                <a:latin typeface="Tahoma" panose="020B0604030504040204" pitchFamily="34" charset="0"/>
                <a:ea typeface="Tahoma" panose="020B0604030504040204" pitchFamily="34" charset="0"/>
                <a:cs typeface="Tahoma" panose="020B0604030504040204" pitchFamily="34" charset="0"/>
              </a:rPr>
              <a:t> </a:t>
            </a:r>
          </a:p>
          <a:p>
            <a:r>
              <a:rPr lang="en-US" sz="2800" dirty="0">
                <a:latin typeface="Tahoma" panose="020B0604030504040204" pitchFamily="34" charset="0"/>
                <a:ea typeface="Tahoma" panose="020B0604030504040204" pitchFamily="34" charset="0"/>
                <a:cs typeface="Tahoma" panose="020B0604030504040204" pitchFamily="34" charset="0"/>
              </a:rPr>
              <a:t>In this activity, students will work in pair.</a:t>
            </a:r>
          </a:p>
          <a:p>
            <a:r>
              <a:rPr lang="en-US" sz="2800" dirty="0">
                <a:latin typeface="Tahoma" panose="020B0604030504040204" pitchFamily="34" charset="0"/>
                <a:ea typeface="Tahoma" panose="020B0604030504040204" pitchFamily="34" charset="0"/>
                <a:cs typeface="Tahoma" panose="020B0604030504040204" pitchFamily="34" charset="0"/>
              </a:rPr>
              <a:t>They need to find out information on their partner and draw the image of their partner based on their interpretation of the information that they had gathered.</a:t>
            </a:r>
          </a:p>
        </p:txBody>
      </p:sp>
    </p:spTree>
    <p:extLst>
      <p:ext uri="{BB962C8B-B14F-4D97-AF65-F5344CB8AC3E}">
        <p14:creationId xmlns:p14="http://schemas.microsoft.com/office/powerpoint/2010/main" val="110035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4175396" y="579348"/>
            <a:ext cx="4232249" cy="523220"/>
          </a:xfrm>
          <a:prstGeom prst="rect">
            <a:avLst/>
          </a:prstGeom>
          <a:noFill/>
          <a:ln>
            <a:noFill/>
          </a:ln>
          <a:extLst/>
        </p:spPr>
        <p:txBody>
          <a:bodyPr wrap="none">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lang="en-US" altLang="en-US" sz="2800" b="1" dirty="0" smtClean="0">
                <a:latin typeface="Helvetica" panose="020B0604020202020204" pitchFamily="2" charset="0"/>
                <a:ea typeface="Tahoma" panose="020B0604030504040204" pitchFamily="34" charset="0"/>
                <a:cs typeface="Tahoma" panose="020B0604030504040204" pitchFamily="34" charset="0"/>
              </a:rPr>
              <a:t>DEFINING CREATIVITY </a:t>
            </a:r>
            <a:endParaRPr lang="en-US" altLang="en-US" sz="2800" b="1" dirty="0">
              <a:latin typeface="Helvetica" panose="020B0604020202020204" pitchFamily="2" charset="0"/>
              <a:ea typeface="Tahoma" panose="020B0604030504040204" pitchFamily="34" charset="0"/>
              <a:cs typeface="Tahoma" panose="020B0604030504040204" pitchFamily="34" charset="0"/>
            </a:endParaRPr>
          </a:p>
        </p:txBody>
      </p:sp>
      <p:sp>
        <p:nvSpPr>
          <p:cNvPr id="14" name="TextBox 13"/>
          <p:cNvSpPr txBox="1"/>
          <p:nvPr/>
        </p:nvSpPr>
        <p:spPr>
          <a:xfrm>
            <a:off x="499900" y="1228985"/>
            <a:ext cx="11583242" cy="3970318"/>
          </a:xfrm>
          <a:prstGeom prst="rect">
            <a:avLst/>
          </a:prstGeom>
          <a:noFill/>
        </p:spPr>
        <p:txBody>
          <a:bodyPr wrap="square" rtlCol="0">
            <a:spAutoFit/>
          </a:bodyPr>
          <a:lstStyle/>
          <a:p>
            <a:pPr marL="457200" indent="-457200">
              <a:lnSpc>
                <a:spcPct val="150000"/>
              </a:lnSpc>
              <a:buFont typeface="+mj-lt"/>
              <a:buAutoNum type="arabicPeriod"/>
            </a:pPr>
            <a:r>
              <a:rPr lang="en-US" altLang="en-US" sz="2800" dirty="0" smtClean="0">
                <a:latin typeface="Helvetica" panose="020B0604020202020204" pitchFamily="2" charset="0"/>
                <a:ea typeface="Tahoma" panose="020B0604030504040204" pitchFamily="34" charset="0"/>
                <a:cs typeface="Tahoma" panose="020B0604030504040204" pitchFamily="34" charset="0"/>
              </a:rPr>
              <a:t>The process of generating Original ideas that have </a:t>
            </a:r>
            <a:r>
              <a:rPr lang="en-US" altLang="en-US" sz="2800" b="1" dirty="0" smtClean="0">
                <a:latin typeface="Helvetica" panose="020B0604020202020204" pitchFamily="2" charset="0"/>
                <a:ea typeface="Tahoma" panose="020B0604030504040204" pitchFamily="34" charset="0"/>
                <a:cs typeface="Tahoma" panose="020B0604030504040204" pitchFamily="34" charset="0"/>
              </a:rPr>
              <a:t>Value</a:t>
            </a:r>
          </a:p>
          <a:p>
            <a:pPr marL="457200" indent="-457200">
              <a:lnSpc>
                <a:spcPct val="150000"/>
              </a:lnSpc>
              <a:buFont typeface="+mj-lt"/>
              <a:buAutoNum type="arabicPeriod"/>
            </a:pPr>
            <a:r>
              <a:rPr lang="en-US" altLang="en-US" sz="2800" dirty="0" smtClean="0">
                <a:latin typeface="Helvetica" panose="020B0604020202020204" pitchFamily="2" charset="0"/>
                <a:ea typeface="Tahoma" panose="020B0604030504040204" pitchFamily="34" charset="0"/>
                <a:cs typeface="Tahoma" panose="020B0604030504040204" pitchFamily="34" charset="0"/>
              </a:rPr>
              <a:t>The generation of original ideas or a new way of doing things.</a:t>
            </a:r>
            <a:endParaRPr lang="en-ZA" altLang="en-US" sz="2800" b="1" dirty="0">
              <a:latin typeface="Helvetica" panose="020B0604020202020204" pitchFamily="2" charset="0"/>
              <a:ea typeface="Tahoma" panose="020B0604030504040204" pitchFamily="34" charset="0"/>
              <a:cs typeface="Tahoma" panose="020B0604030504040204" pitchFamily="34" charset="0"/>
            </a:endParaRPr>
          </a:p>
          <a:p>
            <a:pPr marL="457200" indent="-457200">
              <a:lnSpc>
                <a:spcPct val="150000"/>
              </a:lnSpc>
              <a:buFont typeface="+mj-lt"/>
              <a:buAutoNum type="arabicPeriod"/>
            </a:pPr>
            <a:r>
              <a:rPr lang="en-ZA" sz="2800" dirty="0" smtClean="0">
                <a:latin typeface="Helvetica" panose="020B0604020202020204" pitchFamily="2" charset="0"/>
                <a:ea typeface="Tahoma" panose="020B0604030504040204" pitchFamily="34" charset="0"/>
                <a:cs typeface="Tahoma" panose="020B0604030504040204" pitchFamily="34" charset="0"/>
              </a:rPr>
              <a:t>Creativity is the act of turning new and imaginative ideas into reality.</a:t>
            </a:r>
          </a:p>
          <a:p>
            <a:pPr marL="457200" indent="-457200">
              <a:lnSpc>
                <a:spcPct val="150000"/>
              </a:lnSpc>
              <a:buFont typeface="+mj-lt"/>
              <a:buAutoNum type="arabicPeriod"/>
            </a:pPr>
            <a:r>
              <a:rPr lang="en-ZA" sz="2800" dirty="0" smtClean="0">
                <a:latin typeface="Helvetica" panose="020B0604020202020204" pitchFamily="2" charset="0"/>
                <a:ea typeface="Tahoma" panose="020B0604030504040204" pitchFamily="34" charset="0"/>
                <a:cs typeface="Tahoma" panose="020B0604030504040204" pitchFamily="34" charset="0"/>
              </a:rPr>
              <a:t>Creativity is characterised by the ability to observe the world in new ways, to find hidden patterns, to make connections between seemingly unrelated phenomena, and to generate solutions.</a:t>
            </a:r>
            <a:endParaRPr lang="en-ZA" sz="2800" dirty="0">
              <a:latin typeface="Helvetica" panose="020B0604020202020204"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7224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333" y="574766"/>
            <a:ext cx="11142617" cy="5693866"/>
          </a:xfrm>
          <a:prstGeom prst="rect">
            <a:avLst/>
          </a:prstGeom>
          <a:noFill/>
        </p:spPr>
        <p:txBody>
          <a:bodyPr wrap="square" rtlCol="0">
            <a:spAutoFit/>
          </a:bodyPr>
          <a:lstStyle/>
          <a:p>
            <a:r>
              <a:rPr lang="en-US" sz="2800" dirty="0" smtClean="0">
                <a:latin typeface="Helvetica" panose="020B0604020202020204" pitchFamily="2" charset="0"/>
              </a:rPr>
              <a:t>A famous </a:t>
            </a:r>
            <a:r>
              <a:rPr lang="en-US" sz="2800" dirty="0">
                <a:latin typeface="Helvetica" panose="020B0604020202020204" pitchFamily="2" charset="0"/>
              </a:rPr>
              <a:t>psychologist named </a:t>
            </a:r>
            <a:r>
              <a:rPr lang="en-US" sz="2800" i="1" dirty="0">
                <a:latin typeface="Helvetica" panose="020B0604020202020204" pitchFamily="2" charset="0"/>
              </a:rPr>
              <a:t>Robert Sternberg </a:t>
            </a:r>
            <a:r>
              <a:rPr lang="en-US" sz="2800" dirty="0">
                <a:latin typeface="Helvetica" panose="020B0604020202020204" pitchFamily="2" charset="0"/>
              </a:rPr>
              <a:t>has argued that C</a:t>
            </a:r>
            <a:r>
              <a:rPr lang="en-US" sz="2800" dirty="0" smtClean="0">
                <a:latin typeface="Helvetica" panose="020B0604020202020204" pitchFamily="2" charset="0"/>
              </a:rPr>
              <a:t>reativity </a:t>
            </a:r>
            <a:r>
              <a:rPr lang="en-US" sz="2800" dirty="0">
                <a:latin typeface="Helvetica" panose="020B0604020202020204" pitchFamily="2" charset="0"/>
              </a:rPr>
              <a:t>requires three different types of intelligence</a:t>
            </a:r>
            <a:r>
              <a:rPr lang="en-US" sz="2800" dirty="0" smtClean="0">
                <a:latin typeface="Helvetica" panose="020B0604020202020204" pitchFamily="2" charset="0"/>
              </a:rPr>
              <a:t>.</a:t>
            </a:r>
          </a:p>
          <a:p>
            <a:endParaRPr lang="en-US" sz="2800" dirty="0" smtClean="0">
              <a:latin typeface="Helvetica" panose="020B0604020202020204" pitchFamily="2" charset="0"/>
            </a:endParaRPr>
          </a:p>
          <a:p>
            <a:pPr marL="457200" indent="-457200">
              <a:buFont typeface="Arial" panose="020B0604020202020204" pitchFamily="34" charset="0"/>
              <a:buChar char="•"/>
            </a:pPr>
            <a:r>
              <a:rPr lang="en-US" sz="2800" b="1" dirty="0">
                <a:latin typeface="Helvetica" panose="020B0604020202020204" pitchFamily="2" charset="0"/>
              </a:rPr>
              <a:t>S</a:t>
            </a:r>
            <a:r>
              <a:rPr lang="en-US" sz="2800" b="1" dirty="0" smtClean="0">
                <a:latin typeface="Helvetica" panose="020B0604020202020204" pitchFamily="2" charset="0"/>
              </a:rPr>
              <a:t>ynthetic intelligence: </a:t>
            </a:r>
            <a:r>
              <a:rPr lang="en-US" sz="2800" dirty="0" smtClean="0">
                <a:latin typeface="Helvetica" panose="020B0604020202020204" pitchFamily="2" charset="0"/>
              </a:rPr>
              <a:t>the </a:t>
            </a:r>
            <a:r>
              <a:rPr lang="en-US" sz="2800" dirty="0">
                <a:latin typeface="Helvetica" panose="020B0604020202020204" pitchFamily="2" charset="0"/>
              </a:rPr>
              <a:t>ability to see or analyze a problem in a new, unique way. </a:t>
            </a:r>
            <a:endParaRPr lang="en-US" sz="2800" dirty="0" smtClean="0">
              <a:latin typeface="Helvetica" panose="020B0604020202020204" pitchFamily="2" charset="0"/>
            </a:endParaRPr>
          </a:p>
          <a:p>
            <a:endParaRPr lang="en-US" sz="2800" dirty="0" smtClean="0">
              <a:latin typeface="Helvetica" panose="020B0604020202020204" pitchFamily="2" charset="0"/>
            </a:endParaRPr>
          </a:p>
          <a:p>
            <a:pPr marL="457200" indent="-457200">
              <a:buFont typeface="Arial" panose="020B0604020202020204" pitchFamily="34" charset="0"/>
              <a:buChar char="•"/>
            </a:pPr>
            <a:r>
              <a:rPr lang="en-US" sz="2800" b="1" dirty="0" smtClean="0">
                <a:latin typeface="Helvetica" panose="020B0604020202020204" pitchFamily="2" charset="0"/>
              </a:rPr>
              <a:t>Analytic intelligence: </a:t>
            </a:r>
            <a:r>
              <a:rPr lang="en-US" sz="2800" dirty="0" smtClean="0">
                <a:latin typeface="Helvetica" panose="020B0604020202020204" pitchFamily="2" charset="0"/>
              </a:rPr>
              <a:t>the ability to analyze relationships or associations among ideas and then apply these associations to the problem at hand.</a:t>
            </a:r>
          </a:p>
          <a:p>
            <a:endParaRPr lang="en-US" sz="2800" dirty="0" smtClean="0">
              <a:latin typeface="Helvetica" panose="020B0604020202020204" pitchFamily="2" charset="0"/>
            </a:endParaRPr>
          </a:p>
          <a:p>
            <a:pPr marL="457200" indent="-457200">
              <a:buFont typeface="Arial" panose="020B0604020202020204" pitchFamily="34" charset="0"/>
              <a:buChar char="•"/>
            </a:pPr>
            <a:r>
              <a:rPr lang="en-US" sz="2800" b="1" dirty="0" smtClean="0">
                <a:latin typeface="Helvetica" panose="020B0604020202020204" pitchFamily="2" charset="0"/>
              </a:rPr>
              <a:t>Practical intelligence: </a:t>
            </a:r>
            <a:r>
              <a:rPr lang="en-US" sz="2800" dirty="0" smtClean="0">
                <a:latin typeface="Helvetica" panose="020B0604020202020204" pitchFamily="2" charset="0"/>
              </a:rPr>
              <a:t>the ability to come up with new ideas or ways of solving a problem based on the feedback of other people or by learning from past experience.</a:t>
            </a:r>
            <a:endParaRPr lang="en-US" sz="2800" dirty="0">
              <a:latin typeface="Helvetica" panose="020B0604020202020204" pitchFamily="2" charset="0"/>
            </a:endParaRPr>
          </a:p>
        </p:txBody>
      </p:sp>
    </p:spTree>
    <p:extLst>
      <p:ext uri="{BB962C8B-B14F-4D97-AF65-F5344CB8AC3E}">
        <p14:creationId xmlns:p14="http://schemas.microsoft.com/office/powerpoint/2010/main" val="214737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1" y="1149531"/>
            <a:ext cx="10789920" cy="3970318"/>
          </a:xfrm>
          <a:prstGeom prst="rect">
            <a:avLst/>
          </a:prstGeom>
          <a:noFill/>
        </p:spPr>
        <p:txBody>
          <a:bodyPr wrap="square" rtlCol="0">
            <a:spAutoFit/>
          </a:bodyPr>
          <a:lstStyle/>
          <a:p>
            <a:pPr>
              <a:lnSpc>
                <a:spcPct val="150000"/>
              </a:lnSpc>
            </a:pPr>
            <a:r>
              <a:rPr lang="en-US" sz="2800" dirty="0" smtClean="0">
                <a:latin typeface="Helvetica" panose="020B0604020202020204" pitchFamily="2" charset="0"/>
              </a:rPr>
              <a:t>“Our Creative Imaginations must have something to work on. We do not form new ideas from out of nothing. The raw materials are all there, the creative mind only sees possibilities in them or connections that are invisible to less</a:t>
            </a:r>
          </a:p>
          <a:p>
            <a:pPr>
              <a:lnSpc>
                <a:spcPct val="150000"/>
              </a:lnSpc>
            </a:pPr>
            <a:r>
              <a:rPr lang="en-US" sz="2800" dirty="0" smtClean="0">
                <a:latin typeface="Helvetica" panose="020B0604020202020204" pitchFamily="2" charset="0"/>
              </a:rPr>
              <a:t>Creative minds”.</a:t>
            </a:r>
          </a:p>
          <a:p>
            <a:pPr>
              <a:lnSpc>
                <a:spcPct val="150000"/>
              </a:lnSpc>
            </a:pPr>
            <a:r>
              <a:rPr lang="en-US" sz="2800" dirty="0" smtClean="0">
                <a:latin typeface="Helvetica" panose="020B0604020202020204" pitchFamily="2" charset="0"/>
              </a:rPr>
              <a:t>ADAIR J. 2009</a:t>
            </a:r>
            <a:endParaRPr lang="en-US" sz="2800" dirty="0">
              <a:latin typeface="Helvetica" panose="020B0604020202020204" pitchFamily="2" charset="0"/>
            </a:endParaRPr>
          </a:p>
        </p:txBody>
      </p:sp>
    </p:spTree>
    <p:extLst>
      <p:ext uri="{BB962C8B-B14F-4D97-AF65-F5344CB8AC3E}">
        <p14:creationId xmlns:p14="http://schemas.microsoft.com/office/powerpoint/2010/main" val="95782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6319" y="1010419"/>
            <a:ext cx="10341429" cy="1384995"/>
          </a:xfrm>
          <a:prstGeom prst="rect">
            <a:avLst/>
          </a:prstGeom>
        </p:spPr>
        <p:txBody>
          <a:bodyPr wrap="square">
            <a:spAutoFit/>
          </a:bodyPr>
          <a:lstStyle/>
          <a:p>
            <a:r>
              <a:rPr lang="en-US" sz="2800" b="1" u="sng" dirty="0" smtClean="0">
                <a:latin typeface="Tahoma" panose="020B0604030504040204" pitchFamily="34" charset="0"/>
                <a:ea typeface="Tahoma" panose="020B0604030504040204" pitchFamily="34" charset="0"/>
                <a:cs typeface="Tahoma" panose="020B0604030504040204" pitchFamily="34" charset="0"/>
              </a:rPr>
              <a:t>Activity 1: </a:t>
            </a:r>
            <a:r>
              <a:rPr lang="en-US" sz="2800" u="sng" dirty="0" smtClean="0">
                <a:latin typeface="Tahoma" panose="020B0604030504040204" pitchFamily="34" charset="0"/>
                <a:ea typeface="Tahoma" panose="020B0604030504040204" pitchFamily="34" charset="0"/>
                <a:cs typeface="Tahoma" panose="020B0604030504040204" pitchFamily="34" charset="0"/>
              </a:rPr>
              <a:t>Summary and discussion  </a:t>
            </a:r>
            <a:endParaRPr lang="en-US" sz="2800" u="sng"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 </a:t>
            </a:r>
          </a:p>
          <a:p>
            <a:r>
              <a:rPr lang="en-US" sz="2800" dirty="0" smtClean="0">
                <a:latin typeface="Tahoma" panose="020B0604030504040204" pitchFamily="34" charset="0"/>
                <a:ea typeface="Tahoma" panose="020B0604030504040204" pitchFamily="34" charset="0"/>
                <a:cs typeface="Tahoma" panose="020B0604030504040204" pitchFamily="34" charset="0"/>
              </a:rPr>
              <a:t>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460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1" y="809898"/>
            <a:ext cx="11168743" cy="4616648"/>
          </a:xfrm>
          <a:prstGeom prst="rect">
            <a:avLst/>
          </a:prstGeom>
          <a:noFill/>
        </p:spPr>
        <p:txBody>
          <a:bodyPr wrap="square" rtlCol="0">
            <a:spAutoFit/>
          </a:bodyPr>
          <a:lstStyle/>
          <a:p>
            <a:pPr>
              <a:lnSpc>
                <a:spcPct val="150000"/>
              </a:lnSpc>
            </a:pPr>
            <a:r>
              <a:rPr lang="en-US" sz="2800" b="1" dirty="0" smtClean="0">
                <a:latin typeface="Helvetica" panose="020B0604020202020204" pitchFamily="2" charset="0"/>
              </a:rPr>
              <a:t>WHY CREATIVITY IS IMPORTANT FOR YOU?</a:t>
            </a:r>
          </a:p>
          <a:p>
            <a:pPr marL="457200" indent="-457200">
              <a:lnSpc>
                <a:spcPct val="150000"/>
              </a:lnSpc>
              <a:buFont typeface="Arial" panose="020B0604020202020204" pitchFamily="34" charset="0"/>
              <a:buChar char="•"/>
            </a:pPr>
            <a:r>
              <a:rPr lang="en-US" sz="2800" dirty="0" smtClean="0">
                <a:latin typeface="Helvetica" panose="020B0604020202020204" pitchFamily="2" charset="0"/>
              </a:rPr>
              <a:t>A recent World Economic Forum research predicted the top 10 skills that would be in demand by 2020. Complex problem solving has emerged as the top skill on the list. </a:t>
            </a:r>
          </a:p>
          <a:p>
            <a:pPr>
              <a:lnSpc>
                <a:spcPct val="150000"/>
              </a:lnSpc>
            </a:pPr>
            <a:endParaRPr lang="en-US" sz="2800" dirty="0" smtClean="0">
              <a:latin typeface="Helvetica" panose="020B0604020202020204" pitchFamily="2" charset="0"/>
            </a:endParaRPr>
          </a:p>
          <a:p>
            <a:pPr marL="457200" indent="-457200">
              <a:lnSpc>
                <a:spcPct val="150000"/>
              </a:lnSpc>
              <a:buFont typeface="Arial" panose="020B0604020202020204" pitchFamily="34" charset="0"/>
              <a:buChar char="•"/>
            </a:pPr>
            <a:r>
              <a:rPr lang="en-US" sz="2800" dirty="0" smtClean="0">
                <a:latin typeface="Helvetica" panose="020B0604020202020204" pitchFamily="2" charset="0"/>
              </a:rPr>
              <a:t>Traditional system of education in Sierra Leone is obsolete hence</a:t>
            </a:r>
          </a:p>
          <a:p>
            <a:pPr>
              <a:lnSpc>
                <a:spcPct val="150000"/>
              </a:lnSpc>
            </a:pPr>
            <a:r>
              <a:rPr lang="en-US" sz="2800" dirty="0">
                <a:latin typeface="Helvetica" panose="020B0604020202020204" pitchFamily="2" charset="0"/>
              </a:rPr>
              <a:t>t</a:t>
            </a:r>
            <a:r>
              <a:rPr lang="en-US" sz="2800" dirty="0" smtClean="0">
                <a:latin typeface="Helvetica" panose="020B0604020202020204" pitchFamily="2" charset="0"/>
              </a:rPr>
              <a:t>he high unemployment rate.</a:t>
            </a:r>
            <a:endParaRPr lang="en-US" sz="2800" dirty="0">
              <a:latin typeface="Helvetica" panose="020B0604020202020204" pitchFamily="2" charset="0"/>
            </a:endParaRPr>
          </a:p>
        </p:txBody>
      </p:sp>
    </p:spTree>
    <p:extLst>
      <p:ext uri="{BB962C8B-B14F-4D97-AF65-F5344CB8AC3E}">
        <p14:creationId xmlns:p14="http://schemas.microsoft.com/office/powerpoint/2010/main" val="315372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101603" y="542005"/>
            <a:ext cx="5369099" cy="954107"/>
          </a:xfrm>
          <a:prstGeom prst="rect">
            <a:avLst/>
          </a:prstGeom>
          <a:noFill/>
        </p:spPr>
        <p:txBody>
          <a:bodyPr wrap="square" rtlCol="0">
            <a:spAutoFit/>
          </a:bodyPr>
          <a:lstStyle/>
          <a:p>
            <a:r>
              <a:rPr lang="en-ZA" sz="2800" b="1" dirty="0" smtClean="0">
                <a:latin typeface="Helvetica" panose="020B0604020202020204" pitchFamily="2" charset="0"/>
                <a:ea typeface="Tahoma" panose="020B0604030504040204" pitchFamily="34" charset="0"/>
                <a:cs typeface="Tahoma" panose="020B0604030504040204" pitchFamily="34" charset="0"/>
              </a:rPr>
              <a:t>CREATIVE THINKING </a:t>
            </a:r>
          </a:p>
          <a:p>
            <a:endParaRPr lang="en-ZA" sz="2800" dirty="0">
              <a:latin typeface="Helvetica" panose="020B0604020202020204" pitchFamily="2" charset="0"/>
              <a:ea typeface="Tahoma" panose="020B0604030504040204" pitchFamily="34" charset="0"/>
              <a:cs typeface="Tahoma" panose="020B0604030504040204" pitchFamily="34" charset="0"/>
            </a:endParaRPr>
          </a:p>
        </p:txBody>
      </p:sp>
      <p:sp>
        <p:nvSpPr>
          <p:cNvPr id="15" name="TextBox 14"/>
          <p:cNvSpPr txBox="1"/>
          <p:nvPr/>
        </p:nvSpPr>
        <p:spPr>
          <a:xfrm>
            <a:off x="587828" y="1391610"/>
            <a:ext cx="11011989" cy="3108543"/>
          </a:xfrm>
          <a:prstGeom prst="rect">
            <a:avLst/>
          </a:prstGeom>
          <a:noFill/>
        </p:spPr>
        <p:txBody>
          <a:bodyPr wrap="square" rtlCol="0">
            <a:spAutoFit/>
          </a:bodyPr>
          <a:lstStyle/>
          <a:p>
            <a:r>
              <a:rPr lang="en-ZA" sz="2800" dirty="0" smtClean="0">
                <a:latin typeface="Helvetica" panose="020B0604020202020204" pitchFamily="2" charset="0"/>
                <a:ea typeface="Tahoma" panose="020B0604030504040204" pitchFamily="34" charset="0"/>
                <a:cs typeface="Tahoma" panose="020B0604030504040204" pitchFamily="34" charset="0"/>
              </a:rPr>
              <a:t>A way of looking at problems or situations from a fresh perspective that suggests unconventional solutions. </a:t>
            </a:r>
          </a:p>
          <a:p>
            <a:endParaRPr lang="en-ZA" sz="2800" dirty="0">
              <a:latin typeface="Helvetica" panose="020B0604020202020204" pitchFamily="2" charset="0"/>
              <a:ea typeface="Tahoma" panose="020B0604030504040204" pitchFamily="34" charset="0"/>
              <a:cs typeface="Tahoma" panose="020B0604030504040204" pitchFamily="34" charset="0"/>
            </a:endParaRPr>
          </a:p>
          <a:p>
            <a:r>
              <a:rPr lang="en-ZA" sz="2800" dirty="0" smtClean="0">
                <a:latin typeface="Helvetica" panose="020B0604020202020204" pitchFamily="2" charset="0"/>
                <a:ea typeface="Tahoma" panose="020B0604030504040204" pitchFamily="34" charset="0"/>
                <a:cs typeface="Tahoma" panose="020B0604030504040204" pitchFamily="34" charset="0"/>
              </a:rPr>
              <a:t>Creative thinking can be stimulated both by an unstructured process such as brainstorming, and by a structured process such as lateral thinking.</a:t>
            </a:r>
            <a:r>
              <a:rPr lang="en-ZA" sz="2800" dirty="0">
                <a:latin typeface="Helvetica" panose="020B0604020202020204" pitchFamily="2" charset="0"/>
                <a:ea typeface="Tahoma" panose="020B0604030504040204" pitchFamily="34" charset="0"/>
                <a:cs typeface="Tahoma" panose="020B0604030504040204" pitchFamily="34" charset="0"/>
              </a:rPr>
              <a:t/>
            </a:r>
            <a:br>
              <a:rPr lang="en-ZA" sz="2800" dirty="0">
                <a:latin typeface="Helvetica" panose="020B0604020202020204" pitchFamily="2" charset="0"/>
                <a:ea typeface="Tahoma" panose="020B0604030504040204" pitchFamily="34" charset="0"/>
                <a:cs typeface="Tahoma" panose="020B0604030504040204" pitchFamily="34" charset="0"/>
              </a:rPr>
            </a:br>
            <a:endParaRPr lang="en-ZA" sz="2800" dirty="0">
              <a:latin typeface="Helvetica" panose="020B0604020202020204"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0883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59" y="1146673"/>
            <a:ext cx="7200900" cy="5400675"/>
          </a:xfrm>
          <a:prstGeom prst="rect">
            <a:avLst/>
          </a:prstGeom>
        </p:spPr>
      </p:pic>
      <p:sp>
        <p:nvSpPr>
          <p:cNvPr id="4" name="TextBox 3"/>
          <p:cNvSpPr txBox="1"/>
          <p:nvPr/>
        </p:nvSpPr>
        <p:spPr>
          <a:xfrm>
            <a:off x="1306596" y="378822"/>
            <a:ext cx="9451626" cy="954107"/>
          </a:xfrm>
          <a:prstGeom prst="rect">
            <a:avLst/>
          </a:prstGeom>
          <a:noFill/>
        </p:spPr>
        <p:txBody>
          <a:bodyPr wrap="none" rtlCol="0">
            <a:spAutoFit/>
          </a:bodyPr>
          <a:lstStyle/>
          <a:p>
            <a:pPr algn="ctr"/>
            <a:r>
              <a:rPr lang="en-US" sz="2800" b="1" dirty="0" smtClean="0">
                <a:latin typeface="Helvetica" panose="020B0604020202020204" pitchFamily="2" charset="0"/>
              </a:rPr>
              <a:t> Divergent, Convergent Thinking and Lateral Thinking </a:t>
            </a:r>
            <a:endParaRPr lang="en-US" sz="2800" b="1" dirty="0">
              <a:latin typeface="Helvetica" panose="020B0604020202020204" pitchFamily="2" charset="0"/>
            </a:endParaRPr>
          </a:p>
          <a:p>
            <a:pPr algn="ctr"/>
            <a:endParaRPr lang="en-US" sz="2800" dirty="0">
              <a:latin typeface="Helvetica" panose="020B0604020202020204" pitchFamily="2" charset="0"/>
            </a:endParaRPr>
          </a:p>
        </p:txBody>
      </p:sp>
    </p:spTree>
    <p:extLst>
      <p:ext uri="{BB962C8B-B14F-4D97-AF65-F5344CB8AC3E}">
        <p14:creationId xmlns:p14="http://schemas.microsoft.com/office/powerpoint/2010/main" val="230900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246" y="614620"/>
            <a:ext cx="11026203" cy="3970318"/>
          </a:xfrm>
          <a:prstGeom prst="rect">
            <a:avLst/>
          </a:prstGeom>
          <a:noFill/>
        </p:spPr>
        <p:txBody>
          <a:bodyPr wrap="square" rtlCol="0">
            <a:spAutoFit/>
          </a:bodyPr>
          <a:lstStyle/>
          <a:p>
            <a:pPr algn="ctr">
              <a:lnSpc>
                <a:spcPct val="150000"/>
              </a:lnSpc>
            </a:pPr>
            <a:r>
              <a:rPr lang="en-US" sz="2800" b="1" dirty="0" smtClean="0">
                <a:latin typeface="Helvetica" panose="020B0604020202020204" pitchFamily="2" charset="0"/>
              </a:rPr>
              <a:t>Divergent Thinking</a:t>
            </a:r>
          </a:p>
          <a:p>
            <a:pPr>
              <a:lnSpc>
                <a:spcPct val="150000"/>
              </a:lnSpc>
            </a:pPr>
            <a:r>
              <a:rPr lang="en-US" sz="2800" dirty="0" smtClean="0">
                <a:latin typeface="Helvetica" panose="020B0604020202020204" pitchFamily="2" charset="0"/>
              </a:rPr>
              <a:t>“Divergent </a:t>
            </a:r>
            <a:r>
              <a:rPr lang="en-US" sz="2800" dirty="0">
                <a:latin typeface="Helvetica" panose="020B0604020202020204" pitchFamily="2" charset="0"/>
              </a:rPr>
              <a:t>thinking” refers to </a:t>
            </a:r>
            <a:r>
              <a:rPr lang="en-US" sz="2800" dirty="0" smtClean="0">
                <a:latin typeface="Helvetica" panose="020B0604020202020204" pitchFamily="2" charset="0"/>
              </a:rPr>
              <a:t>the problem solving strategy </a:t>
            </a:r>
            <a:r>
              <a:rPr lang="en-US" sz="2800" dirty="0">
                <a:latin typeface="Helvetica" panose="020B0604020202020204" pitchFamily="2" charset="0"/>
              </a:rPr>
              <a:t>characterized by </a:t>
            </a:r>
            <a:r>
              <a:rPr lang="en-US" sz="2800" dirty="0" smtClean="0">
                <a:latin typeface="Helvetica" panose="020B0604020202020204" pitchFamily="2" charset="0"/>
              </a:rPr>
              <a:t>multiplicity </a:t>
            </a:r>
            <a:r>
              <a:rPr lang="en-US" sz="2800" dirty="0">
                <a:latin typeface="Helvetica" panose="020B0604020202020204" pitchFamily="2" charset="0"/>
              </a:rPr>
              <a:t>of possible solutions in an attempt to determine the one that works. It usually happens in a free-flowing, spontaneous manner, where multiple creative ideas are engendered and evaluated. </a:t>
            </a:r>
          </a:p>
        </p:txBody>
      </p:sp>
    </p:spTree>
    <p:extLst>
      <p:ext uri="{BB962C8B-B14F-4D97-AF65-F5344CB8AC3E}">
        <p14:creationId xmlns:p14="http://schemas.microsoft.com/office/powerpoint/2010/main" val="506311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862</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Bashir Muhammad</dc:creator>
  <cp:lastModifiedBy>ACER</cp:lastModifiedBy>
  <cp:revision>46</cp:revision>
  <dcterms:created xsi:type="dcterms:W3CDTF">2016-06-06T10:55:29Z</dcterms:created>
  <dcterms:modified xsi:type="dcterms:W3CDTF">2019-06-30T15:46:05Z</dcterms:modified>
</cp:coreProperties>
</file>