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BC1AB-309C-4347-A96D-E21874A3D3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90757-DC7C-4364-9F6F-57FBB2D548F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After analyzing the dataset, we decided to identify all transactions that had 10 or more in quantity were “Bulge Sales”, below 10 were “Regular Buys” and negatives were “Cancelled”.</a:t>
          </a:r>
        </a:p>
      </dgm:t>
    </dgm:pt>
    <dgm:pt modelId="{5871A329-C0EE-44DF-8BE7-DB09D0AD0081}" type="parTrans" cxnId="{58175609-AEC9-42F0-AD5C-C204C4ACF79B}">
      <dgm:prSet/>
      <dgm:spPr/>
      <dgm:t>
        <a:bodyPr/>
        <a:lstStyle/>
        <a:p>
          <a:endParaRPr lang="en-US"/>
        </a:p>
      </dgm:t>
    </dgm:pt>
    <dgm:pt modelId="{2C8A1C0F-A452-45F6-A168-9864B6D1B06F}" type="sibTrans" cxnId="{58175609-AEC9-42F0-AD5C-C204C4ACF79B}">
      <dgm:prSet/>
      <dgm:spPr/>
      <dgm:t>
        <a:bodyPr/>
        <a:lstStyle/>
        <a:p>
          <a:endParaRPr lang="en-US"/>
        </a:p>
      </dgm:t>
    </dgm:pt>
    <dgm:pt modelId="{24255FE9-5382-490A-A96C-AB5639E5A690}">
      <dgm:prSet/>
      <dgm:spPr>
        <a:solidFill>
          <a:schemeClr val="accent2"/>
        </a:solidFill>
      </dgm:spPr>
      <dgm:t>
        <a:bodyPr/>
        <a:lstStyle/>
        <a:p>
          <a:r>
            <a:rPr lang="es-MX" dirty="0"/>
            <a:t>After this </a:t>
          </a:r>
          <a:r>
            <a:rPr lang="es-MX" dirty="0" err="1"/>
            <a:t>we</a:t>
          </a:r>
          <a:r>
            <a:rPr lang="es-MX" dirty="0"/>
            <a:t> </a:t>
          </a:r>
          <a:r>
            <a:rPr lang="es-MX" dirty="0" err="1"/>
            <a:t>figured</a:t>
          </a:r>
          <a:r>
            <a:rPr lang="es-MX" dirty="0"/>
            <a:t> </a:t>
          </a:r>
          <a:r>
            <a:rPr lang="es-MX" dirty="0" err="1"/>
            <a:t>out</a:t>
          </a:r>
          <a:r>
            <a:rPr lang="es-MX" dirty="0"/>
            <a:t> </a:t>
          </a:r>
          <a:r>
            <a:rPr lang="es-MX" dirty="0" err="1"/>
            <a:t>that</a:t>
          </a:r>
          <a:r>
            <a:rPr lang="es-MX" dirty="0"/>
            <a:t> </a:t>
          </a:r>
          <a:r>
            <a:rPr lang="es-MX" dirty="0" err="1"/>
            <a:t>bulge</a:t>
          </a:r>
          <a:r>
            <a:rPr lang="es-MX" dirty="0"/>
            <a:t> sales show a </a:t>
          </a:r>
          <a:r>
            <a:rPr lang="es-MX" dirty="0" err="1"/>
            <a:t>big</a:t>
          </a:r>
          <a:r>
            <a:rPr lang="es-MX" dirty="0"/>
            <a:t> </a:t>
          </a:r>
          <a:r>
            <a:rPr lang="es-MX" dirty="0" err="1"/>
            <a:t>difference</a:t>
          </a:r>
          <a:r>
            <a:rPr lang="es-MX" dirty="0"/>
            <a:t> </a:t>
          </a:r>
          <a:r>
            <a:rPr lang="es-MX" dirty="0" err="1"/>
            <a:t>compared</a:t>
          </a:r>
          <a:r>
            <a:rPr lang="es-MX" dirty="0"/>
            <a:t> </a:t>
          </a:r>
          <a:r>
            <a:rPr lang="es-MX" dirty="0" err="1"/>
            <a:t>to</a:t>
          </a:r>
          <a:r>
            <a:rPr lang="es-MX" dirty="0"/>
            <a:t> regular sales </a:t>
          </a:r>
          <a:r>
            <a:rPr lang="es-MX" dirty="0" err="1"/>
            <a:t>throughout</a:t>
          </a:r>
          <a:r>
            <a:rPr lang="es-MX" dirty="0"/>
            <a:t> 2019, </a:t>
          </a:r>
          <a:r>
            <a:rPr lang="es-MX" dirty="0" err="1"/>
            <a:t>showing</a:t>
          </a:r>
          <a:r>
            <a:rPr lang="es-MX" dirty="0"/>
            <a:t> </a:t>
          </a:r>
          <a:r>
            <a:rPr lang="es-MX" dirty="0" err="1"/>
            <a:t>an</a:t>
          </a:r>
          <a:r>
            <a:rPr lang="es-MX" dirty="0"/>
            <a:t> </a:t>
          </a:r>
          <a:r>
            <a:rPr lang="es-MX" dirty="0" err="1"/>
            <a:t>average</a:t>
          </a:r>
          <a:r>
            <a:rPr lang="es-MX" dirty="0"/>
            <a:t> </a:t>
          </a:r>
          <a:r>
            <a:rPr lang="es-MX" dirty="0" err="1"/>
            <a:t>difference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311%.</a:t>
          </a:r>
          <a:endParaRPr lang="en-US" dirty="0"/>
        </a:p>
      </dgm:t>
    </dgm:pt>
    <dgm:pt modelId="{26A904B2-8E01-48AD-BFF5-2E52965AF5A4}" type="parTrans" cxnId="{4520C927-DD1E-4608-B5FA-953F5D59F68D}">
      <dgm:prSet/>
      <dgm:spPr/>
      <dgm:t>
        <a:bodyPr/>
        <a:lstStyle/>
        <a:p>
          <a:endParaRPr lang="en-US"/>
        </a:p>
      </dgm:t>
    </dgm:pt>
    <dgm:pt modelId="{832AAFEC-F9F2-49E4-AF1B-A4BD91814591}" type="sibTrans" cxnId="{4520C927-DD1E-4608-B5FA-953F5D59F68D}">
      <dgm:prSet/>
      <dgm:spPr/>
      <dgm:t>
        <a:bodyPr/>
        <a:lstStyle/>
        <a:p>
          <a:endParaRPr lang="en-US"/>
        </a:p>
      </dgm:t>
    </dgm:pt>
    <dgm:pt modelId="{B6CB04A9-2BC9-46E8-8C48-5FA5F3674738}" type="pres">
      <dgm:prSet presAssocID="{C18BC1AB-309C-4347-A96D-E21874A3D312}" presName="linear" presStyleCnt="0">
        <dgm:presLayoutVars>
          <dgm:animLvl val="lvl"/>
          <dgm:resizeHandles val="exact"/>
        </dgm:presLayoutVars>
      </dgm:prSet>
      <dgm:spPr/>
    </dgm:pt>
    <dgm:pt modelId="{E8ADBDD9-8BB6-431B-BCEB-111AA03793DC}" type="pres">
      <dgm:prSet presAssocID="{C0C90757-DC7C-4364-9F6F-57FBB2D548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A58382-E009-42C0-9E6F-1175802D1E78}" type="pres">
      <dgm:prSet presAssocID="{2C8A1C0F-A452-45F6-A168-9864B6D1B06F}" presName="spacer" presStyleCnt="0"/>
      <dgm:spPr/>
    </dgm:pt>
    <dgm:pt modelId="{5321976B-A611-4A63-B070-08449FE165C2}" type="pres">
      <dgm:prSet presAssocID="{24255FE9-5382-490A-A96C-AB5639E5A6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8175609-AEC9-42F0-AD5C-C204C4ACF79B}" srcId="{C18BC1AB-309C-4347-A96D-E21874A3D312}" destId="{C0C90757-DC7C-4364-9F6F-57FBB2D548F0}" srcOrd="0" destOrd="0" parTransId="{5871A329-C0EE-44DF-8BE7-DB09D0AD0081}" sibTransId="{2C8A1C0F-A452-45F6-A168-9864B6D1B06F}"/>
    <dgm:cxn modelId="{4520C927-DD1E-4608-B5FA-953F5D59F68D}" srcId="{C18BC1AB-309C-4347-A96D-E21874A3D312}" destId="{24255FE9-5382-490A-A96C-AB5639E5A690}" srcOrd="1" destOrd="0" parTransId="{26A904B2-8E01-48AD-BFF5-2E52965AF5A4}" sibTransId="{832AAFEC-F9F2-49E4-AF1B-A4BD91814591}"/>
    <dgm:cxn modelId="{57391D50-9FB6-4145-AB5B-A64DEA602A24}" type="presOf" srcId="{C0C90757-DC7C-4364-9F6F-57FBB2D548F0}" destId="{E8ADBDD9-8BB6-431B-BCEB-111AA03793DC}" srcOrd="0" destOrd="0" presId="urn:microsoft.com/office/officeart/2005/8/layout/vList2"/>
    <dgm:cxn modelId="{C0D3BB7C-B454-4DAC-8009-76E498617251}" type="presOf" srcId="{24255FE9-5382-490A-A96C-AB5639E5A690}" destId="{5321976B-A611-4A63-B070-08449FE165C2}" srcOrd="0" destOrd="0" presId="urn:microsoft.com/office/officeart/2005/8/layout/vList2"/>
    <dgm:cxn modelId="{27215BC8-D96F-4923-9B75-195DDD72EA3D}" type="presOf" srcId="{C18BC1AB-309C-4347-A96D-E21874A3D312}" destId="{B6CB04A9-2BC9-46E8-8C48-5FA5F3674738}" srcOrd="0" destOrd="0" presId="urn:microsoft.com/office/officeart/2005/8/layout/vList2"/>
    <dgm:cxn modelId="{AB477913-88E1-40CF-B7C2-DBBB820282CD}" type="presParOf" srcId="{B6CB04A9-2BC9-46E8-8C48-5FA5F3674738}" destId="{E8ADBDD9-8BB6-431B-BCEB-111AA03793DC}" srcOrd="0" destOrd="0" presId="urn:microsoft.com/office/officeart/2005/8/layout/vList2"/>
    <dgm:cxn modelId="{E2F882E1-B7BB-464A-8C49-DABA85F04F33}" type="presParOf" srcId="{B6CB04A9-2BC9-46E8-8C48-5FA5F3674738}" destId="{A6A58382-E009-42C0-9E6F-1175802D1E78}" srcOrd="1" destOrd="0" presId="urn:microsoft.com/office/officeart/2005/8/layout/vList2"/>
    <dgm:cxn modelId="{6FA7BD00-B841-42DA-9B2C-7F899FF291BD}" type="presParOf" srcId="{B6CB04A9-2BC9-46E8-8C48-5FA5F3674738}" destId="{5321976B-A611-4A63-B070-08449FE165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BC1AB-309C-4347-A96D-E21874A3D31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C90757-DC7C-4364-9F6F-57FBB2D548F0}">
      <dgm:prSet/>
      <dgm:spPr/>
      <dgm:t>
        <a:bodyPr/>
        <a:lstStyle/>
        <a:p>
          <a:r>
            <a:rPr lang="en-US" dirty="0"/>
            <a:t>We measured the months by average in sales. </a:t>
          </a:r>
        </a:p>
        <a:p>
          <a:r>
            <a:rPr lang="en-US" dirty="0"/>
            <a:t>Our 3 best months were October, November, and December.</a:t>
          </a:r>
        </a:p>
        <a:p>
          <a:r>
            <a:rPr lang="en-US" dirty="0"/>
            <a:t>Our 3 worst months were January, February, and March.</a:t>
          </a:r>
        </a:p>
      </dgm:t>
    </dgm:pt>
    <dgm:pt modelId="{5871A329-C0EE-44DF-8BE7-DB09D0AD0081}" type="parTrans" cxnId="{58175609-AEC9-42F0-AD5C-C204C4ACF79B}">
      <dgm:prSet/>
      <dgm:spPr/>
      <dgm:t>
        <a:bodyPr/>
        <a:lstStyle/>
        <a:p>
          <a:endParaRPr lang="en-US"/>
        </a:p>
      </dgm:t>
    </dgm:pt>
    <dgm:pt modelId="{2C8A1C0F-A452-45F6-A168-9864B6D1B06F}" type="sibTrans" cxnId="{58175609-AEC9-42F0-AD5C-C204C4ACF79B}">
      <dgm:prSet/>
      <dgm:spPr/>
      <dgm:t>
        <a:bodyPr/>
        <a:lstStyle/>
        <a:p>
          <a:endParaRPr lang="en-US"/>
        </a:p>
      </dgm:t>
    </dgm:pt>
    <dgm:pt modelId="{2034AEF4-6A32-45A8-B250-1D4B6B86E60F}" type="pres">
      <dgm:prSet presAssocID="{C18BC1AB-309C-4347-A96D-E21874A3D312}" presName="outerComposite" presStyleCnt="0">
        <dgm:presLayoutVars>
          <dgm:chMax val="5"/>
          <dgm:dir/>
          <dgm:resizeHandles val="exact"/>
        </dgm:presLayoutVars>
      </dgm:prSet>
      <dgm:spPr/>
    </dgm:pt>
    <dgm:pt modelId="{76F3A239-9A32-4506-AC19-696E020ED90A}" type="pres">
      <dgm:prSet presAssocID="{C18BC1AB-309C-4347-A96D-E21874A3D312}" presName="dummyMaxCanvas" presStyleCnt="0">
        <dgm:presLayoutVars/>
      </dgm:prSet>
      <dgm:spPr/>
    </dgm:pt>
    <dgm:pt modelId="{53B895B1-7C8F-45B0-A023-61AA4B8C74E1}" type="pres">
      <dgm:prSet presAssocID="{C18BC1AB-309C-4347-A96D-E21874A3D312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58175609-AEC9-42F0-AD5C-C204C4ACF79B}" srcId="{C18BC1AB-309C-4347-A96D-E21874A3D312}" destId="{C0C90757-DC7C-4364-9F6F-57FBB2D548F0}" srcOrd="0" destOrd="0" parTransId="{5871A329-C0EE-44DF-8BE7-DB09D0AD0081}" sibTransId="{2C8A1C0F-A452-45F6-A168-9864B6D1B06F}"/>
    <dgm:cxn modelId="{A252C739-7734-45EE-9B19-A40D9E5B1379}" type="presOf" srcId="{C0C90757-DC7C-4364-9F6F-57FBB2D548F0}" destId="{53B895B1-7C8F-45B0-A023-61AA4B8C74E1}" srcOrd="0" destOrd="0" presId="urn:microsoft.com/office/officeart/2005/8/layout/vProcess5"/>
    <dgm:cxn modelId="{C50330C9-CD2E-41BB-B138-BA397E76C398}" type="presOf" srcId="{C18BC1AB-309C-4347-A96D-E21874A3D312}" destId="{2034AEF4-6A32-45A8-B250-1D4B6B86E60F}" srcOrd="0" destOrd="0" presId="urn:microsoft.com/office/officeart/2005/8/layout/vProcess5"/>
    <dgm:cxn modelId="{249F7856-CEF3-4ED5-98A6-853628FB28EF}" type="presParOf" srcId="{2034AEF4-6A32-45A8-B250-1D4B6B86E60F}" destId="{76F3A239-9A32-4506-AC19-696E020ED90A}" srcOrd="0" destOrd="0" presId="urn:microsoft.com/office/officeart/2005/8/layout/vProcess5"/>
    <dgm:cxn modelId="{612CA8F6-AE87-43DE-9B42-7B0DA97ECDD5}" type="presParOf" srcId="{2034AEF4-6A32-45A8-B250-1D4B6B86E60F}" destId="{53B895B1-7C8F-45B0-A023-61AA4B8C74E1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BC1AB-309C-4347-A96D-E21874A3D31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C90757-DC7C-4364-9F6F-57FBB2D548F0}">
      <dgm:prSet/>
      <dgm:spPr/>
      <dgm:t>
        <a:bodyPr/>
        <a:lstStyle/>
        <a:p>
          <a:r>
            <a:rPr lang="en-US" dirty="0"/>
            <a:t>We</a:t>
          </a:r>
          <a:r>
            <a:rPr lang="en-US" baseline="0" dirty="0"/>
            <a:t> measured the average sales of the last 2 months and the past January.</a:t>
          </a:r>
        </a:p>
        <a:p>
          <a:r>
            <a:rPr lang="en-US" baseline="0" dirty="0"/>
            <a:t>Then we grouped the results in weekdays.</a:t>
          </a:r>
        </a:p>
        <a:p>
          <a:r>
            <a:rPr lang="en-US" baseline="0" dirty="0"/>
            <a:t>Monday and Friday turned out to be the best performing in those months.</a:t>
          </a:r>
          <a:endParaRPr lang="en-US" dirty="0"/>
        </a:p>
      </dgm:t>
    </dgm:pt>
    <dgm:pt modelId="{5871A329-C0EE-44DF-8BE7-DB09D0AD0081}" type="parTrans" cxnId="{58175609-AEC9-42F0-AD5C-C204C4ACF79B}">
      <dgm:prSet/>
      <dgm:spPr/>
      <dgm:t>
        <a:bodyPr/>
        <a:lstStyle/>
        <a:p>
          <a:endParaRPr lang="en-US"/>
        </a:p>
      </dgm:t>
    </dgm:pt>
    <dgm:pt modelId="{2C8A1C0F-A452-45F6-A168-9864B6D1B06F}" type="sibTrans" cxnId="{58175609-AEC9-42F0-AD5C-C204C4ACF79B}">
      <dgm:prSet/>
      <dgm:spPr/>
      <dgm:t>
        <a:bodyPr/>
        <a:lstStyle/>
        <a:p>
          <a:endParaRPr lang="en-US"/>
        </a:p>
      </dgm:t>
    </dgm:pt>
    <dgm:pt modelId="{3985571B-4172-498D-911E-3AFE54B327FF}" type="pres">
      <dgm:prSet presAssocID="{C18BC1AB-309C-4347-A96D-E21874A3D312}" presName="linear" presStyleCnt="0">
        <dgm:presLayoutVars>
          <dgm:animLvl val="lvl"/>
          <dgm:resizeHandles val="exact"/>
        </dgm:presLayoutVars>
      </dgm:prSet>
      <dgm:spPr/>
    </dgm:pt>
    <dgm:pt modelId="{88138E9F-353C-4755-AC0C-D444211DFDD0}" type="pres">
      <dgm:prSet presAssocID="{C0C90757-DC7C-4364-9F6F-57FBB2D548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175609-AEC9-42F0-AD5C-C204C4ACF79B}" srcId="{C18BC1AB-309C-4347-A96D-E21874A3D312}" destId="{C0C90757-DC7C-4364-9F6F-57FBB2D548F0}" srcOrd="0" destOrd="0" parTransId="{5871A329-C0EE-44DF-8BE7-DB09D0AD0081}" sibTransId="{2C8A1C0F-A452-45F6-A168-9864B6D1B06F}"/>
    <dgm:cxn modelId="{7C34C60F-8E0B-46D1-83D0-42092CC20D41}" type="presOf" srcId="{C18BC1AB-309C-4347-A96D-E21874A3D312}" destId="{3985571B-4172-498D-911E-3AFE54B327FF}" srcOrd="0" destOrd="0" presId="urn:microsoft.com/office/officeart/2005/8/layout/vList2"/>
    <dgm:cxn modelId="{C7168C10-F1E0-4358-A942-923B712ADA43}" type="presOf" srcId="{C0C90757-DC7C-4364-9F6F-57FBB2D548F0}" destId="{88138E9F-353C-4755-AC0C-D444211DFDD0}" srcOrd="0" destOrd="0" presId="urn:microsoft.com/office/officeart/2005/8/layout/vList2"/>
    <dgm:cxn modelId="{1478DC86-F6A2-4F36-973A-83F2984F02B2}" type="presParOf" srcId="{3985571B-4172-498D-911E-3AFE54B327FF}" destId="{88138E9F-353C-4755-AC0C-D444211DFD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8BC1AB-309C-4347-A96D-E21874A3D312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C90757-DC7C-4364-9F6F-57FBB2D548F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Here</a:t>
          </a:r>
          <a:r>
            <a:rPr lang="en-US" baseline="0" dirty="0"/>
            <a:t> we just calculated the sum of every country and excluded the UK from the results.</a:t>
          </a:r>
        </a:p>
        <a:p>
          <a:r>
            <a:rPr lang="en-US" baseline="0" dirty="0"/>
            <a:t>The top 3 were the Netherlands, Ireland, and Germany but France was really close to tying for third so it might be good to keep an eye on France too.</a:t>
          </a:r>
          <a:endParaRPr lang="en-US" dirty="0"/>
        </a:p>
      </dgm:t>
    </dgm:pt>
    <dgm:pt modelId="{5871A329-C0EE-44DF-8BE7-DB09D0AD0081}" type="parTrans" cxnId="{58175609-AEC9-42F0-AD5C-C204C4ACF79B}">
      <dgm:prSet/>
      <dgm:spPr/>
      <dgm:t>
        <a:bodyPr/>
        <a:lstStyle/>
        <a:p>
          <a:endParaRPr lang="en-US"/>
        </a:p>
      </dgm:t>
    </dgm:pt>
    <dgm:pt modelId="{2C8A1C0F-A452-45F6-A168-9864B6D1B06F}" type="sibTrans" cxnId="{58175609-AEC9-42F0-AD5C-C204C4ACF79B}">
      <dgm:prSet/>
      <dgm:spPr/>
      <dgm:t>
        <a:bodyPr/>
        <a:lstStyle/>
        <a:p>
          <a:endParaRPr lang="en-US"/>
        </a:p>
      </dgm:t>
    </dgm:pt>
    <dgm:pt modelId="{1BC7179F-643A-4747-A33B-9EAE6AC7C3CD}" type="pres">
      <dgm:prSet presAssocID="{C18BC1AB-309C-4347-A96D-E21874A3D312}" presName="linear" presStyleCnt="0">
        <dgm:presLayoutVars>
          <dgm:animLvl val="lvl"/>
          <dgm:resizeHandles val="exact"/>
        </dgm:presLayoutVars>
      </dgm:prSet>
      <dgm:spPr/>
    </dgm:pt>
    <dgm:pt modelId="{6AA2CD07-82C9-4C90-9D35-D1534C4779D9}" type="pres">
      <dgm:prSet presAssocID="{C0C90757-DC7C-4364-9F6F-57FBB2D548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175609-AEC9-42F0-AD5C-C204C4ACF79B}" srcId="{C18BC1AB-309C-4347-A96D-E21874A3D312}" destId="{C0C90757-DC7C-4364-9F6F-57FBB2D548F0}" srcOrd="0" destOrd="0" parTransId="{5871A329-C0EE-44DF-8BE7-DB09D0AD0081}" sibTransId="{2C8A1C0F-A452-45F6-A168-9864B6D1B06F}"/>
    <dgm:cxn modelId="{B86C0754-0690-4FF3-B2DC-E018E0C60E98}" type="presOf" srcId="{C0C90757-DC7C-4364-9F6F-57FBB2D548F0}" destId="{6AA2CD07-82C9-4C90-9D35-D1534C4779D9}" srcOrd="0" destOrd="0" presId="urn:microsoft.com/office/officeart/2005/8/layout/vList2"/>
    <dgm:cxn modelId="{905DE2F5-9141-463A-9117-33C7E3064933}" type="presOf" srcId="{C18BC1AB-309C-4347-A96D-E21874A3D312}" destId="{1BC7179F-643A-4747-A33B-9EAE6AC7C3CD}" srcOrd="0" destOrd="0" presId="urn:microsoft.com/office/officeart/2005/8/layout/vList2"/>
    <dgm:cxn modelId="{8168A736-B587-4332-8FBF-253C3A484F8E}" type="presParOf" srcId="{1BC7179F-643A-4747-A33B-9EAE6AC7C3CD}" destId="{6AA2CD07-82C9-4C90-9D35-D1534C4779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DBDD9-8BB6-431B-BCEB-111AA03793DC}">
      <dsp:nvSpPr>
        <dsp:cNvPr id="0" name=""/>
        <dsp:cNvSpPr/>
      </dsp:nvSpPr>
      <dsp:spPr>
        <a:xfrm>
          <a:off x="0" y="345718"/>
          <a:ext cx="8412480" cy="12097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After analyzing the dataset, we decided to identify all transactions that had 10 or more in quantity were “Bulge Sales”, below 10 were “Regular Buys” and negatives were “Cancelled”.</a:t>
          </a:r>
        </a:p>
      </dsp:txBody>
      <dsp:txXfrm>
        <a:off x="59057" y="404775"/>
        <a:ext cx="8294366" cy="1091666"/>
      </dsp:txXfrm>
    </dsp:sp>
    <dsp:sp modelId="{5321976B-A611-4A63-B070-08449FE165C2}">
      <dsp:nvSpPr>
        <dsp:cNvPr id="0" name=""/>
        <dsp:cNvSpPr/>
      </dsp:nvSpPr>
      <dsp:spPr>
        <a:xfrm>
          <a:off x="0" y="1618858"/>
          <a:ext cx="8412480" cy="12097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After this </a:t>
          </a:r>
          <a:r>
            <a:rPr lang="es-MX" sz="2200" kern="1200" dirty="0" err="1"/>
            <a:t>we</a:t>
          </a:r>
          <a:r>
            <a:rPr lang="es-MX" sz="2200" kern="1200" dirty="0"/>
            <a:t> </a:t>
          </a:r>
          <a:r>
            <a:rPr lang="es-MX" sz="2200" kern="1200" dirty="0" err="1"/>
            <a:t>figured</a:t>
          </a:r>
          <a:r>
            <a:rPr lang="es-MX" sz="2200" kern="1200" dirty="0"/>
            <a:t> </a:t>
          </a:r>
          <a:r>
            <a:rPr lang="es-MX" sz="2200" kern="1200" dirty="0" err="1"/>
            <a:t>out</a:t>
          </a:r>
          <a:r>
            <a:rPr lang="es-MX" sz="2200" kern="1200" dirty="0"/>
            <a:t> </a:t>
          </a:r>
          <a:r>
            <a:rPr lang="es-MX" sz="2200" kern="1200" dirty="0" err="1"/>
            <a:t>that</a:t>
          </a:r>
          <a:r>
            <a:rPr lang="es-MX" sz="2200" kern="1200" dirty="0"/>
            <a:t> </a:t>
          </a:r>
          <a:r>
            <a:rPr lang="es-MX" sz="2200" kern="1200" dirty="0" err="1"/>
            <a:t>bulge</a:t>
          </a:r>
          <a:r>
            <a:rPr lang="es-MX" sz="2200" kern="1200" dirty="0"/>
            <a:t> sales show a </a:t>
          </a:r>
          <a:r>
            <a:rPr lang="es-MX" sz="2200" kern="1200" dirty="0" err="1"/>
            <a:t>big</a:t>
          </a:r>
          <a:r>
            <a:rPr lang="es-MX" sz="2200" kern="1200" dirty="0"/>
            <a:t> </a:t>
          </a:r>
          <a:r>
            <a:rPr lang="es-MX" sz="2200" kern="1200" dirty="0" err="1"/>
            <a:t>difference</a:t>
          </a:r>
          <a:r>
            <a:rPr lang="es-MX" sz="2200" kern="1200" dirty="0"/>
            <a:t> </a:t>
          </a:r>
          <a:r>
            <a:rPr lang="es-MX" sz="2200" kern="1200" dirty="0" err="1"/>
            <a:t>compared</a:t>
          </a:r>
          <a:r>
            <a:rPr lang="es-MX" sz="2200" kern="1200" dirty="0"/>
            <a:t> </a:t>
          </a:r>
          <a:r>
            <a:rPr lang="es-MX" sz="2200" kern="1200" dirty="0" err="1"/>
            <a:t>to</a:t>
          </a:r>
          <a:r>
            <a:rPr lang="es-MX" sz="2200" kern="1200" dirty="0"/>
            <a:t> regular sales </a:t>
          </a:r>
          <a:r>
            <a:rPr lang="es-MX" sz="2200" kern="1200" dirty="0" err="1"/>
            <a:t>throughout</a:t>
          </a:r>
          <a:r>
            <a:rPr lang="es-MX" sz="2200" kern="1200" dirty="0"/>
            <a:t> 2019, </a:t>
          </a:r>
          <a:r>
            <a:rPr lang="es-MX" sz="2200" kern="1200" dirty="0" err="1"/>
            <a:t>showing</a:t>
          </a:r>
          <a:r>
            <a:rPr lang="es-MX" sz="2200" kern="1200" dirty="0"/>
            <a:t> </a:t>
          </a:r>
          <a:r>
            <a:rPr lang="es-MX" sz="2200" kern="1200" dirty="0" err="1"/>
            <a:t>an</a:t>
          </a:r>
          <a:r>
            <a:rPr lang="es-MX" sz="2200" kern="1200" dirty="0"/>
            <a:t> </a:t>
          </a:r>
          <a:r>
            <a:rPr lang="es-MX" sz="2200" kern="1200" dirty="0" err="1"/>
            <a:t>average</a:t>
          </a:r>
          <a:r>
            <a:rPr lang="es-MX" sz="2200" kern="1200" dirty="0"/>
            <a:t> </a:t>
          </a:r>
          <a:r>
            <a:rPr lang="es-MX" sz="2200" kern="1200" dirty="0" err="1"/>
            <a:t>difference</a:t>
          </a:r>
          <a:r>
            <a:rPr lang="es-MX" sz="2200" kern="1200" dirty="0"/>
            <a:t> </a:t>
          </a:r>
          <a:r>
            <a:rPr lang="es-MX" sz="2200" kern="1200" dirty="0" err="1"/>
            <a:t>of</a:t>
          </a:r>
          <a:r>
            <a:rPr lang="es-MX" sz="2200" kern="1200" dirty="0"/>
            <a:t> 311%.</a:t>
          </a:r>
          <a:endParaRPr lang="en-US" sz="2200" kern="1200" dirty="0"/>
        </a:p>
      </dsp:txBody>
      <dsp:txXfrm>
        <a:off x="59057" y="1677915"/>
        <a:ext cx="8294366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895B1-7C8F-45B0-A023-61AA4B8C74E1}">
      <dsp:nvSpPr>
        <dsp:cNvPr id="0" name=""/>
        <dsp:cNvSpPr/>
      </dsp:nvSpPr>
      <dsp:spPr>
        <a:xfrm>
          <a:off x="0" y="794210"/>
          <a:ext cx="10671048" cy="1588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measured the months by average in sales.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3 best months were October, November, and December.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3 worst months were January, February, and March.</a:t>
          </a:r>
        </a:p>
      </dsp:txBody>
      <dsp:txXfrm>
        <a:off x="46523" y="840733"/>
        <a:ext cx="10578002" cy="1495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8E9F-353C-4755-AC0C-D444211DFDD0}">
      <dsp:nvSpPr>
        <dsp:cNvPr id="0" name=""/>
        <dsp:cNvSpPr/>
      </dsp:nvSpPr>
      <dsp:spPr>
        <a:xfrm>
          <a:off x="0" y="15940"/>
          <a:ext cx="10671048" cy="314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</a:t>
          </a:r>
          <a:r>
            <a:rPr lang="en-US" sz="3200" kern="1200" baseline="0" dirty="0"/>
            <a:t> measured the average sales of the last 2 months and the past January.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Then we grouped the results in weekdays.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Monday and Friday turned out to be the best performing in those months.</a:t>
          </a:r>
          <a:endParaRPr lang="en-US" sz="3200" kern="1200" dirty="0"/>
        </a:p>
      </dsp:txBody>
      <dsp:txXfrm>
        <a:off x="153524" y="169464"/>
        <a:ext cx="10364000" cy="2837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CD07-82C9-4C90-9D35-D1534C4779D9}">
      <dsp:nvSpPr>
        <dsp:cNvPr id="0" name=""/>
        <dsp:cNvSpPr/>
      </dsp:nvSpPr>
      <dsp:spPr>
        <a:xfrm>
          <a:off x="0" y="196219"/>
          <a:ext cx="6039340" cy="29764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Here</a:t>
          </a:r>
          <a:r>
            <a:rPr lang="en-US" sz="2400" kern="1200" baseline="0" dirty="0"/>
            <a:t> we just calculated the sum of every country and excluded the UK from the results.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The top 3 were the Netherlands, Ireland, and Germany but France was really close to tying for third so it might be good to keep an eye on France too.</a:t>
          </a:r>
          <a:endParaRPr lang="en-US" sz="2400" kern="1200" dirty="0"/>
        </a:p>
      </dsp:txBody>
      <dsp:txXfrm>
        <a:off x="145300" y="341519"/>
        <a:ext cx="5748740" cy="268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8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AC2B-2E1E-9C67-6907-7E111F9D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sz="6000" dirty="0"/>
              <a:t>E-Commerce Dataset</a:t>
            </a:r>
            <a:endParaRPr lang="es-MX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B113-F808-C1BE-AFCE-EDE7CAD7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dirty="0"/>
              <a:t>By: Jose Pablo Bremer Ortega</a:t>
            </a:r>
          </a:p>
          <a:p>
            <a:r>
              <a:rPr lang="en-US" dirty="0"/>
              <a:t>Last Updated: 09/06/22</a:t>
            </a:r>
            <a:endParaRPr lang="es-MX" dirty="0"/>
          </a:p>
        </p:txBody>
      </p:sp>
      <p:pic>
        <p:nvPicPr>
          <p:cNvPr id="4" name="Picture 3" descr="Blue stripe pattern on a white background">
            <a:extLst>
              <a:ext uri="{FF2B5EF4-FFF2-40B4-BE49-F238E27FC236}">
                <a16:creationId xmlns:a16="http://schemas.microsoft.com/office/drawing/2014/main" id="{6976F6EC-5756-B49D-B8C6-60D01AF83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7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57327BB-4EB1-DD5E-74A5-6DE8AD3E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r="-1" b="-1"/>
          <a:stretch/>
        </p:blipFill>
        <p:spPr>
          <a:xfrm>
            <a:off x="771589" y="764275"/>
            <a:ext cx="10648822" cy="5019289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6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95134-D6CB-DC72-3280-3FD579BB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time.</a:t>
            </a:r>
          </a:p>
        </p:txBody>
      </p:sp>
      <p:pic>
        <p:nvPicPr>
          <p:cNvPr id="25" name="Graphic 5" descr="Smiling Face with No Fill">
            <a:extLst>
              <a:ext uri="{FF2B5EF4-FFF2-40B4-BE49-F238E27FC236}">
                <a16:creationId xmlns:a16="http://schemas.microsoft.com/office/drawing/2014/main" id="{03F2FC79-73F2-EB52-3F30-72C887DF9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17920D64-B725-AB16-BAA6-B553BB3CF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12909" b="13561"/>
          <a:stretch/>
        </p:blipFill>
        <p:spPr>
          <a:xfrm>
            <a:off x="870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3C527-59F5-FB65-BA50-976197F5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  <a:endParaRPr lang="es-MX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20C3662-2353-262C-C69C-493EFD5E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Title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Index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1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2 queries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3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3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4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Question 4 visualization</a:t>
            </a:r>
            <a:endParaRPr lang="es-MX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40B8-1469-1A0A-B247-464CC7AC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How Many people buy in bulge and how does it compare to regular buyers?</a:t>
            </a:r>
            <a:endParaRPr lang="es-MX" sz="48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F8BE82-9505-7A75-DF5F-5C242D37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912949"/>
              </p:ext>
            </p:extLst>
          </p:nvPr>
        </p:nvGraphicFramePr>
        <p:xfrm>
          <a:off x="758824" y="2607732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085448-4C2D-A472-A6C5-DC383B0A9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37" y="788108"/>
            <a:ext cx="6303415" cy="4995456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9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40B8-1469-1A0A-B247-464CC7AC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Which were our best and worse months?</a:t>
            </a:r>
            <a:endParaRPr lang="es-MX" sz="5100">
              <a:solidFill>
                <a:schemeClr val="bg1"/>
              </a:solidFill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F8BE82-9505-7A75-DF5F-5C242D37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7723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9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4D7DA-486A-04EE-B731-9EC7DD41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153" y="358991"/>
            <a:ext cx="3689159" cy="4754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860D2-21A4-A81F-AD66-6E739590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56" y="5294246"/>
            <a:ext cx="2514951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D1A35-6524-42A1-8019-EB785550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229"/>
            <a:ext cx="3689160" cy="477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0F420-0994-376C-0F6F-DEC5139D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67" y="5294246"/>
            <a:ext cx="250542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9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40B8-1469-1A0A-B247-464CC7AC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 fontScale="9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which weekdays should have an added discount in January?</a:t>
            </a:r>
            <a:endParaRPr lang="es-MX" sz="5100" dirty="0">
              <a:solidFill>
                <a:schemeClr val="bg1"/>
              </a:solidFill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F8BE82-9505-7A75-DF5F-5C242D37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837554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7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1F324A0-3929-8FF9-8116-B7D21368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9" y="895885"/>
            <a:ext cx="8851672" cy="4779902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1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40B8-1469-1A0A-B247-464CC7AC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Should we target marketing campaigns to countries that performed well in the last year? What 3 countries other than the UK and why?</a:t>
            </a:r>
            <a:endParaRPr lang="es-MX" sz="29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2E680-FB55-0B6B-69F9-A8B6342A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51" y="3186754"/>
            <a:ext cx="3973000" cy="1823225"/>
          </a:xfrm>
          <a:prstGeom prst="rect">
            <a:avLst/>
          </a:prstGeom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F8BE82-9505-7A75-DF5F-5C242D37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73022"/>
              </p:ext>
            </p:extLst>
          </p:nvPr>
        </p:nvGraphicFramePr>
        <p:xfrm>
          <a:off x="758952" y="2413169"/>
          <a:ext cx="6039340" cy="336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266431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Sitka Banner</vt:lpstr>
      <vt:lpstr>HeadlinesVTI</vt:lpstr>
      <vt:lpstr>E-Commerce Dataset</vt:lpstr>
      <vt:lpstr>Index</vt:lpstr>
      <vt:lpstr>How Many people buy in bulge and how does it compare to regular buyers?</vt:lpstr>
      <vt:lpstr>PowerPoint Presentation</vt:lpstr>
      <vt:lpstr>Which were our best and worse months?</vt:lpstr>
      <vt:lpstr>PowerPoint Presentation</vt:lpstr>
      <vt:lpstr>which weekdays should have an added discount in January?</vt:lpstr>
      <vt:lpstr>PowerPoint Presentation</vt:lpstr>
      <vt:lpstr>Should we target marketing campaigns to countries that performed well in the last year? What 3 countries other than the UK and why?</vt:lpstr>
      <vt:lpstr>PowerPoint Presentation</vt:lpstr>
      <vt:lpstr>Thank 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Dataset</dc:title>
  <dc:creator>JOSE BREMER</dc:creator>
  <cp:lastModifiedBy>JOSE BREMER</cp:lastModifiedBy>
  <cp:revision>1</cp:revision>
  <dcterms:created xsi:type="dcterms:W3CDTF">2022-09-07T01:25:59Z</dcterms:created>
  <dcterms:modified xsi:type="dcterms:W3CDTF">2022-09-07T07:35:24Z</dcterms:modified>
</cp:coreProperties>
</file>