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4"/>
  </p:notesMasterIdLst>
  <p:sldIdLst>
    <p:sldId id="256" r:id="rId2"/>
    <p:sldId id="257" r:id="rId3"/>
    <p:sldId id="291" r:id="rId4"/>
    <p:sldId id="293" r:id="rId5"/>
    <p:sldId id="302" r:id="rId6"/>
    <p:sldId id="295" r:id="rId7"/>
    <p:sldId id="298" r:id="rId8"/>
    <p:sldId id="297" r:id="rId9"/>
    <p:sldId id="299" r:id="rId10"/>
    <p:sldId id="301" r:id="rId11"/>
    <p:sldId id="292" r:id="rId12"/>
    <p:sldId id="303" r:id="rId13"/>
  </p:sldIdLst>
  <p:sldSz cx="9144000" cy="5143500" type="screen16x9"/>
  <p:notesSz cx="6858000" cy="9144000"/>
  <p:embeddedFontLst>
    <p:embeddedFont>
      <p:font typeface="Bebas Neue" panose="020B0606020202050201" pitchFamily="34" charset="0"/>
      <p:regular r:id="rId15"/>
    </p:embeddedFont>
    <p:embeddedFont>
      <p:font typeface="Calibri" panose="020F0502020204030204" pitchFamily="34" charset="0"/>
      <p:regular r:id="rId16"/>
      <p:bold r:id="rId17"/>
      <p:italic r:id="rId18"/>
      <p:boldItalic r:id="rId19"/>
    </p:embeddedFont>
    <p:embeddedFont>
      <p:font typeface="Fira Sans Extra Condensed SemiBold" panose="020B0604020202020204"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C92B09-473F-4941-AD85-CB23ED9E43D2}">
  <a:tblStyle styleId="{54C92B09-473F-4941-AD85-CB23ED9E43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5" d="100"/>
          <a:sy n="155" d="100"/>
        </p:scale>
        <p:origin x="3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e30accb8d2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e30accb8d2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3287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e30accb8d2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e30accb8d2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8288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e30accb8d2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e30accb8d2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9431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e30accb8d2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e30accb8d2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e30accb8d2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e30accb8d2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3226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e30accb8d2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e30accb8d2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3002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e30accb8d2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e30accb8d2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5406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e30accb8d2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e30accb8d2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4768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e30accb8d2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e30accb8d2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5275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e30accb8d2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e30accb8d2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6108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e30accb8d2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e30accb8d2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3569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50" y="1405700"/>
            <a:ext cx="3656700" cy="1755600"/>
          </a:xfrm>
          <a:prstGeom prst="rect">
            <a:avLst/>
          </a:prstGeom>
        </p:spPr>
        <p:txBody>
          <a:bodyPr spcFirstLastPara="1" wrap="square" lIns="91425" tIns="91425" rIns="91425" bIns="91425" anchor="ctr" anchorCtr="0">
            <a:noAutofit/>
          </a:bodyPr>
          <a:lstStyle>
            <a:lvl1pPr lvl="0" rtl="0">
              <a:spcBef>
                <a:spcPts val="0"/>
              </a:spcBef>
              <a:spcAft>
                <a:spcPts val="0"/>
              </a:spcAft>
              <a:buSzPts val="5000"/>
              <a:buNone/>
              <a:defRPr sz="5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57200" y="3127925"/>
            <a:ext cx="3656700" cy="3051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Font typeface="Roboto"/>
              <a:buNone/>
              <a:defRPr sz="1600">
                <a:solidFill>
                  <a:schemeClr val="dk1"/>
                </a:solidFill>
                <a:latin typeface="Roboto"/>
                <a:ea typeface="Roboto"/>
                <a:cs typeface="Roboto"/>
                <a:sym typeface="Roboto"/>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1683000" y="1725750"/>
            <a:ext cx="5778000" cy="135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10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38" name="Google Shape;38;p11"/>
          <p:cNvSpPr txBox="1">
            <a:spLocks noGrp="1"/>
          </p:cNvSpPr>
          <p:nvPr>
            <p:ph type="subTitle" idx="1"/>
          </p:nvPr>
        </p:nvSpPr>
        <p:spPr>
          <a:xfrm>
            <a:off x="1683000" y="3079350"/>
            <a:ext cx="5778000" cy="338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28400" y="1725750"/>
            <a:ext cx="2887200" cy="169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4064400" y="1048950"/>
            <a:ext cx="1015200" cy="67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3128400" y="3417750"/>
            <a:ext cx="2887200" cy="676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457200" y="408425"/>
            <a:ext cx="8229600" cy="676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 name="Google Shape;17;p4"/>
          <p:cNvSpPr txBox="1">
            <a:spLocks noGrp="1"/>
          </p:cNvSpPr>
          <p:nvPr>
            <p:ph type="body" idx="1"/>
          </p:nvPr>
        </p:nvSpPr>
        <p:spPr>
          <a:xfrm>
            <a:off x="457200" y="1085225"/>
            <a:ext cx="8229600" cy="36498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AutoNum type="arabicPeriod"/>
              <a:defRPr sz="1200"/>
            </a:lvl1pPr>
            <a:lvl2pPr marL="914400" lvl="1" indent="-304800" rtl="0">
              <a:lnSpc>
                <a:spcPct val="115000"/>
              </a:lnSpc>
              <a:spcBef>
                <a:spcPts val="0"/>
              </a:spcBef>
              <a:spcAft>
                <a:spcPts val="0"/>
              </a:spcAft>
              <a:buSzPts val="1200"/>
              <a:buAutoNum type="alphaLcPeriod"/>
              <a:defRPr/>
            </a:lvl2pPr>
            <a:lvl3pPr marL="1371600" lvl="2" indent="-304800" rtl="0">
              <a:lnSpc>
                <a:spcPct val="115000"/>
              </a:lnSpc>
              <a:spcBef>
                <a:spcPts val="0"/>
              </a:spcBef>
              <a:spcAft>
                <a:spcPts val="0"/>
              </a:spcAft>
              <a:buSzPts val="1200"/>
              <a:buAutoNum type="romanLcPeriod"/>
              <a:defRPr/>
            </a:lvl3pPr>
            <a:lvl4pPr marL="1828800" lvl="3" indent="-304800" rtl="0">
              <a:lnSpc>
                <a:spcPct val="115000"/>
              </a:lnSpc>
              <a:spcBef>
                <a:spcPts val="0"/>
              </a:spcBef>
              <a:spcAft>
                <a:spcPts val="0"/>
              </a:spcAft>
              <a:buSzPts val="1200"/>
              <a:buAutoNum type="arabicPeriod"/>
              <a:defRPr/>
            </a:lvl4pPr>
            <a:lvl5pPr marL="2286000" lvl="4" indent="-304800" rtl="0">
              <a:lnSpc>
                <a:spcPct val="115000"/>
              </a:lnSpc>
              <a:spcBef>
                <a:spcPts val="0"/>
              </a:spcBef>
              <a:spcAft>
                <a:spcPts val="0"/>
              </a:spcAft>
              <a:buSzPts val="1200"/>
              <a:buAutoNum type="alphaLcPeriod"/>
              <a:defRPr/>
            </a:lvl5pPr>
            <a:lvl6pPr marL="2743200" lvl="5" indent="-304800" rtl="0">
              <a:lnSpc>
                <a:spcPct val="115000"/>
              </a:lnSpc>
              <a:spcBef>
                <a:spcPts val="0"/>
              </a:spcBef>
              <a:spcAft>
                <a:spcPts val="0"/>
              </a:spcAft>
              <a:buSzPts val="1200"/>
              <a:buAutoNum type="romanLcPeriod"/>
              <a:defRPr/>
            </a:lvl6pPr>
            <a:lvl7pPr marL="3200400" lvl="6" indent="-304800" rtl="0">
              <a:lnSpc>
                <a:spcPct val="115000"/>
              </a:lnSpc>
              <a:spcBef>
                <a:spcPts val="0"/>
              </a:spcBef>
              <a:spcAft>
                <a:spcPts val="0"/>
              </a:spcAft>
              <a:buSzPts val="1200"/>
              <a:buAutoNum type="arabicPeriod"/>
              <a:defRPr/>
            </a:lvl7pPr>
            <a:lvl8pPr marL="3657600" lvl="7" indent="-304800" rtl="0">
              <a:lnSpc>
                <a:spcPct val="115000"/>
              </a:lnSpc>
              <a:spcBef>
                <a:spcPts val="0"/>
              </a:spcBef>
              <a:spcAft>
                <a:spcPts val="0"/>
              </a:spcAft>
              <a:buSzPts val="1200"/>
              <a:buAutoNum type="alphaLcPeriod"/>
              <a:defRPr/>
            </a:lvl8pPr>
            <a:lvl9pPr marL="4114800" lvl="8" indent="-304800" rtl="0">
              <a:lnSpc>
                <a:spcPct val="115000"/>
              </a:lnSpc>
              <a:spcBef>
                <a:spcPts val="0"/>
              </a:spcBef>
              <a:spcAft>
                <a:spcPts val="0"/>
              </a:spcAft>
              <a:buSzPts val="1200"/>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subTitle" idx="1"/>
          </p:nvPr>
        </p:nvSpPr>
        <p:spPr>
          <a:xfrm>
            <a:off x="1364400" y="1894950"/>
            <a:ext cx="2887200" cy="338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sym typeface="Fira Sans Extra Condensed SemiBold"/>
              </a:defRPr>
            </a:lvl1pPr>
            <a:lvl2pPr lvl="1" algn="ctr" rtl="0">
              <a:lnSpc>
                <a:spcPct val="100000"/>
              </a:lnSpc>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2pPr>
            <a:lvl3pPr lvl="2" algn="ctr" rtl="0">
              <a:lnSpc>
                <a:spcPct val="100000"/>
              </a:lnSpc>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3pPr>
            <a:lvl4pPr lvl="3" algn="ctr" rtl="0">
              <a:lnSpc>
                <a:spcPct val="100000"/>
              </a:lnSpc>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4pPr>
            <a:lvl5pPr lvl="4" algn="ctr" rtl="0">
              <a:lnSpc>
                <a:spcPct val="100000"/>
              </a:lnSpc>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5pPr>
            <a:lvl6pPr lvl="5" algn="ctr" rtl="0">
              <a:lnSpc>
                <a:spcPct val="100000"/>
              </a:lnSpc>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6pPr>
            <a:lvl7pPr lvl="6" algn="ctr" rtl="0">
              <a:lnSpc>
                <a:spcPct val="100000"/>
              </a:lnSpc>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7pPr>
            <a:lvl8pPr lvl="7" algn="ctr" rtl="0">
              <a:lnSpc>
                <a:spcPct val="100000"/>
              </a:lnSpc>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8pPr>
            <a:lvl9pPr lvl="8" algn="ctr" rtl="0">
              <a:lnSpc>
                <a:spcPct val="100000"/>
              </a:lnSpc>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20" name="Google Shape;20;p5"/>
          <p:cNvSpPr txBox="1">
            <a:spLocks noGrp="1"/>
          </p:cNvSpPr>
          <p:nvPr>
            <p:ph type="subTitle" idx="2"/>
          </p:nvPr>
        </p:nvSpPr>
        <p:spPr>
          <a:xfrm>
            <a:off x="4892400" y="1894950"/>
            <a:ext cx="2887200" cy="338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sym typeface="Fira Sans Extra Condensed SemiBold"/>
              </a:defRPr>
            </a:lvl1pPr>
            <a:lvl2pPr lvl="1" algn="ctr" rtl="0">
              <a:lnSpc>
                <a:spcPct val="100000"/>
              </a:lnSpc>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2pPr>
            <a:lvl3pPr lvl="2" algn="ctr" rtl="0">
              <a:lnSpc>
                <a:spcPct val="100000"/>
              </a:lnSpc>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3pPr>
            <a:lvl4pPr lvl="3" algn="ctr" rtl="0">
              <a:lnSpc>
                <a:spcPct val="100000"/>
              </a:lnSpc>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4pPr>
            <a:lvl5pPr lvl="4" algn="ctr" rtl="0">
              <a:lnSpc>
                <a:spcPct val="100000"/>
              </a:lnSpc>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5pPr>
            <a:lvl6pPr lvl="5" algn="ctr" rtl="0">
              <a:lnSpc>
                <a:spcPct val="100000"/>
              </a:lnSpc>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6pPr>
            <a:lvl7pPr lvl="6" algn="ctr" rtl="0">
              <a:lnSpc>
                <a:spcPct val="100000"/>
              </a:lnSpc>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7pPr>
            <a:lvl8pPr lvl="7" algn="ctr" rtl="0">
              <a:lnSpc>
                <a:spcPct val="100000"/>
              </a:lnSpc>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8pPr>
            <a:lvl9pPr lvl="8" algn="ctr" rtl="0">
              <a:lnSpc>
                <a:spcPct val="100000"/>
              </a:lnSpc>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21" name="Google Shape;21;p5"/>
          <p:cNvSpPr txBox="1">
            <a:spLocks noGrp="1"/>
          </p:cNvSpPr>
          <p:nvPr>
            <p:ph type="subTitle" idx="3"/>
          </p:nvPr>
        </p:nvSpPr>
        <p:spPr>
          <a:xfrm>
            <a:off x="1363200" y="2233350"/>
            <a:ext cx="2887200" cy="1015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Roboto"/>
              <a:buNone/>
              <a:defRPr sz="1200">
                <a:solidFill>
                  <a:schemeClr val="dk1"/>
                </a:solidFill>
                <a:latin typeface="Roboto"/>
                <a:ea typeface="Roboto"/>
                <a:cs typeface="Roboto"/>
                <a:sym typeface="Roboto"/>
              </a:defRPr>
            </a:lvl1pPr>
            <a:lvl2pPr lvl="1" algn="ctr" rtl="0">
              <a:lnSpc>
                <a:spcPct val="100000"/>
              </a:lnSpc>
              <a:spcBef>
                <a:spcPts val="0"/>
              </a:spcBef>
              <a:spcAft>
                <a:spcPts val="0"/>
              </a:spcAft>
              <a:buClr>
                <a:schemeClr val="dk1"/>
              </a:buClr>
              <a:buSzPts val="1200"/>
              <a:buFont typeface="Roboto"/>
              <a:buNone/>
              <a:defRPr sz="1200">
                <a:solidFill>
                  <a:schemeClr val="dk1"/>
                </a:solidFill>
                <a:latin typeface="Roboto"/>
                <a:ea typeface="Roboto"/>
                <a:cs typeface="Roboto"/>
                <a:sym typeface="Roboto"/>
              </a:defRPr>
            </a:lvl2pPr>
            <a:lvl3pPr lvl="2" algn="ctr" rtl="0">
              <a:lnSpc>
                <a:spcPct val="100000"/>
              </a:lnSpc>
              <a:spcBef>
                <a:spcPts val="0"/>
              </a:spcBef>
              <a:spcAft>
                <a:spcPts val="0"/>
              </a:spcAft>
              <a:buClr>
                <a:schemeClr val="dk1"/>
              </a:buClr>
              <a:buSzPts val="1200"/>
              <a:buFont typeface="Roboto"/>
              <a:buNone/>
              <a:defRPr sz="1200">
                <a:solidFill>
                  <a:schemeClr val="dk1"/>
                </a:solidFill>
                <a:latin typeface="Roboto"/>
                <a:ea typeface="Roboto"/>
                <a:cs typeface="Roboto"/>
                <a:sym typeface="Roboto"/>
              </a:defRPr>
            </a:lvl3pPr>
            <a:lvl4pPr lvl="3" algn="ctr" rtl="0">
              <a:lnSpc>
                <a:spcPct val="100000"/>
              </a:lnSpc>
              <a:spcBef>
                <a:spcPts val="0"/>
              </a:spcBef>
              <a:spcAft>
                <a:spcPts val="0"/>
              </a:spcAft>
              <a:buClr>
                <a:schemeClr val="dk1"/>
              </a:buClr>
              <a:buSzPts val="1200"/>
              <a:buFont typeface="Roboto"/>
              <a:buNone/>
              <a:defRPr sz="1200">
                <a:solidFill>
                  <a:schemeClr val="dk1"/>
                </a:solidFill>
                <a:latin typeface="Roboto"/>
                <a:ea typeface="Roboto"/>
                <a:cs typeface="Roboto"/>
                <a:sym typeface="Roboto"/>
              </a:defRPr>
            </a:lvl4pPr>
            <a:lvl5pPr lvl="4" algn="ctr" rtl="0">
              <a:lnSpc>
                <a:spcPct val="100000"/>
              </a:lnSpc>
              <a:spcBef>
                <a:spcPts val="0"/>
              </a:spcBef>
              <a:spcAft>
                <a:spcPts val="0"/>
              </a:spcAft>
              <a:buClr>
                <a:schemeClr val="dk1"/>
              </a:buClr>
              <a:buSzPts val="1200"/>
              <a:buFont typeface="Roboto"/>
              <a:buNone/>
              <a:defRPr sz="1200">
                <a:solidFill>
                  <a:schemeClr val="dk1"/>
                </a:solidFill>
                <a:latin typeface="Roboto"/>
                <a:ea typeface="Roboto"/>
                <a:cs typeface="Roboto"/>
                <a:sym typeface="Roboto"/>
              </a:defRPr>
            </a:lvl5pPr>
            <a:lvl6pPr lvl="5" algn="ctr" rtl="0">
              <a:lnSpc>
                <a:spcPct val="100000"/>
              </a:lnSpc>
              <a:spcBef>
                <a:spcPts val="0"/>
              </a:spcBef>
              <a:spcAft>
                <a:spcPts val="0"/>
              </a:spcAft>
              <a:buClr>
                <a:schemeClr val="dk1"/>
              </a:buClr>
              <a:buSzPts val="1200"/>
              <a:buFont typeface="Roboto"/>
              <a:buNone/>
              <a:defRPr sz="1200">
                <a:solidFill>
                  <a:schemeClr val="dk1"/>
                </a:solidFill>
                <a:latin typeface="Roboto"/>
                <a:ea typeface="Roboto"/>
                <a:cs typeface="Roboto"/>
                <a:sym typeface="Roboto"/>
              </a:defRPr>
            </a:lvl6pPr>
            <a:lvl7pPr lvl="6" algn="ctr" rtl="0">
              <a:lnSpc>
                <a:spcPct val="100000"/>
              </a:lnSpc>
              <a:spcBef>
                <a:spcPts val="0"/>
              </a:spcBef>
              <a:spcAft>
                <a:spcPts val="0"/>
              </a:spcAft>
              <a:buClr>
                <a:schemeClr val="dk1"/>
              </a:buClr>
              <a:buSzPts val="1200"/>
              <a:buFont typeface="Roboto"/>
              <a:buNone/>
              <a:defRPr sz="1200">
                <a:solidFill>
                  <a:schemeClr val="dk1"/>
                </a:solidFill>
                <a:latin typeface="Roboto"/>
                <a:ea typeface="Roboto"/>
                <a:cs typeface="Roboto"/>
                <a:sym typeface="Roboto"/>
              </a:defRPr>
            </a:lvl7pPr>
            <a:lvl8pPr lvl="7" algn="ctr" rtl="0">
              <a:lnSpc>
                <a:spcPct val="100000"/>
              </a:lnSpc>
              <a:spcBef>
                <a:spcPts val="0"/>
              </a:spcBef>
              <a:spcAft>
                <a:spcPts val="0"/>
              </a:spcAft>
              <a:buClr>
                <a:schemeClr val="dk1"/>
              </a:buClr>
              <a:buSzPts val="1200"/>
              <a:buFont typeface="Roboto"/>
              <a:buNone/>
              <a:defRPr sz="1200">
                <a:solidFill>
                  <a:schemeClr val="dk1"/>
                </a:solidFill>
                <a:latin typeface="Roboto"/>
                <a:ea typeface="Roboto"/>
                <a:cs typeface="Roboto"/>
                <a:sym typeface="Roboto"/>
              </a:defRPr>
            </a:lvl8pPr>
            <a:lvl9pPr lvl="8" algn="ctr" rtl="0">
              <a:lnSpc>
                <a:spcPct val="100000"/>
              </a:lnSpc>
              <a:spcBef>
                <a:spcPts val="0"/>
              </a:spcBef>
              <a:spcAft>
                <a:spcPts val="0"/>
              </a:spcAft>
              <a:buClr>
                <a:schemeClr val="dk1"/>
              </a:buClr>
              <a:buSzPts val="1200"/>
              <a:buFont typeface="Roboto"/>
              <a:buNone/>
              <a:defRPr sz="1200">
                <a:solidFill>
                  <a:schemeClr val="dk1"/>
                </a:solidFill>
                <a:latin typeface="Roboto"/>
                <a:ea typeface="Roboto"/>
                <a:cs typeface="Roboto"/>
                <a:sym typeface="Roboto"/>
              </a:defRPr>
            </a:lvl9pPr>
          </a:lstStyle>
          <a:p>
            <a:endParaRPr/>
          </a:p>
        </p:txBody>
      </p:sp>
      <p:sp>
        <p:nvSpPr>
          <p:cNvPr id="22" name="Google Shape;22;p5"/>
          <p:cNvSpPr txBox="1">
            <a:spLocks noGrp="1"/>
          </p:cNvSpPr>
          <p:nvPr>
            <p:ph type="subTitle" idx="4"/>
          </p:nvPr>
        </p:nvSpPr>
        <p:spPr>
          <a:xfrm>
            <a:off x="4893600" y="2233350"/>
            <a:ext cx="2887200" cy="1015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Roboto"/>
              <a:buNone/>
              <a:defRPr sz="1200">
                <a:solidFill>
                  <a:schemeClr val="dk1"/>
                </a:solidFill>
                <a:latin typeface="Roboto"/>
                <a:ea typeface="Roboto"/>
                <a:cs typeface="Roboto"/>
                <a:sym typeface="Roboto"/>
              </a:defRPr>
            </a:lvl1pPr>
            <a:lvl2pPr lvl="1" algn="ctr" rtl="0">
              <a:lnSpc>
                <a:spcPct val="100000"/>
              </a:lnSpc>
              <a:spcBef>
                <a:spcPts val="0"/>
              </a:spcBef>
              <a:spcAft>
                <a:spcPts val="0"/>
              </a:spcAft>
              <a:buClr>
                <a:schemeClr val="dk1"/>
              </a:buClr>
              <a:buSzPts val="1200"/>
              <a:buFont typeface="Roboto"/>
              <a:buNone/>
              <a:defRPr sz="1200">
                <a:solidFill>
                  <a:schemeClr val="dk1"/>
                </a:solidFill>
                <a:latin typeface="Roboto"/>
                <a:ea typeface="Roboto"/>
                <a:cs typeface="Roboto"/>
                <a:sym typeface="Roboto"/>
              </a:defRPr>
            </a:lvl2pPr>
            <a:lvl3pPr lvl="2" algn="ctr" rtl="0">
              <a:lnSpc>
                <a:spcPct val="100000"/>
              </a:lnSpc>
              <a:spcBef>
                <a:spcPts val="0"/>
              </a:spcBef>
              <a:spcAft>
                <a:spcPts val="0"/>
              </a:spcAft>
              <a:buClr>
                <a:schemeClr val="dk1"/>
              </a:buClr>
              <a:buSzPts val="1200"/>
              <a:buFont typeface="Roboto"/>
              <a:buNone/>
              <a:defRPr sz="1200">
                <a:solidFill>
                  <a:schemeClr val="dk1"/>
                </a:solidFill>
                <a:latin typeface="Roboto"/>
                <a:ea typeface="Roboto"/>
                <a:cs typeface="Roboto"/>
                <a:sym typeface="Roboto"/>
              </a:defRPr>
            </a:lvl3pPr>
            <a:lvl4pPr lvl="3" algn="ctr" rtl="0">
              <a:lnSpc>
                <a:spcPct val="100000"/>
              </a:lnSpc>
              <a:spcBef>
                <a:spcPts val="0"/>
              </a:spcBef>
              <a:spcAft>
                <a:spcPts val="0"/>
              </a:spcAft>
              <a:buClr>
                <a:schemeClr val="dk1"/>
              </a:buClr>
              <a:buSzPts val="1200"/>
              <a:buFont typeface="Roboto"/>
              <a:buNone/>
              <a:defRPr sz="1200">
                <a:solidFill>
                  <a:schemeClr val="dk1"/>
                </a:solidFill>
                <a:latin typeface="Roboto"/>
                <a:ea typeface="Roboto"/>
                <a:cs typeface="Roboto"/>
                <a:sym typeface="Roboto"/>
              </a:defRPr>
            </a:lvl4pPr>
            <a:lvl5pPr lvl="4" algn="ctr" rtl="0">
              <a:lnSpc>
                <a:spcPct val="100000"/>
              </a:lnSpc>
              <a:spcBef>
                <a:spcPts val="0"/>
              </a:spcBef>
              <a:spcAft>
                <a:spcPts val="0"/>
              </a:spcAft>
              <a:buClr>
                <a:schemeClr val="dk1"/>
              </a:buClr>
              <a:buSzPts val="1200"/>
              <a:buFont typeface="Roboto"/>
              <a:buNone/>
              <a:defRPr sz="1200">
                <a:solidFill>
                  <a:schemeClr val="dk1"/>
                </a:solidFill>
                <a:latin typeface="Roboto"/>
                <a:ea typeface="Roboto"/>
                <a:cs typeface="Roboto"/>
                <a:sym typeface="Roboto"/>
              </a:defRPr>
            </a:lvl5pPr>
            <a:lvl6pPr lvl="5" algn="ctr" rtl="0">
              <a:lnSpc>
                <a:spcPct val="100000"/>
              </a:lnSpc>
              <a:spcBef>
                <a:spcPts val="0"/>
              </a:spcBef>
              <a:spcAft>
                <a:spcPts val="0"/>
              </a:spcAft>
              <a:buClr>
                <a:schemeClr val="dk1"/>
              </a:buClr>
              <a:buSzPts val="1200"/>
              <a:buFont typeface="Roboto"/>
              <a:buNone/>
              <a:defRPr sz="1200">
                <a:solidFill>
                  <a:schemeClr val="dk1"/>
                </a:solidFill>
                <a:latin typeface="Roboto"/>
                <a:ea typeface="Roboto"/>
                <a:cs typeface="Roboto"/>
                <a:sym typeface="Roboto"/>
              </a:defRPr>
            </a:lvl6pPr>
            <a:lvl7pPr lvl="6" algn="ctr" rtl="0">
              <a:lnSpc>
                <a:spcPct val="100000"/>
              </a:lnSpc>
              <a:spcBef>
                <a:spcPts val="0"/>
              </a:spcBef>
              <a:spcAft>
                <a:spcPts val="0"/>
              </a:spcAft>
              <a:buClr>
                <a:schemeClr val="dk1"/>
              </a:buClr>
              <a:buSzPts val="1200"/>
              <a:buFont typeface="Roboto"/>
              <a:buNone/>
              <a:defRPr sz="1200">
                <a:solidFill>
                  <a:schemeClr val="dk1"/>
                </a:solidFill>
                <a:latin typeface="Roboto"/>
                <a:ea typeface="Roboto"/>
                <a:cs typeface="Roboto"/>
                <a:sym typeface="Roboto"/>
              </a:defRPr>
            </a:lvl7pPr>
            <a:lvl8pPr lvl="7" algn="ctr" rtl="0">
              <a:lnSpc>
                <a:spcPct val="100000"/>
              </a:lnSpc>
              <a:spcBef>
                <a:spcPts val="0"/>
              </a:spcBef>
              <a:spcAft>
                <a:spcPts val="0"/>
              </a:spcAft>
              <a:buClr>
                <a:schemeClr val="dk1"/>
              </a:buClr>
              <a:buSzPts val="1200"/>
              <a:buFont typeface="Roboto"/>
              <a:buNone/>
              <a:defRPr sz="1200">
                <a:solidFill>
                  <a:schemeClr val="dk1"/>
                </a:solidFill>
                <a:latin typeface="Roboto"/>
                <a:ea typeface="Roboto"/>
                <a:cs typeface="Roboto"/>
                <a:sym typeface="Roboto"/>
              </a:defRPr>
            </a:lvl8pPr>
            <a:lvl9pPr lvl="8" algn="ctr" rtl="0">
              <a:lnSpc>
                <a:spcPct val="100000"/>
              </a:lnSpc>
              <a:spcBef>
                <a:spcPts val="0"/>
              </a:spcBef>
              <a:spcAft>
                <a:spcPts val="0"/>
              </a:spcAft>
              <a:buClr>
                <a:schemeClr val="dk1"/>
              </a:buClr>
              <a:buSzPts val="1200"/>
              <a:buFont typeface="Roboto"/>
              <a:buNone/>
              <a:defRPr sz="1200">
                <a:solidFill>
                  <a:schemeClr val="dk1"/>
                </a:solidFill>
                <a:latin typeface="Roboto"/>
                <a:ea typeface="Roboto"/>
                <a:cs typeface="Roboto"/>
                <a:sym typeface="Roboto"/>
              </a:defRPr>
            </a:lvl9pPr>
          </a:lstStyle>
          <a:p>
            <a:endParaRPr/>
          </a:p>
        </p:txBody>
      </p:sp>
      <p:sp>
        <p:nvSpPr>
          <p:cNvPr id="23" name="Google Shape;23;p5"/>
          <p:cNvSpPr txBox="1">
            <a:spLocks noGrp="1"/>
          </p:cNvSpPr>
          <p:nvPr>
            <p:ph type="title"/>
          </p:nvPr>
        </p:nvSpPr>
        <p:spPr>
          <a:xfrm>
            <a:off x="457200" y="408425"/>
            <a:ext cx="82296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457200" y="366668"/>
            <a:ext cx="8229600" cy="39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subTitle" idx="1"/>
          </p:nvPr>
        </p:nvSpPr>
        <p:spPr>
          <a:xfrm>
            <a:off x="720000" y="2825550"/>
            <a:ext cx="2548800" cy="1184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Roboto"/>
              <a:buNone/>
              <a:defRPr sz="1200">
                <a:solidFill>
                  <a:schemeClr val="dk1"/>
                </a:solidFill>
                <a:latin typeface="Roboto"/>
                <a:ea typeface="Roboto"/>
                <a:cs typeface="Roboto"/>
                <a:sym typeface="Roboto"/>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8" name="Google Shape;28;p7"/>
          <p:cNvSpPr txBox="1">
            <a:spLocks noGrp="1"/>
          </p:cNvSpPr>
          <p:nvPr>
            <p:ph type="title"/>
          </p:nvPr>
        </p:nvSpPr>
        <p:spPr>
          <a:xfrm>
            <a:off x="720000" y="1133550"/>
            <a:ext cx="2548800" cy="169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1683000" y="1725750"/>
            <a:ext cx="5778000" cy="169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200"/>
              <a:buNone/>
              <a:defRPr sz="8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subTitle" idx="1"/>
          </p:nvPr>
        </p:nvSpPr>
        <p:spPr>
          <a:xfrm>
            <a:off x="720000" y="2063550"/>
            <a:ext cx="3225600" cy="2030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Roboto"/>
              <a:buNone/>
              <a:defRPr>
                <a:solidFill>
                  <a:schemeClr val="dk1"/>
                </a:solidFill>
                <a:latin typeface="Roboto"/>
                <a:ea typeface="Roboto"/>
                <a:cs typeface="Roboto"/>
                <a:sym typeface="Roboto"/>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33" name="Google Shape;33;p9"/>
          <p:cNvSpPr txBox="1">
            <a:spLocks noGrp="1"/>
          </p:cNvSpPr>
          <p:nvPr>
            <p:ph type="title"/>
          </p:nvPr>
        </p:nvSpPr>
        <p:spPr>
          <a:xfrm>
            <a:off x="720000" y="1386750"/>
            <a:ext cx="3225600" cy="67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1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720000" y="540000"/>
            <a:ext cx="2887200" cy="135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08425"/>
            <a:ext cx="8229600" cy="676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Fira Sans Extra Condensed SemiBold"/>
              <a:buNone/>
              <a:defRPr sz="3000">
                <a:solidFill>
                  <a:schemeClr val="dk1"/>
                </a:solidFill>
                <a:latin typeface="Fira Sans Extra Condensed SemiBold"/>
                <a:ea typeface="Fira Sans Extra Condensed SemiBold"/>
                <a:cs typeface="Fira Sans Extra Condensed SemiBold"/>
                <a:sym typeface="Fira Sans Extra Condensed Semi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457200" y="1085225"/>
            <a:ext cx="8229600" cy="36498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rtl="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rtl="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rtl="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rtl="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rtl="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rtl="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rtl="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rtl="0">
              <a:lnSpc>
                <a:spcPct val="115000"/>
              </a:lnSpc>
              <a:spcBef>
                <a:spcPts val="1600"/>
              </a:spcBef>
              <a:spcAft>
                <a:spcPts val="160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158" name="Google Shape;158;p15"/>
          <p:cNvSpPr txBox="1">
            <a:spLocks noGrp="1"/>
          </p:cNvSpPr>
          <p:nvPr>
            <p:ph type="ctrTitle"/>
          </p:nvPr>
        </p:nvSpPr>
        <p:spPr>
          <a:xfrm>
            <a:off x="121674" y="933061"/>
            <a:ext cx="5553625" cy="2817845"/>
          </a:xfrm>
          <a:prstGeom prst="rect">
            <a:avLst/>
          </a:prstGeom>
          <a:solidFill>
            <a:schemeClr val="accent2"/>
          </a:solidFill>
        </p:spPr>
        <p:txBody>
          <a:bodyPr spcFirstLastPara="1" wrap="square" lIns="91425" tIns="91425" rIns="91425" bIns="91425" anchor="ctr" anchorCtr="0">
            <a:noAutofit/>
          </a:bodyPr>
          <a:lstStyle/>
          <a:p>
            <a:pPr marL="0" lvl="0" indent="0" algn="l" rtl="0">
              <a:spcBef>
                <a:spcPts val="0"/>
              </a:spcBef>
              <a:spcAft>
                <a:spcPts val="0"/>
              </a:spcAft>
              <a:buNone/>
            </a:pPr>
            <a:r>
              <a:rPr lang="es-ES" dirty="0"/>
              <a:t>Producción de Leche en Argentina</a:t>
            </a:r>
            <a:endParaRPr lang="es-AR" dirty="0"/>
          </a:p>
        </p:txBody>
      </p:sp>
      <p:pic>
        <p:nvPicPr>
          <p:cNvPr id="5" name="Imagen 4">
            <a:extLst>
              <a:ext uri="{FF2B5EF4-FFF2-40B4-BE49-F238E27FC236}">
                <a16:creationId xmlns:a16="http://schemas.microsoft.com/office/drawing/2014/main" id="{943AEC1E-31CF-6A68-EF42-7AA2D0D15E80}"/>
              </a:ext>
            </a:extLst>
          </p:cNvPr>
          <p:cNvPicPr>
            <a:picLocks noChangeAspect="1"/>
          </p:cNvPicPr>
          <p:nvPr/>
        </p:nvPicPr>
        <p:blipFill>
          <a:blip r:embed="rId3"/>
          <a:stretch>
            <a:fillRect/>
          </a:stretch>
        </p:blipFill>
        <p:spPr>
          <a:xfrm>
            <a:off x="5812971" y="598151"/>
            <a:ext cx="3209355" cy="3947197"/>
          </a:xfrm>
          <a:prstGeom prst="rect">
            <a:avLst/>
          </a:prstGeom>
          <a:ln>
            <a:noFill/>
          </a:ln>
          <a:effectLst>
            <a:softEdge rad="112500"/>
          </a:effectLst>
        </p:spPr>
      </p:pic>
      <p:sp>
        <p:nvSpPr>
          <p:cNvPr id="6" name="Rectángulo 5">
            <a:extLst>
              <a:ext uri="{FF2B5EF4-FFF2-40B4-BE49-F238E27FC236}">
                <a16:creationId xmlns:a16="http://schemas.microsoft.com/office/drawing/2014/main" id="{53626B47-FCCF-2159-1A58-B06AA20790FA}"/>
              </a:ext>
            </a:extLst>
          </p:cNvPr>
          <p:cNvSpPr/>
          <p:nvPr/>
        </p:nvSpPr>
        <p:spPr>
          <a:xfrm>
            <a:off x="0" y="1"/>
            <a:ext cx="9144000" cy="354562"/>
          </a:xfrm>
          <a:prstGeom prst="rect">
            <a:avLst/>
          </a:prstGeom>
          <a:solidFill>
            <a:schemeClr val="tx2"/>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sp>
        <p:nvSpPr>
          <p:cNvPr id="8" name="Google Shape;158;p15">
            <a:extLst>
              <a:ext uri="{FF2B5EF4-FFF2-40B4-BE49-F238E27FC236}">
                <a16:creationId xmlns:a16="http://schemas.microsoft.com/office/drawing/2014/main" id="{EE85BDD7-A146-B4E7-B4D4-0492DDAB3AD3}"/>
              </a:ext>
            </a:extLst>
          </p:cNvPr>
          <p:cNvSpPr txBox="1">
            <a:spLocks/>
          </p:cNvSpPr>
          <p:nvPr/>
        </p:nvSpPr>
        <p:spPr>
          <a:xfrm>
            <a:off x="180552" y="3881883"/>
            <a:ext cx="5494747" cy="354562"/>
          </a:xfrm>
          <a:prstGeom prst="rect">
            <a:avLst/>
          </a:prstGeom>
          <a:solidFill>
            <a:schemeClr val="accent6">
              <a:lumMod val="6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000"/>
              <a:buFont typeface="Fira Sans Extra Condensed SemiBold"/>
              <a:buNone/>
              <a:defRPr sz="56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9pPr>
          </a:lstStyle>
          <a:p>
            <a:r>
              <a:rPr lang="es-ES" sz="2000" dirty="0">
                <a:solidFill>
                  <a:schemeClr val="accent6"/>
                </a:solidFill>
              </a:rPr>
              <a:t>Base de dato - Año 2013 - 2023</a:t>
            </a:r>
            <a:endParaRPr lang="es-AR" sz="2000" dirty="0">
              <a:solidFill>
                <a:schemeClr val="accent6"/>
              </a:solidFill>
            </a:endParaRPr>
          </a:p>
        </p:txBody>
      </p:sp>
      <p:pic>
        <p:nvPicPr>
          <p:cNvPr id="1026" name="Picture 2" descr="Coderhouse | Aprendé haciendo">
            <a:extLst>
              <a:ext uri="{FF2B5EF4-FFF2-40B4-BE49-F238E27FC236}">
                <a16:creationId xmlns:a16="http://schemas.microsoft.com/office/drawing/2014/main" id="{3DFF4156-7AFC-8126-C635-505436B472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690" t="36674" r="25361" b="35474"/>
          <a:stretch/>
        </p:blipFill>
        <p:spPr bwMode="auto">
          <a:xfrm>
            <a:off x="180552" y="4469710"/>
            <a:ext cx="1688465" cy="419704"/>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158;p15">
            <a:extLst>
              <a:ext uri="{FF2B5EF4-FFF2-40B4-BE49-F238E27FC236}">
                <a16:creationId xmlns:a16="http://schemas.microsoft.com/office/drawing/2014/main" id="{355EFA78-0706-6BFF-4A03-0140D3B093BA}"/>
              </a:ext>
            </a:extLst>
          </p:cNvPr>
          <p:cNvSpPr txBox="1">
            <a:spLocks/>
          </p:cNvSpPr>
          <p:nvPr/>
        </p:nvSpPr>
        <p:spPr>
          <a:xfrm>
            <a:off x="3439262" y="4469710"/>
            <a:ext cx="2265476" cy="354562"/>
          </a:xfrm>
          <a:prstGeom prst="rect">
            <a:avLst/>
          </a:prstGeom>
          <a:solidFill>
            <a:schemeClr val="accent6">
              <a:lumMod val="6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000"/>
              <a:buFont typeface="Fira Sans Extra Condensed SemiBold"/>
              <a:buNone/>
              <a:defRPr sz="56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9pPr>
          </a:lstStyle>
          <a:p>
            <a:pPr algn="ctr"/>
            <a:r>
              <a:rPr lang="es-ES" sz="1600" dirty="0">
                <a:solidFill>
                  <a:schemeClr val="accent6"/>
                </a:solidFill>
              </a:rPr>
              <a:t>By José Buschiazzo</a:t>
            </a:r>
          </a:p>
        </p:txBody>
      </p:sp>
      <p:sp>
        <p:nvSpPr>
          <p:cNvPr id="10" name="Google Shape;158;p15">
            <a:extLst>
              <a:ext uri="{FF2B5EF4-FFF2-40B4-BE49-F238E27FC236}">
                <a16:creationId xmlns:a16="http://schemas.microsoft.com/office/drawing/2014/main" id="{A20005D5-7327-C6D1-8070-B87BBBC70CD7}"/>
              </a:ext>
            </a:extLst>
          </p:cNvPr>
          <p:cNvSpPr txBox="1">
            <a:spLocks/>
          </p:cNvSpPr>
          <p:nvPr/>
        </p:nvSpPr>
        <p:spPr>
          <a:xfrm>
            <a:off x="121674" y="459144"/>
            <a:ext cx="5494747" cy="354562"/>
          </a:xfrm>
          <a:prstGeom prst="rect">
            <a:avLst/>
          </a:prstGeom>
          <a:solidFill>
            <a:schemeClr val="accent6">
              <a:lumMod val="6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000"/>
              <a:buFont typeface="Fira Sans Extra Condensed SemiBold"/>
              <a:buNone/>
              <a:defRPr sz="56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9pPr>
          </a:lstStyle>
          <a:p>
            <a:r>
              <a:rPr lang="es-ES" sz="2000" dirty="0">
                <a:solidFill>
                  <a:schemeClr val="accent6"/>
                </a:solidFill>
              </a:rPr>
              <a:t>Proyecto Final – Data </a:t>
            </a:r>
            <a:r>
              <a:rPr lang="es-ES" sz="2000" dirty="0" err="1">
                <a:solidFill>
                  <a:schemeClr val="accent6"/>
                </a:solidFill>
              </a:rPr>
              <a:t>Science</a:t>
            </a:r>
            <a:endParaRPr lang="es-AR" sz="2000" dirty="0">
              <a:solidFill>
                <a:schemeClr val="accent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4" name="Rectángulo 3">
            <a:extLst>
              <a:ext uri="{FF2B5EF4-FFF2-40B4-BE49-F238E27FC236}">
                <a16:creationId xmlns:a16="http://schemas.microsoft.com/office/drawing/2014/main" id="{E070766B-622D-00F0-6730-C03C50CC93DE}"/>
              </a:ext>
            </a:extLst>
          </p:cNvPr>
          <p:cNvSpPr/>
          <p:nvPr/>
        </p:nvSpPr>
        <p:spPr>
          <a:xfrm>
            <a:off x="1" y="0"/>
            <a:ext cx="1726162" cy="5143500"/>
          </a:xfrm>
          <a:prstGeom prst="rect">
            <a:avLst/>
          </a:prstGeom>
        </p:spPr>
        <p:style>
          <a:lnRef idx="0">
            <a:schemeClr val="dk1"/>
          </a:lnRef>
          <a:fillRef idx="3">
            <a:schemeClr val="dk1"/>
          </a:fillRef>
          <a:effectRef idx="3">
            <a:schemeClr val="dk1"/>
          </a:effectRef>
          <a:fontRef idx="minor">
            <a:schemeClr val="lt1"/>
          </a:fontRef>
        </p:style>
        <p:txBody>
          <a:bodyPr vert="vert270" rtlCol="0" anchor="ctr"/>
          <a:lstStyle/>
          <a:p>
            <a:pPr algn="ctr"/>
            <a:r>
              <a:rPr lang="es-AR" sz="2400" dirty="0">
                <a:solidFill>
                  <a:schemeClr val="accent6"/>
                </a:solidFill>
              </a:rPr>
              <a:t>4. Recomendaciones</a:t>
            </a:r>
          </a:p>
        </p:txBody>
      </p:sp>
      <p:sp>
        <p:nvSpPr>
          <p:cNvPr id="5" name="Rectángulo 4">
            <a:extLst>
              <a:ext uri="{FF2B5EF4-FFF2-40B4-BE49-F238E27FC236}">
                <a16:creationId xmlns:a16="http://schemas.microsoft.com/office/drawing/2014/main" id="{9EE7F2EE-CAF1-2143-C792-035A8C3FFF92}"/>
              </a:ext>
            </a:extLst>
          </p:cNvPr>
          <p:cNvSpPr/>
          <p:nvPr/>
        </p:nvSpPr>
        <p:spPr>
          <a:xfrm>
            <a:off x="1726163" y="0"/>
            <a:ext cx="7417837" cy="5143500"/>
          </a:xfrm>
          <a:prstGeom prst="rect">
            <a:avLst/>
          </a:prstGeom>
          <a:solidFill>
            <a:schemeClr val="accent6">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lvl="0">
              <a:lnSpc>
                <a:spcPct val="107000"/>
              </a:lnSpc>
              <a:spcAft>
                <a:spcPts val="800"/>
              </a:spcAft>
              <a:buSzPts val="1000"/>
              <a:tabLst>
                <a:tab pos="457200" algn="l"/>
              </a:tabLst>
            </a:pPr>
            <a:r>
              <a:rPr lang="es-AR" sz="1800" b="1" dirty="0">
                <a:solidFill>
                  <a:schemeClr val="tx1"/>
                </a:solidFill>
              </a:rPr>
              <a:t>Recomendaciones:</a:t>
            </a:r>
          </a:p>
          <a:p>
            <a:pPr marL="342900" lvl="0" indent="-342900">
              <a:lnSpc>
                <a:spcPct val="107000"/>
              </a:lnSpc>
              <a:spcAft>
                <a:spcPts val="800"/>
              </a:spcAft>
              <a:buSzPts val="1000"/>
              <a:buFont typeface="Symbol" panose="05050102010706020507" pitchFamily="18" charset="2"/>
              <a:buChar char=""/>
              <a:tabLst>
                <a:tab pos="457200" algn="l"/>
              </a:tabLst>
            </a:pPr>
            <a:r>
              <a:rPr lang="es-AR" sz="1800" kern="100" dirty="0">
                <a:effectLst/>
                <a:latin typeface="Calibri" panose="020F0502020204030204" pitchFamily="34" charset="0"/>
                <a:ea typeface="Calibri" panose="020F0502020204030204" pitchFamily="34" charset="0"/>
                <a:cs typeface="Times New Roman" panose="02020603050405020304" pitchFamily="18" charset="0"/>
              </a:rPr>
              <a:t>Mejorar el monitoreo de niveles de grasa en enero.</a:t>
            </a:r>
          </a:p>
          <a:p>
            <a:pPr marL="342900" lvl="0" indent="-342900">
              <a:lnSpc>
                <a:spcPct val="107000"/>
              </a:lnSpc>
              <a:spcAft>
                <a:spcPts val="800"/>
              </a:spcAft>
              <a:buSzPts val="1000"/>
              <a:buFont typeface="Symbol" panose="05050102010706020507" pitchFamily="18" charset="2"/>
              <a:buChar char=""/>
              <a:tabLst>
                <a:tab pos="457200" algn="l"/>
              </a:tabLst>
            </a:pPr>
            <a:r>
              <a:rPr lang="es-AR" sz="1800" kern="100" dirty="0">
                <a:effectLst/>
                <a:latin typeface="Calibri" panose="020F0502020204030204" pitchFamily="34" charset="0"/>
                <a:ea typeface="Calibri" panose="020F0502020204030204" pitchFamily="34" charset="0"/>
                <a:cs typeface="Times New Roman" panose="02020603050405020304" pitchFamily="18" charset="0"/>
              </a:rPr>
              <a:t>Enfocarse en prácticas para cumplir estándares de calidad.</a:t>
            </a:r>
          </a:p>
          <a:p>
            <a:pPr marL="342900" lvl="0" indent="-342900">
              <a:lnSpc>
                <a:spcPct val="107000"/>
              </a:lnSpc>
              <a:spcAft>
                <a:spcPts val="800"/>
              </a:spcAft>
              <a:buSzPts val="1000"/>
              <a:buFont typeface="Symbol" panose="05050102010706020507" pitchFamily="18" charset="2"/>
              <a:buChar char=""/>
              <a:tabLst>
                <a:tab pos="457200" algn="l"/>
              </a:tabLst>
            </a:pPr>
            <a:endParaRPr lang="es-A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AR" sz="1800" b="1" kern="100" dirty="0">
                <a:effectLst/>
                <a:latin typeface="Calibri" panose="020F0502020204030204" pitchFamily="34" charset="0"/>
                <a:ea typeface="Calibri" panose="020F0502020204030204" pitchFamily="34" charset="0"/>
                <a:cs typeface="Times New Roman" panose="02020603050405020304" pitchFamily="18" charset="0"/>
              </a:rPr>
              <a:t>Implicaciones para la Industria Lechera</a:t>
            </a:r>
            <a:endParaRPr lang="es-A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AR" sz="1800" kern="100" dirty="0">
                <a:effectLst/>
                <a:latin typeface="Calibri" panose="020F0502020204030204" pitchFamily="34" charset="0"/>
                <a:ea typeface="Calibri" panose="020F0502020204030204" pitchFamily="34" charset="0"/>
                <a:cs typeface="Times New Roman" panose="02020603050405020304" pitchFamily="18" charset="0"/>
              </a:rPr>
              <a:t>Impacto positivo en la toma de decisiones para productores y reguladores.</a:t>
            </a:r>
          </a:p>
          <a:p>
            <a:pPr marL="342900" lvl="0" indent="-342900">
              <a:lnSpc>
                <a:spcPct val="107000"/>
              </a:lnSpc>
              <a:spcAft>
                <a:spcPts val="800"/>
              </a:spcAft>
              <a:buSzPts val="1000"/>
              <a:buFont typeface="Symbol" panose="05050102010706020507" pitchFamily="18" charset="2"/>
              <a:buChar char=""/>
              <a:tabLst>
                <a:tab pos="457200" algn="l"/>
              </a:tabLst>
            </a:pPr>
            <a:r>
              <a:rPr lang="es-AR" sz="1800" kern="100" dirty="0">
                <a:effectLst/>
                <a:latin typeface="Calibri" panose="020F0502020204030204" pitchFamily="34" charset="0"/>
                <a:ea typeface="Calibri" panose="020F0502020204030204" pitchFamily="34" charset="0"/>
                <a:cs typeface="Times New Roman" panose="02020603050405020304" pitchFamily="18" charset="0"/>
              </a:rPr>
              <a:t>Potencial para optimizar producción y calidad de la leche en Argentina.</a:t>
            </a:r>
          </a:p>
          <a:p>
            <a:pPr>
              <a:lnSpc>
                <a:spcPct val="107000"/>
              </a:lnSpc>
              <a:spcAft>
                <a:spcPts val="800"/>
              </a:spcAft>
            </a:pPr>
            <a:r>
              <a:rPr lang="es-AR"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s-A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0817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4" name="Rectángulo 3">
            <a:extLst>
              <a:ext uri="{FF2B5EF4-FFF2-40B4-BE49-F238E27FC236}">
                <a16:creationId xmlns:a16="http://schemas.microsoft.com/office/drawing/2014/main" id="{E070766B-622D-00F0-6730-C03C50CC93DE}"/>
              </a:ext>
            </a:extLst>
          </p:cNvPr>
          <p:cNvSpPr/>
          <p:nvPr/>
        </p:nvSpPr>
        <p:spPr>
          <a:xfrm>
            <a:off x="1" y="0"/>
            <a:ext cx="1726162" cy="5143500"/>
          </a:xfrm>
          <a:prstGeom prst="rect">
            <a:avLst/>
          </a:prstGeom>
        </p:spPr>
        <p:style>
          <a:lnRef idx="0">
            <a:schemeClr val="dk1"/>
          </a:lnRef>
          <a:fillRef idx="3">
            <a:schemeClr val="dk1"/>
          </a:fillRef>
          <a:effectRef idx="3">
            <a:schemeClr val="dk1"/>
          </a:effectRef>
          <a:fontRef idx="minor">
            <a:schemeClr val="lt1"/>
          </a:fontRef>
        </p:style>
        <p:txBody>
          <a:bodyPr vert="vert270" rtlCol="0" anchor="ctr"/>
          <a:lstStyle/>
          <a:p>
            <a:pPr algn="ctr"/>
            <a:r>
              <a:rPr lang="es-ES" sz="2400" dirty="0">
                <a:solidFill>
                  <a:schemeClr val="accent6"/>
                </a:solidFill>
              </a:rPr>
              <a:t>Audiencia y Conclusión </a:t>
            </a:r>
            <a:endParaRPr lang="es-AR" sz="2400" dirty="0">
              <a:solidFill>
                <a:schemeClr val="accent6"/>
              </a:solidFill>
            </a:endParaRPr>
          </a:p>
        </p:txBody>
      </p:sp>
      <p:sp>
        <p:nvSpPr>
          <p:cNvPr id="5" name="Rectángulo 4">
            <a:extLst>
              <a:ext uri="{FF2B5EF4-FFF2-40B4-BE49-F238E27FC236}">
                <a16:creationId xmlns:a16="http://schemas.microsoft.com/office/drawing/2014/main" id="{9EE7F2EE-CAF1-2143-C792-035A8C3FFF92}"/>
              </a:ext>
            </a:extLst>
          </p:cNvPr>
          <p:cNvSpPr/>
          <p:nvPr/>
        </p:nvSpPr>
        <p:spPr>
          <a:xfrm>
            <a:off x="1726163" y="0"/>
            <a:ext cx="7417837" cy="5143500"/>
          </a:xfrm>
          <a:prstGeom prst="rect">
            <a:avLst/>
          </a:prstGeom>
          <a:solidFill>
            <a:schemeClr val="accent6">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nSpc>
                <a:spcPct val="107000"/>
              </a:lnSpc>
              <a:spcAft>
                <a:spcPts val="800"/>
              </a:spcAft>
            </a:pPr>
            <a:r>
              <a:rPr lang="es-AR" sz="1800" b="1" kern="100" dirty="0">
                <a:effectLst/>
                <a:latin typeface="Calibri" panose="020F0502020204030204" pitchFamily="34" charset="0"/>
                <a:ea typeface="Calibri" panose="020F0502020204030204" pitchFamily="34" charset="0"/>
                <a:cs typeface="Times New Roman" panose="02020603050405020304" pitchFamily="18" charset="0"/>
              </a:rPr>
              <a:t>6. Audiencia Objetivo</a:t>
            </a:r>
            <a:endParaRPr lang="es-A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AR" sz="1800" kern="100" dirty="0">
                <a:effectLst/>
                <a:latin typeface="Calibri" panose="020F0502020204030204" pitchFamily="34" charset="0"/>
                <a:ea typeface="Calibri" panose="020F0502020204030204" pitchFamily="34" charset="0"/>
                <a:cs typeface="Times New Roman" panose="02020603050405020304" pitchFamily="18" charset="0"/>
              </a:rPr>
              <a:t>Productores, reguladores y actores de la industria láctea.</a:t>
            </a:r>
          </a:p>
          <a:p>
            <a:pPr>
              <a:lnSpc>
                <a:spcPct val="107000"/>
              </a:lnSpc>
              <a:spcAft>
                <a:spcPts val="800"/>
              </a:spcAft>
            </a:pPr>
            <a:r>
              <a:rPr lang="es-AR"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s-A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AR" sz="1800" b="1" kern="100" dirty="0">
                <a:effectLst/>
                <a:latin typeface="Calibri" panose="020F0502020204030204" pitchFamily="34" charset="0"/>
                <a:ea typeface="Calibri" panose="020F0502020204030204" pitchFamily="34" charset="0"/>
                <a:cs typeface="Times New Roman" panose="02020603050405020304" pitchFamily="18" charset="0"/>
              </a:rPr>
              <a:t>7. Conclusión</a:t>
            </a:r>
            <a:endParaRPr lang="es-A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AR" sz="1800" kern="100" dirty="0">
                <a:effectLst/>
                <a:latin typeface="Calibri" panose="020F0502020204030204" pitchFamily="34" charset="0"/>
                <a:ea typeface="Calibri" panose="020F0502020204030204" pitchFamily="34" charset="0"/>
                <a:cs typeface="Times New Roman" panose="02020603050405020304" pitchFamily="18" charset="0"/>
              </a:rPr>
              <a:t>En resumen, este análisis proporciona una perspectiva esclarecedora sobre la producción de leche en Argentina. Los hallazgos y recomendaciones ofrecen un camino hacia una producción más eficiente y de mayor calidad.</a:t>
            </a:r>
          </a:p>
          <a:p>
            <a:pPr algn="l"/>
            <a:r>
              <a:rPr lang="es-ES" b="0" i="0" dirty="0">
                <a:effectLst/>
                <a:latin typeface="Söhne"/>
              </a:rPr>
              <a:t>.</a:t>
            </a:r>
          </a:p>
        </p:txBody>
      </p:sp>
    </p:spTree>
    <p:extLst>
      <p:ext uri="{BB962C8B-B14F-4D97-AF65-F5344CB8AC3E}">
        <p14:creationId xmlns:p14="http://schemas.microsoft.com/office/powerpoint/2010/main" val="3391212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4" name="Rectángulo 3">
            <a:extLst>
              <a:ext uri="{FF2B5EF4-FFF2-40B4-BE49-F238E27FC236}">
                <a16:creationId xmlns:a16="http://schemas.microsoft.com/office/drawing/2014/main" id="{E070766B-622D-00F0-6730-C03C50CC93DE}"/>
              </a:ext>
            </a:extLst>
          </p:cNvPr>
          <p:cNvSpPr/>
          <p:nvPr/>
        </p:nvSpPr>
        <p:spPr>
          <a:xfrm>
            <a:off x="1" y="0"/>
            <a:ext cx="1726162" cy="5143500"/>
          </a:xfrm>
          <a:prstGeom prst="rect">
            <a:avLst/>
          </a:prstGeom>
        </p:spPr>
        <p:style>
          <a:lnRef idx="0">
            <a:schemeClr val="dk1"/>
          </a:lnRef>
          <a:fillRef idx="3">
            <a:schemeClr val="dk1"/>
          </a:fillRef>
          <a:effectRef idx="3">
            <a:schemeClr val="dk1"/>
          </a:effectRef>
          <a:fontRef idx="minor">
            <a:schemeClr val="lt1"/>
          </a:fontRef>
        </p:style>
        <p:txBody>
          <a:bodyPr vert="vert270" rtlCol="0" anchor="ctr"/>
          <a:lstStyle/>
          <a:p>
            <a:pPr algn="ctr"/>
            <a:r>
              <a:rPr lang="es-ES" sz="2400" dirty="0">
                <a:solidFill>
                  <a:schemeClr val="accent6"/>
                </a:solidFill>
              </a:rPr>
              <a:t>Conclusión Final </a:t>
            </a:r>
            <a:endParaRPr lang="es-AR" sz="2400" dirty="0">
              <a:solidFill>
                <a:schemeClr val="accent6"/>
              </a:solidFill>
            </a:endParaRPr>
          </a:p>
        </p:txBody>
      </p:sp>
      <p:sp>
        <p:nvSpPr>
          <p:cNvPr id="5" name="Rectángulo 4">
            <a:extLst>
              <a:ext uri="{FF2B5EF4-FFF2-40B4-BE49-F238E27FC236}">
                <a16:creationId xmlns:a16="http://schemas.microsoft.com/office/drawing/2014/main" id="{9EE7F2EE-CAF1-2143-C792-035A8C3FFF92}"/>
              </a:ext>
            </a:extLst>
          </p:cNvPr>
          <p:cNvSpPr/>
          <p:nvPr/>
        </p:nvSpPr>
        <p:spPr>
          <a:xfrm>
            <a:off x="1726163" y="0"/>
            <a:ext cx="7417837" cy="5143500"/>
          </a:xfrm>
          <a:prstGeom prst="rect">
            <a:avLst/>
          </a:prstGeom>
          <a:solidFill>
            <a:schemeClr val="accent6">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nSpc>
                <a:spcPct val="107000"/>
              </a:lnSpc>
              <a:spcAft>
                <a:spcPts val="800"/>
              </a:spcAft>
            </a:pPr>
            <a:r>
              <a:rPr lang="es-ES" sz="900" b="1" kern="100" dirty="0">
                <a:effectLst/>
                <a:latin typeface="Calibri" panose="020F0502020204030204" pitchFamily="34" charset="0"/>
                <a:ea typeface="Calibri" panose="020F0502020204030204" pitchFamily="34" charset="0"/>
                <a:cs typeface="Times New Roman" panose="02020603050405020304" pitchFamily="18" charset="0"/>
              </a:rPr>
              <a:t>Conclusión del Análisis Exploratorio de Datos de Niveles de Grasa y Proteína en la Leche</a:t>
            </a:r>
          </a:p>
          <a:p>
            <a:pPr>
              <a:lnSpc>
                <a:spcPct val="107000"/>
              </a:lnSpc>
              <a:spcAft>
                <a:spcPts val="800"/>
              </a:spcAft>
            </a:pPr>
            <a:r>
              <a:rPr lang="es-ES" sz="900" kern="100" dirty="0">
                <a:effectLst/>
                <a:latin typeface="Calibri" panose="020F0502020204030204" pitchFamily="34" charset="0"/>
                <a:ea typeface="Calibri" panose="020F0502020204030204" pitchFamily="34" charset="0"/>
                <a:cs typeface="Times New Roman" panose="02020603050405020304" pitchFamily="18" charset="0"/>
              </a:rPr>
              <a:t>En el transcurso de este análisis exploratorio de datos centrado en los patrones de composición de la leche a lo largo de un período temporal extenso, se ha llevado a cabo un análisis exhaustivo de los datos recopilados. Mediante la aplicación de técnicas de visualización, estadísticas descriptivas y análisis de tendencias, se han identificado varios aspectos clave que arrojan luz sobre la evolución de los componentes de la leche.</a:t>
            </a:r>
          </a:p>
          <a:p>
            <a:pPr>
              <a:lnSpc>
                <a:spcPct val="107000"/>
              </a:lnSpc>
              <a:spcAft>
                <a:spcPts val="800"/>
              </a:spcAft>
            </a:pPr>
            <a:r>
              <a:rPr lang="es-ES" sz="900" kern="100" dirty="0">
                <a:effectLst/>
                <a:latin typeface="Calibri" panose="020F0502020204030204" pitchFamily="34" charset="0"/>
                <a:ea typeface="Calibri" panose="020F0502020204030204" pitchFamily="34" charset="0"/>
                <a:cs typeface="Times New Roman" panose="02020603050405020304" pitchFamily="18" charset="0"/>
              </a:rPr>
              <a:t>Se observó una clara tendencia ascendente en los niveles de proteína a lo largo de los años, lo que podría indicar mejoras en las prácticas de cría y alimentación del ganado. En contraste, los niveles de grasa parecen haber experimentado fluctuaciones estacionales, lo que sugiere posibles influencias ambientales o estacionales en la dieta y la producción de leche.</a:t>
            </a:r>
          </a:p>
          <a:p>
            <a:pPr>
              <a:lnSpc>
                <a:spcPct val="107000"/>
              </a:lnSpc>
              <a:spcAft>
                <a:spcPts val="800"/>
              </a:spcAft>
            </a:pPr>
            <a:r>
              <a:rPr lang="es-ES" sz="900" kern="100" dirty="0">
                <a:effectLst/>
                <a:latin typeface="Calibri" panose="020F0502020204030204" pitchFamily="34" charset="0"/>
                <a:ea typeface="Calibri" panose="020F0502020204030204" pitchFamily="34" charset="0"/>
                <a:cs typeface="Times New Roman" panose="02020603050405020304" pitchFamily="18" charset="0"/>
              </a:rPr>
              <a:t>Como así también se observaron varias conclusiones clave a partir de este análisis:</a:t>
            </a:r>
          </a:p>
          <a:p>
            <a:pPr>
              <a:lnSpc>
                <a:spcPct val="107000"/>
              </a:lnSpc>
              <a:spcAft>
                <a:spcPts val="800"/>
              </a:spcAft>
            </a:pPr>
            <a:r>
              <a:rPr lang="es-ES" sz="900" kern="100" dirty="0">
                <a:effectLst/>
                <a:latin typeface="Calibri" panose="020F0502020204030204" pitchFamily="34" charset="0"/>
                <a:ea typeface="Calibri" panose="020F0502020204030204" pitchFamily="34" charset="0"/>
                <a:cs typeface="Times New Roman" panose="02020603050405020304" pitchFamily="18" charset="0"/>
              </a:rPr>
              <a:t>Distribución de Niveles: Se visualizaron las distribuciones de los niveles de proteína en La Pampa y a nivel nacional. Se encontró que las distribuciones eran relativamente similares, con algunos valores atípicos presentes en la variable </a:t>
            </a:r>
            <a:r>
              <a:rPr lang="es-ES" sz="900" kern="100" dirty="0" err="1">
                <a:effectLst/>
                <a:latin typeface="Calibri" panose="020F0502020204030204" pitchFamily="34" charset="0"/>
                <a:ea typeface="Calibri" panose="020F0502020204030204" pitchFamily="34" charset="0"/>
                <a:cs typeface="Times New Roman" panose="02020603050405020304" pitchFamily="18" charset="0"/>
              </a:rPr>
              <a:t>proteina_la_pampa</a:t>
            </a:r>
            <a:r>
              <a:rPr lang="es-ES" sz="9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s-ES" sz="900" kern="100" dirty="0">
                <a:effectLst/>
                <a:latin typeface="Calibri" panose="020F0502020204030204" pitchFamily="34" charset="0"/>
                <a:ea typeface="Calibri" panose="020F0502020204030204" pitchFamily="34" charset="0"/>
                <a:cs typeface="Times New Roman" panose="02020603050405020304" pitchFamily="18" charset="0"/>
              </a:rPr>
              <a:t>Correlación y Relaciones: Se exploraron las correlaciones entre diferentes variables. La matriz de correlación reveló relaciones tanto positivas como negativas entre las variables de interés. Se identificaron algunas correlaciones más fuertes entre variables específicas.</a:t>
            </a:r>
          </a:p>
          <a:p>
            <a:pPr>
              <a:lnSpc>
                <a:spcPct val="107000"/>
              </a:lnSpc>
              <a:spcAft>
                <a:spcPts val="800"/>
              </a:spcAft>
            </a:pPr>
            <a:r>
              <a:rPr lang="es-ES" sz="900" kern="100" dirty="0">
                <a:effectLst/>
                <a:latin typeface="Calibri" panose="020F0502020204030204" pitchFamily="34" charset="0"/>
                <a:ea typeface="Calibri" panose="020F0502020204030204" pitchFamily="34" charset="0"/>
                <a:cs typeface="Times New Roman" panose="02020603050405020304" pitchFamily="18" charset="0"/>
              </a:rPr>
              <a:t>Tendencias Anuales: Se analizaron las tendencias anuales de los niveles de grasa y proteína en Argentina. Se observó que los promedios anuales de grasa y proteína tendieron a fluctuar, y se pudo visualizar cómo estos niveles variaron a lo largo del tiempo.</a:t>
            </a:r>
          </a:p>
          <a:p>
            <a:pPr>
              <a:lnSpc>
                <a:spcPct val="107000"/>
              </a:lnSpc>
              <a:spcAft>
                <a:spcPts val="800"/>
              </a:spcAft>
            </a:pPr>
            <a:r>
              <a:rPr lang="es-ES" sz="900" kern="100" dirty="0">
                <a:effectLst/>
                <a:latin typeface="Calibri" panose="020F0502020204030204" pitchFamily="34" charset="0"/>
                <a:ea typeface="Calibri" panose="020F0502020204030204" pitchFamily="34" charset="0"/>
                <a:cs typeface="Times New Roman" panose="02020603050405020304" pitchFamily="18" charset="0"/>
              </a:rPr>
              <a:t>Variaciones por Provincia: Se compararon los niveles de proteína en diferentes provincias. Se detectaron diferencias en las distribuciones y se identificaron valores atípicos en algunos casos.</a:t>
            </a:r>
          </a:p>
          <a:p>
            <a:pPr>
              <a:lnSpc>
                <a:spcPct val="107000"/>
              </a:lnSpc>
              <a:spcAft>
                <a:spcPts val="800"/>
              </a:spcAft>
            </a:pPr>
            <a:r>
              <a:rPr lang="es-ES" sz="900" kern="100" dirty="0">
                <a:effectLst/>
                <a:latin typeface="Calibri" panose="020F0502020204030204" pitchFamily="34" charset="0"/>
                <a:ea typeface="Calibri" panose="020F0502020204030204" pitchFamily="34" charset="0"/>
                <a:cs typeface="Times New Roman" panose="02020603050405020304" pitchFamily="18" charset="0"/>
              </a:rPr>
              <a:t>Valores Atípicos: Se aplicaron técnicas de detección de valores atípicos para la variable </a:t>
            </a:r>
            <a:r>
              <a:rPr lang="es-ES" sz="900" kern="100" dirty="0" err="1">
                <a:effectLst/>
                <a:latin typeface="Calibri" panose="020F0502020204030204" pitchFamily="34" charset="0"/>
                <a:ea typeface="Calibri" panose="020F0502020204030204" pitchFamily="34" charset="0"/>
                <a:cs typeface="Times New Roman" panose="02020603050405020304" pitchFamily="18" charset="0"/>
              </a:rPr>
              <a:t>proteina_la_pampa</a:t>
            </a:r>
            <a:r>
              <a:rPr lang="es-ES" sz="900" kern="100" dirty="0">
                <a:effectLst/>
                <a:latin typeface="Calibri" panose="020F0502020204030204" pitchFamily="34" charset="0"/>
                <a:ea typeface="Calibri" panose="020F0502020204030204" pitchFamily="34" charset="0"/>
                <a:cs typeface="Times New Roman" panose="02020603050405020304" pitchFamily="18" charset="0"/>
              </a:rPr>
              <a:t>. No se encontraron valores atípicos según la definición basada en el rango </a:t>
            </a:r>
            <a:r>
              <a:rPr lang="es-ES" sz="900" kern="100" dirty="0" err="1">
                <a:effectLst/>
                <a:latin typeface="Calibri" panose="020F0502020204030204" pitchFamily="34" charset="0"/>
                <a:ea typeface="Calibri" panose="020F0502020204030204" pitchFamily="34" charset="0"/>
                <a:cs typeface="Times New Roman" panose="02020603050405020304" pitchFamily="18" charset="0"/>
              </a:rPr>
              <a:t>intercuartil</a:t>
            </a:r>
            <a:r>
              <a:rPr lang="es-ES" sz="900" kern="100" dirty="0">
                <a:effectLst/>
                <a:latin typeface="Calibri" panose="020F0502020204030204" pitchFamily="34" charset="0"/>
                <a:ea typeface="Calibri" panose="020F0502020204030204" pitchFamily="34" charset="0"/>
                <a:cs typeface="Times New Roman" panose="02020603050405020304" pitchFamily="18" charset="0"/>
              </a:rPr>
              <a:t> (IQR) en este caso específico.</a:t>
            </a:r>
          </a:p>
          <a:p>
            <a:pPr>
              <a:lnSpc>
                <a:spcPct val="107000"/>
              </a:lnSpc>
              <a:spcAft>
                <a:spcPts val="800"/>
              </a:spcAft>
            </a:pPr>
            <a:r>
              <a:rPr lang="es-ES" sz="900" kern="100" dirty="0">
                <a:effectLst/>
                <a:latin typeface="Calibri" panose="020F0502020204030204" pitchFamily="34" charset="0"/>
                <a:ea typeface="Calibri" panose="020F0502020204030204" pitchFamily="34" charset="0"/>
                <a:cs typeface="Times New Roman" panose="02020603050405020304" pitchFamily="18" charset="0"/>
              </a:rPr>
              <a:t>En resumen, este análisis exploratorio de datos proporcionó una visión integral de los niveles de grasa y proteína en la leche en Argentina. Las visualizaciones, hipótesis y resúmenes numéricos revelaron patrones, correlaciones y diferencias provinciales en los datos. Si bien no se encontraron valores atípicos en la variable La Pampa para esta definición particular, se destacó la importancia de explorar diferentes aspectos de los datos para obtener una comprensión completa, detallada y precisa.</a:t>
            </a:r>
          </a:p>
          <a:p>
            <a:pPr>
              <a:lnSpc>
                <a:spcPct val="107000"/>
              </a:lnSpc>
              <a:spcAft>
                <a:spcPts val="800"/>
              </a:spcAft>
            </a:pPr>
            <a:r>
              <a:rPr lang="es-ES" sz="900" kern="100" dirty="0">
                <a:effectLst/>
                <a:latin typeface="Calibri" panose="020F0502020204030204" pitchFamily="34" charset="0"/>
                <a:ea typeface="Calibri" panose="020F0502020204030204" pitchFamily="34" charset="0"/>
                <a:cs typeface="Times New Roman" panose="02020603050405020304" pitchFamily="18" charset="0"/>
              </a:rPr>
              <a:t>Este análisis servirá como base para futuros pasos analíticos, estudios y decisiones relacionadas con la producción y calidad de la leche y sus derivados en Argentina.</a:t>
            </a:r>
            <a:endParaRPr lang="es-ES" sz="700" i="0" dirty="0">
              <a:effectLst/>
              <a:latin typeface="Söhne"/>
            </a:endParaRPr>
          </a:p>
        </p:txBody>
      </p:sp>
    </p:spTree>
    <p:extLst>
      <p:ext uri="{BB962C8B-B14F-4D97-AF65-F5344CB8AC3E}">
        <p14:creationId xmlns:p14="http://schemas.microsoft.com/office/powerpoint/2010/main" val="3611481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4" name="Rectángulo 3">
            <a:extLst>
              <a:ext uri="{FF2B5EF4-FFF2-40B4-BE49-F238E27FC236}">
                <a16:creationId xmlns:a16="http://schemas.microsoft.com/office/drawing/2014/main" id="{E070766B-622D-00F0-6730-C03C50CC93DE}"/>
              </a:ext>
            </a:extLst>
          </p:cNvPr>
          <p:cNvSpPr/>
          <p:nvPr/>
        </p:nvSpPr>
        <p:spPr>
          <a:xfrm>
            <a:off x="0" y="0"/>
            <a:ext cx="1763486" cy="5143500"/>
          </a:xfrm>
          <a:prstGeom prst="rect">
            <a:avLst/>
          </a:prstGeom>
        </p:spPr>
        <p:style>
          <a:lnRef idx="1">
            <a:schemeClr val="dk1"/>
          </a:lnRef>
          <a:fillRef idx="3">
            <a:schemeClr val="dk1"/>
          </a:fillRef>
          <a:effectRef idx="2">
            <a:schemeClr val="dk1"/>
          </a:effectRef>
          <a:fontRef idx="minor">
            <a:schemeClr val="lt1"/>
          </a:fontRef>
        </p:style>
        <p:txBody>
          <a:bodyPr vert="vert270" rtlCol="0" anchor="ctr"/>
          <a:lstStyle/>
          <a:p>
            <a:pPr algn="ctr"/>
            <a:r>
              <a:rPr lang="es-ES" sz="2400" dirty="0">
                <a:solidFill>
                  <a:schemeClr val="accent6"/>
                </a:solidFill>
              </a:rPr>
              <a:t>Introducción</a:t>
            </a:r>
            <a:endParaRPr lang="es-AR" sz="2400" dirty="0">
              <a:solidFill>
                <a:schemeClr val="accent6"/>
              </a:solidFill>
            </a:endParaRPr>
          </a:p>
        </p:txBody>
      </p:sp>
      <p:sp>
        <p:nvSpPr>
          <p:cNvPr id="5" name="Rectángulo 4">
            <a:extLst>
              <a:ext uri="{FF2B5EF4-FFF2-40B4-BE49-F238E27FC236}">
                <a16:creationId xmlns:a16="http://schemas.microsoft.com/office/drawing/2014/main" id="{9EE7F2EE-CAF1-2143-C792-035A8C3FFF92}"/>
              </a:ext>
            </a:extLst>
          </p:cNvPr>
          <p:cNvSpPr/>
          <p:nvPr/>
        </p:nvSpPr>
        <p:spPr>
          <a:xfrm>
            <a:off x="1763486" y="0"/>
            <a:ext cx="7380514" cy="5143500"/>
          </a:xfrm>
          <a:prstGeom prst="rect">
            <a:avLst/>
          </a:prstGeom>
          <a:solidFill>
            <a:schemeClr val="accent6">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indent="449580">
              <a:lnSpc>
                <a:spcPct val="107000"/>
              </a:lnSpc>
              <a:spcAft>
                <a:spcPts val="800"/>
              </a:spcAft>
            </a:pPr>
            <a:r>
              <a:rPr lang="es-AR" sz="1600" i="1" kern="100" dirty="0">
                <a:effectLst/>
                <a:latin typeface="Calibri" panose="020F0502020204030204" pitchFamily="34" charset="0"/>
                <a:ea typeface="Calibri" panose="020F0502020204030204" pitchFamily="34" charset="0"/>
                <a:cs typeface="Times New Roman" panose="02020603050405020304" pitchFamily="18" charset="0"/>
              </a:rPr>
              <a:t>Este proyecto tiene como objetivo proporcionar una visión integral de los patrones y tendencias en la producción láctea, con el fin de mejorar la calidad y eficiencia en la industria.</a:t>
            </a:r>
          </a:p>
          <a:p>
            <a:pPr algn="l"/>
            <a:r>
              <a:rPr lang="es-ES" sz="1200" b="1" i="0" dirty="0">
                <a:effectLst/>
                <a:latin typeface="Söhne"/>
              </a:rPr>
              <a:t>Motivación del Proyecto</a:t>
            </a:r>
          </a:p>
          <a:p>
            <a:pPr algn="l"/>
            <a:r>
              <a:rPr lang="es-ES" sz="1200" b="0" i="0" dirty="0">
                <a:effectLst/>
                <a:latin typeface="Söhne"/>
              </a:rPr>
              <a:t>Argentina, conocida por sus vastas llanuras y su rica tradición agrícola, se destaca en la producción láctea. En este contexto, la motivación detrás de este proyecto es esclarecer no solo las métricas numéricas sino también las historias detrás de los números. ¿Qué impulsa las fluctuaciones estacionales? ¿Cómo varían los niveles de grasa y proteína entre provincias? Estas son las preguntas que este análisis se propone responder.</a:t>
            </a:r>
          </a:p>
          <a:p>
            <a:pPr algn="l"/>
            <a:endParaRPr lang="es-ES" sz="1200" b="1" i="0" dirty="0">
              <a:effectLst/>
              <a:latin typeface="Söhne"/>
            </a:endParaRPr>
          </a:p>
          <a:p>
            <a:pPr algn="l"/>
            <a:r>
              <a:rPr lang="es-ES" sz="1200" b="1" i="0" dirty="0">
                <a:effectLst/>
                <a:latin typeface="Söhne"/>
              </a:rPr>
              <a:t>Importancia Económica y Nutricional</a:t>
            </a:r>
          </a:p>
          <a:p>
            <a:pPr algn="l"/>
            <a:r>
              <a:rPr lang="es-ES" sz="1200" b="0" i="0" dirty="0">
                <a:effectLst/>
                <a:latin typeface="Söhne"/>
              </a:rPr>
              <a:t>La producción de leche no es simplemente una estadística; es el resultado tangible de la labor diaria de innumerables agricultores y ganaderos. La leche, una fuente primordial de nutrición, es fundamental para la dieta de millones. Además, su impacto económico, desde la generación de empleo hasta la exportación, subraya su importancia en el tejido socioeconómico de Argentina.</a:t>
            </a:r>
          </a:p>
          <a:p>
            <a:pPr algn="l"/>
            <a:endParaRPr lang="es-ES" sz="1200" b="1" i="0" dirty="0">
              <a:effectLst/>
              <a:latin typeface="Söhne"/>
            </a:endParaRPr>
          </a:p>
          <a:p>
            <a:pPr algn="l"/>
            <a:r>
              <a:rPr lang="es-ES" sz="1200" b="1" i="0" dirty="0">
                <a:effectLst/>
                <a:latin typeface="Söhne"/>
              </a:rPr>
              <a:t>Alcance del Análisis</a:t>
            </a:r>
          </a:p>
          <a:p>
            <a:pPr algn="l"/>
            <a:r>
              <a:rPr lang="es-ES" sz="1200" b="0" i="0" dirty="0">
                <a:effectLst/>
                <a:latin typeface="Söhne"/>
              </a:rPr>
              <a:t>Este proyecto no se limita a simples números y tendencias. Explora la conformidad con normas de calidad, compara el rendimiento entre provincias y, finalmente, se sumerge en el mundo del modelado predictivo para desvelar pronósticos futuros. Es una exploración integral que abarca desde el pasado hasta el futuro de la producción láctea en Argentina.</a:t>
            </a:r>
          </a:p>
          <a:p>
            <a:pPr algn="l"/>
            <a:endParaRPr lang="es-ES" sz="1200" b="1" i="0" dirty="0">
              <a:effectLst/>
              <a:latin typeface="Söhne"/>
            </a:endParaRPr>
          </a:p>
          <a:p>
            <a:pPr algn="l"/>
            <a:r>
              <a:rPr lang="es-ES" sz="1200" b="1" i="0" dirty="0">
                <a:effectLst/>
                <a:latin typeface="Söhne"/>
              </a:rPr>
              <a:t>Enfoque Metodológico</a:t>
            </a:r>
          </a:p>
          <a:p>
            <a:pPr algn="l"/>
            <a:r>
              <a:rPr lang="es-ES" sz="1200" b="0" i="0" dirty="0">
                <a:effectLst/>
                <a:latin typeface="Söhne"/>
              </a:rPr>
              <a:t>Desde el data </a:t>
            </a:r>
            <a:r>
              <a:rPr lang="es-ES" sz="1200" b="0" i="0" dirty="0" err="1">
                <a:effectLst/>
                <a:latin typeface="Söhne"/>
              </a:rPr>
              <a:t>wrangling</a:t>
            </a:r>
            <a:r>
              <a:rPr lang="es-ES" sz="1200" b="0" i="0" dirty="0">
                <a:effectLst/>
                <a:latin typeface="Söhne"/>
              </a:rPr>
              <a:t> meticuloso hasta la aplicación de modelos predictivos avanzados, este proyecto sigue una metodología sólida y equilibrada. Cada paso está diseñado para extraer conocimientos significativos y garantizar la robustez de las conclusiones.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4" name="Rectángulo 3">
            <a:extLst>
              <a:ext uri="{FF2B5EF4-FFF2-40B4-BE49-F238E27FC236}">
                <a16:creationId xmlns:a16="http://schemas.microsoft.com/office/drawing/2014/main" id="{E070766B-622D-00F0-6730-C03C50CC93DE}"/>
              </a:ext>
            </a:extLst>
          </p:cNvPr>
          <p:cNvSpPr/>
          <p:nvPr/>
        </p:nvSpPr>
        <p:spPr>
          <a:xfrm>
            <a:off x="1" y="0"/>
            <a:ext cx="1726162" cy="5143500"/>
          </a:xfrm>
          <a:prstGeom prst="rect">
            <a:avLst/>
          </a:prstGeom>
        </p:spPr>
        <p:style>
          <a:lnRef idx="0">
            <a:schemeClr val="dk1"/>
          </a:lnRef>
          <a:fillRef idx="3">
            <a:schemeClr val="dk1"/>
          </a:fillRef>
          <a:effectRef idx="3">
            <a:schemeClr val="dk1"/>
          </a:effectRef>
          <a:fontRef idx="minor">
            <a:schemeClr val="lt1"/>
          </a:fontRef>
        </p:style>
        <p:txBody>
          <a:bodyPr vert="vert270" rtlCol="0" anchor="ctr"/>
          <a:lstStyle/>
          <a:p>
            <a:pPr algn="ctr"/>
            <a:r>
              <a:rPr lang="es-ES" sz="2400" dirty="0">
                <a:solidFill>
                  <a:schemeClr val="accent6"/>
                </a:solidFill>
              </a:rPr>
              <a:t>Contenido</a:t>
            </a:r>
            <a:endParaRPr lang="es-AR" sz="2400" dirty="0">
              <a:solidFill>
                <a:schemeClr val="accent6"/>
              </a:solidFill>
            </a:endParaRPr>
          </a:p>
        </p:txBody>
      </p:sp>
      <p:sp>
        <p:nvSpPr>
          <p:cNvPr id="5" name="Rectángulo 4">
            <a:extLst>
              <a:ext uri="{FF2B5EF4-FFF2-40B4-BE49-F238E27FC236}">
                <a16:creationId xmlns:a16="http://schemas.microsoft.com/office/drawing/2014/main" id="{9EE7F2EE-CAF1-2143-C792-035A8C3FFF92}"/>
              </a:ext>
            </a:extLst>
          </p:cNvPr>
          <p:cNvSpPr/>
          <p:nvPr/>
        </p:nvSpPr>
        <p:spPr>
          <a:xfrm>
            <a:off x="1726163" y="0"/>
            <a:ext cx="7417837" cy="5143500"/>
          </a:xfrm>
          <a:prstGeom prst="rect">
            <a:avLst/>
          </a:prstGeom>
          <a:solidFill>
            <a:schemeClr val="accent6">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l"/>
            <a:r>
              <a:rPr lang="es-ES" sz="2400" b="1" i="0" dirty="0">
                <a:effectLst/>
                <a:latin typeface="Söhne"/>
              </a:rPr>
              <a:t>Estructura del Proyecto</a:t>
            </a:r>
          </a:p>
          <a:p>
            <a:pPr algn="l"/>
            <a:endParaRPr lang="es-ES" b="1" i="0" dirty="0">
              <a:effectLst/>
              <a:latin typeface="Söhne"/>
            </a:endParaRPr>
          </a:p>
          <a:p>
            <a:pPr algn="l"/>
            <a:r>
              <a:rPr lang="es-ES" b="1" i="0" dirty="0">
                <a:effectLst/>
                <a:latin typeface="Söhne"/>
              </a:rPr>
              <a:t>1. Data </a:t>
            </a:r>
            <a:r>
              <a:rPr lang="es-ES" b="1" i="0" dirty="0" err="1">
                <a:effectLst/>
                <a:latin typeface="Söhne"/>
              </a:rPr>
              <a:t>Wrangling</a:t>
            </a:r>
            <a:endParaRPr lang="es-ES" b="1" i="0" dirty="0">
              <a:effectLst/>
              <a:latin typeface="Söhne"/>
            </a:endParaRPr>
          </a:p>
          <a:p>
            <a:pPr algn="l"/>
            <a:r>
              <a:rPr lang="es-ES" b="0" i="0" dirty="0">
                <a:effectLst/>
                <a:latin typeface="Söhne"/>
              </a:rPr>
              <a:t>1.1 Limpieza de Datos	</a:t>
            </a:r>
          </a:p>
          <a:p>
            <a:pPr algn="l"/>
            <a:r>
              <a:rPr lang="es-ES" b="0" i="0" dirty="0">
                <a:effectLst/>
                <a:latin typeface="Söhne"/>
              </a:rPr>
              <a:t>1.2 Promedios y Sustitución</a:t>
            </a:r>
          </a:p>
          <a:p>
            <a:pPr algn="l"/>
            <a:endParaRPr lang="es-ES" b="1" i="0" dirty="0">
              <a:effectLst/>
              <a:latin typeface="Söhne"/>
            </a:endParaRPr>
          </a:p>
          <a:p>
            <a:pPr algn="l"/>
            <a:r>
              <a:rPr lang="es-ES" b="1" i="0" dirty="0">
                <a:effectLst/>
                <a:latin typeface="Söhne"/>
              </a:rPr>
              <a:t>2. Análisis Exploratorio de Datos (EDA)</a:t>
            </a:r>
          </a:p>
          <a:p>
            <a:pPr algn="l"/>
            <a:r>
              <a:rPr lang="es-ES" b="0" i="0" dirty="0">
                <a:effectLst/>
                <a:latin typeface="Söhne"/>
              </a:rPr>
              <a:t>2.1 Tendencias Anuales</a:t>
            </a:r>
          </a:p>
          <a:p>
            <a:pPr algn="l"/>
            <a:r>
              <a:rPr lang="es-ES" b="0" i="0" dirty="0">
                <a:effectLst/>
                <a:latin typeface="Söhne"/>
              </a:rPr>
              <a:t>2.2 Comparación con Normas de Calidad</a:t>
            </a:r>
            <a:endParaRPr lang="es-ES" b="1" i="0" dirty="0">
              <a:effectLst/>
              <a:latin typeface="Söhne"/>
            </a:endParaRPr>
          </a:p>
          <a:p>
            <a:pPr algn="l"/>
            <a:endParaRPr lang="es-ES" b="1" i="0" dirty="0">
              <a:effectLst/>
              <a:latin typeface="Söhne"/>
            </a:endParaRPr>
          </a:p>
          <a:p>
            <a:pPr algn="l"/>
            <a:r>
              <a:rPr lang="es-ES" b="1" i="0" dirty="0">
                <a:effectLst/>
                <a:latin typeface="Söhne"/>
              </a:rPr>
              <a:t>3. Modelado Predictivo</a:t>
            </a:r>
          </a:p>
          <a:p>
            <a:pPr algn="l"/>
            <a:r>
              <a:rPr lang="es-ES" b="0" i="0" dirty="0">
                <a:effectLst/>
                <a:latin typeface="Söhne"/>
              </a:rPr>
              <a:t>3.1 Selección de Algoritmo</a:t>
            </a:r>
          </a:p>
          <a:p>
            <a:pPr algn="l"/>
            <a:r>
              <a:rPr lang="es-ES" b="0" i="0" dirty="0">
                <a:effectLst/>
                <a:latin typeface="Söhne"/>
              </a:rPr>
              <a:t>3.2 Validación Cruzada y Despliegue</a:t>
            </a:r>
          </a:p>
          <a:p>
            <a:pPr algn="l"/>
            <a:endParaRPr lang="es-ES" b="1" i="0" dirty="0">
              <a:effectLst/>
              <a:latin typeface="Söhne"/>
            </a:endParaRPr>
          </a:p>
          <a:p>
            <a:pPr algn="l"/>
            <a:r>
              <a:rPr lang="es-ES" b="1" i="0" dirty="0">
                <a:effectLst/>
                <a:latin typeface="Söhne"/>
              </a:rPr>
              <a:t>4. Recomendaciones</a:t>
            </a:r>
            <a:r>
              <a:rPr lang="es-ES" b="0" i="0" dirty="0">
                <a:effectLst/>
                <a:latin typeface="Söhne"/>
              </a:rPr>
              <a:t>.</a:t>
            </a:r>
          </a:p>
        </p:txBody>
      </p:sp>
    </p:spTree>
    <p:extLst>
      <p:ext uri="{BB962C8B-B14F-4D97-AF65-F5344CB8AC3E}">
        <p14:creationId xmlns:p14="http://schemas.microsoft.com/office/powerpoint/2010/main" val="1294079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4" name="Rectángulo 3">
            <a:extLst>
              <a:ext uri="{FF2B5EF4-FFF2-40B4-BE49-F238E27FC236}">
                <a16:creationId xmlns:a16="http://schemas.microsoft.com/office/drawing/2014/main" id="{E070766B-622D-00F0-6730-C03C50CC93DE}"/>
              </a:ext>
            </a:extLst>
          </p:cNvPr>
          <p:cNvSpPr/>
          <p:nvPr/>
        </p:nvSpPr>
        <p:spPr>
          <a:xfrm>
            <a:off x="1" y="0"/>
            <a:ext cx="1726162" cy="5143500"/>
          </a:xfrm>
          <a:prstGeom prst="rect">
            <a:avLst/>
          </a:prstGeom>
        </p:spPr>
        <p:style>
          <a:lnRef idx="0">
            <a:schemeClr val="dk1"/>
          </a:lnRef>
          <a:fillRef idx="3">
            <a:schemeClr val="dk1"/>
          </a:fillRef>
          <a:effectRef idx="3">
            <a:schemeClr val="dk1"/>
          </a:effectRef>
          <a:fontRef idx="minor">
            <a:schemeClr val="lt1"/>
          </a:fontRef>
        </p:style>
        <p:txBody>
          <a:bodyPr vert="vert270" rtlCol="0" anchor="ctr"/>
          <a:lstStyle/>
          <a:p>
            <a:pPr algn="ctr"/>
            <a:r>
              <a:rPr lang="es-ES" sz="2400" b="1" i="0" dirty="0">
                <a:solidFill>
                  <a:schemeClr val="accent6"/>
                </a:solidFill>
                <a:effectLst/>
                <a:latin typeface="Söhne"/>
              </a:rPr>
              <a:t>1. Data </a:t>
            </a:r>
            <a:r>
              <a:rPr lang="es-ES" sz="2400" b="1" i="0" dirty="0" err="1">
                <a:solidFill>
                  <a:schemeClr val="accent6"/>
                </a:solidFill>
                <a:effectLst/>
                <a:latin typeface="Söhne"/>
              </a:rPr>
              <a:t>Wrangling</a:t>
            </a:r>
            <a:endParaRPr lang="es-AR" sz="2400" dirty="0"/>
          </a:p>
        </p:txBody>
      </p:sp>
      <p:sp>
        <p:nvSpPr>
          <p:cNvPr id="5" name="Rectángulo 4">
            <a:extLst>
              <a:ext uri="{FF2B5EF4-FFF2-40B4-BE49-F238E27FC236}">
                <a16:creationId xmlns:a16="http://schemas.microsoft.com/office/drawing/2014/main" id="{9EE7F2EE-CAF1-2143-C792-035A8C3FFF92}"/>
              </a:ext>
            </a:extLst>
          </p:cNvPr>
          <p:cNvSpPr/>
          <p:nvPr/>
        </p:nvSpPr>
        <p:spPr>
          <a:xfrm>
            <a:off x="1726163" y="0"/>
            <a:ext cx="7417837" cy="5143500"/>
          </a:xfrm>
          <a:prstGeom prst="rect">
            <a:avLst/>
          </a:prstGeom>
          <a:solidFill>
            <a:schemeClr val="accent6">
              <a:lumMod val="95000"/>
            </a:schemeClr>
          </a:solidFill>
        </p:spPr>
        <p:style>
          <a:lnRef idx="2">
            <a:schemeClr val="accent6"/>
          </a:lnRef>
          <a:fillRef idx="1">
            <a:schemeClr val="lt1"/>
          </a:fillRef>
          <a:effectRef idx="0">
            <a:schemeClr val="accent6"/>
          </a:effectRef>
          <a:fontRef idx="minor">
            <a:schemeClr val="dk1"/>
          </a:fontRef>
        </p:style>
        <p:txBody>
          <a:bodyPr rtlCol="0" anchor="t"/>
          <a:lstStyle/>
          <a:p>
            <a:pPr lvl="1"/>
            <a:r>
              <a:rPr lang="es-ES" b="1" i="0" dirty="0">
                <a:effectLst/>
                <a:latin typeface="Söhne"/>
              </a:rPr>
              <a:t>Orígenes del Análisis</a:t>
            </a:r>
            <a:r>
              <a:rPr lang="es-ES" b="0" i="0" dirty="0">
                <a:effectLst/>
                <a:latin typeface="Söhne"/>
              </a:rPr>
              <a:t>: El proyecto comenzó con una simple pregunta: ¿</a:t>
            </a:r>
            <a:r>
              <a:rPr lang="es-ES" b="0" i="0" dirty="0" err="1">
                <a:effectLst/>
                <a:latin typeface="Söhne"/>
              </a:rPr>
              <a:t>Dondé</a:t>
            </a:r>
            <a:r>
              <a:rPr lang="es-ES" b="0" i="0" dirty="0">
                <a:effectLst/>
                <a:latin typeface="Söhne"/>
              </a:rPr>
              <a:t> podemos tener una leche de mejor calidad? ¿Cumple con las normativas establecidas todo el año? Para lograr esto se tomó los datos oficiales de la web oficial de base de datos de </a:t>
            </a:r>
            <a:r>
              <a:rPr lang="es-ES" b="0" i="0" dirty="0" err="1">
                <a:effectLst/>
                <a:latin typeface="Söhne"/>
              </a:rPr>
              <a:t>Arg</a:t>
            </a:r>
            <a:r>
              <a:rPr lang="es-ES" b="0" i="0" dirty="0">
                <a:effectLst/>
                <a:latin typeface="Söhne"/>
              </a:rPr>
              <a:t>, un data set que proporcionó información valiosa.</a:t>
            </a:r>
          </a:p>
          <a:p>
            <a:pPr lvl="1"/>
            <a:endParaRPr lang="es-ES" b="0" i="0" dirty="0">
              <a:effectLst/>
              <a:latin typeface="Söhne"/>
            </a:endParaRPr>
          </a:p>
          <a:p>
            <a:pPr lvl="1"/>
            <a:r>
              <a:rPr lang="es-ES" b="1" i="0" dirty="0">
                <a:effectLst/>
                <a:latin typeface="Söhne"/>
              </a:rPr>
              <a:t>Los Datos Clave: </a:t>
            </a:r>
            <a:r>
              <a:rPr lang="es-ES" b="0" i="0" dirty="0">
                <a:effectLst/>
                <a:latin typeface="Söhne"/>
              </a:rPr>
              <a:t>Utilizamos conjuntos de datos históricos que abarcan varias provincias y años, con un enfoque en los niveles de grasa y proteína.</a:t>
            </a:r>
          </a:p>
        </p:txBody>
      </p:sp>
      <p:pic>
        <p:nvPicPr>
          <p:cNvPr id="6" name="Imagen 5">
            <a:extLst>
              <a:ext uri="{FF2B5EF4-FFF2-40B4-BE49-F238E27FC236}">
                <a16:creationId xmlns:a16="http://schemas.microsoft.com/office/drawing/2014/main" id="{A92E3542-37EF-AC1D-8CAB-8CBF501ED96C}"/>
              </a:ext>
            </a:extLst>
          </p:cNvPr>
          <p:cNvPicPr>
            <a:picLocks noChangeAspect="1"/>
          </p:cNvPicPr>
          <p:nvPr/>
        </p:nvPicPr>
        <p:blipFill>
          <a:blip r:embed="rId3"/>
          <a:stretch>
            <a:fillRect/>
          </a:stretch>
        </p:blipFill>
        <p:spPr>
          <a:xfrm>
            <a:off x="3582044" y="1839683"/>
            <a:ext cx="3706073" cy="3009904"/>
          </a:xfrm>
          <a:prstGeom prst="rect">
            <a:avLst/>
          </a:prstGeom>
        </p:spPr>
      </p:pic>
    </p:spTree>
    <p:extLst>
      <p:ext uri="{BB962C8B-B14F-4D97-AF65-F5344CB8AC3E}">
        <p14:creationId xmlns:p14="http://schemas.microsoft.com/office/powerpoint/2010/main" val="612601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4" name="Rectángulo 3">
            <a:extLst>
              <a:ext uri="{FF2B5EF4-FFF2-40B4-BE49-F238E27FC236}">
                <a16:creationId xmlns:a16="http://schemas.microsoft.com/office/drawing/2014/main" id="{E070766B-622D-00F0-6730-C03C50CC93DE}"/>
              </a:ext>
            </a:extLst>
          </p:cNvPr>
          <p:cNvSpPr/>
          <p:nvPr/>
        </p:nvSpPr>
        <p:spPr>
          <a:xfrm>
            <a:off x="1" y="0"/>
            <a:ext cx="1726162" cy="5143500"/>
          </a:xfrm>
          <a:prstGeom prst="rect">
            <a:avLst/>
          </a:prstGeom>
        </p:spPr>
        <p:style>
          <a:lnRef idx="0">
            <a:schemeClr val="dk1"/>
          </a:lnRef>
          <a:fillRef idx="3">
            <a:schemeClr val="dk1"/>
          </a:fillRef>
          <a:effectRef idx="3">
            <a:schemeClr val="dk1"/>
          </a:effectRef>
          <a:fontRef idx="minor">
            <a:schemeClr val="lt1"/>
          </a:fontRef>
        </p:style>
        <p:txBody>
          <a:bodyPr vert="vert270" rtlCol="0" anchor="ctr"/>
          <a:lstStyle/>
          <a:p>
            <a:pPr algn="ctr"/>
            <a:r>
              <a:rPr lang="es-ES" sz="2000" dirty="0">
                <a:solidFill>
                  <a:schemeClr val="accent6"/>
                </a:solidFill>
              </a:rPr>
              <a:t>2.1 Niveles de grasa Nacional anual</a:t>
            </a:r>
            <a:endParaRPr lang="es-AR" sz="2000" dirty="0">
              <a:solidFill>
                <a:schemeClr val="accent6"/>
              </a:solidFill>
            </a:endParaRPr>
          </a:p>
        </p:txBody>
      </p:sp>
      <p:sp>
        <p:nvSpPr>
          <p:cNvPr id="5" name="Rectángulo 4">
            <a:extLst>
              <a:ext uri="{FF2B5EF4-FFF2-40B4-BE49-F238E27FC236}">
                <a16:creationId xmlns:a16="http://schemas.microsoft.com/office/drawing/2014/main" id="{9EE7F2EE-CAF1-2143-C792-035A8C3FFF92}"/>
              </a:ext>
            </a:extLst>
          </p:cNvPr>
          <p:cNvSpPr/>
          <p:nvPr/>
        </p:nvSpPr>
        <p:spPr>
          <a:xfrm>
            <a:off x="1726163" y="0"/>
            <a:ext cx="7417837" cy="5143500"/>
          </a:xfrm>
          <a:prstGeom prst="rect">
            <a:avLst/>
          </a:prstGeom>
          <a:solidFill>
            <a:schemeClr val="accent6">
              <a:lumMod val="95000"/>
            </a:schemeClr>
          </a:solidFill>
        </p:spPr>
        <p:style>
          <a:lnRef idx="2">
            <a:schemeClr val="accent6"/>
          </a:lnRef>
          <a:fillRef idx="1">
            <a:schemeClr val="lt1"/>
          </a:fillRef>
          <a:effectRef idx="0">
            <a:schemeClr val="accent6"/>
          </a:effectRef>
          <a:fontRef idx="minor">
            <a:schemeClr val="dk1"/>
          </a:fontRef>
        </p:style>
        <p:txBody>
          <a:bodyPr rtlCol="0" anchor="b"/>
          <a:lstStyle/>
          <a:p>
            <a:pPr algn="l"/>
            <a:r>
              <a:rPr lang="es-ES" b="0" i="0" dirty="0">
                <a:effectLst/>
                <a:latin typeface="Söhne"/>
              </a:rPr>
              <a:t>	Este gráfico muestra cómo los niveles de grasa butirosa han variado a lo largo de los meses para diferente año. Concluyo que Existen Patrones Estacionales porque hay variación mensual y anual de grasa butirosa a nivel nacional.</a:t>
            </a:r>
          </a:p>
          <a:p>
            <a:pPr algn="l"/>
            <a:endParaRPr lang="es-ES" dirty="0">
              <a:latin typeface="Söhne"/>
            </a:endParaRPr>
          </a:p>
          <a:p>
            <a:pPr algn="l"/>
            <a:endParaRPr lang="es-ES" b="0" i="0" dirty="0">
              <a:effectLst/>
              <a:latin typeface="Söhne"/>
            </a:endParaRPr>
          </a:p>
          <a:p>
            <a:pPr algn="l"/>
            <a:endParaRPr lang="es-ES" b="0" i="0" dirty="0">
              <a:effectLst/>
              <a:latin typeface="Söhne"/>
            </a:endParaRPr>
          </a:p>
        </p:txBody>
      </p:sp>
      <p:pic>
        <p:nvPicPr>
          <p:cNvPr id="2" name="Imagen 1">
            <a:extLst>
              <a:ext uri="{FF2B5EF4-FFF2-40B4-BE49-F238E27FC236}">
                <a16:creationId xmlns:a16="http://schemas.microsoft.com/office/drawing/2014/main" id="{50D1A952-966D-A8A7-5C76-84D53AE258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19469" y="660712"/>
            <a:ext cx="3359021" cy="2775900"/>
          </a:xfrm>
          <a:prstGeom prst="rect">
            <a:avLst/>
          </a:prstGeom>
          <a:noFill/>
          <a:ln>
            <a:noFill/>
          </a:ln>
        </p:spPr>
      </p:pic>
      <p:pic>
        <p:nvPicPr>
          <p:cNvPr id="3" name="Imagen 2" descr="Gráfico, Gráfico de líneas&#10;&#10;Descripción generada automáticamente">
            <a:extLst>
              <a:ext uri="{FF2B5EF4-FFF2-40B4-BE49-F238E27FC236}">
                <a16:creationId xmlns:a16="http://schemas.microsoft.com/office/drawing/2014/main" id="{A4500A68-9304-07DD-85E9-71CE28BE4FD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94768" y="660713"/>
            <a:ext cx="3732953" cy="2775899"/>
          </a:xfrm>
          <a:prstGeom prst="rect">
            <a:avLst/>
          </a:prstGeom>
          <a:noFill/>
          <a:ln>
            <a:noFill/>
          </a:ln>
        </p:spPr>
      </p:pic>
    </p:spTree>
    <p:extLst>
      <p:ext uri="{BB962C8B-B14F-4D97-AF65-F5344CB8AC3E}">
        <p14:creationId xmlns:p14="http://schemas.microsoft.com/office/powerpoint/2010/main" val="3484897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4" name="Rectángulo 3">
            <a:extLst>
              <a:ext uri="{FF2B5EF4-FFF2-40B4-BE49-F238E27FC236}">
                <a16:creationId xmlns:a16="http://schemas.microsoft.com/office/drawing/2014/main" id="{E070766B-622D-00F0-6730-C03C50CC93DE}"/>
              </a:ext>
            </a:extLst>
          </p:cNvPr>
          <p:cNvSpPr/>
          <p:nvPr/>
        </p:nvSpPr>
        <p:spPr>
          <a:xfrm>
            <a:off x="1" y="0"/>
            <a:ext cx="1726162" cy="5143500"/>
          </a:xfrm>
          <a:prstGeom prst="rect">
            <a:avLst/>
          </a:prstGeom>
        </p:spPr>
        <p:style>
          <a:lnRef idx="0">
            <a:schemeClr val="dk1"/>
          </a:lnRef>
          <a:fillRef idx="3">
            <a:schemeClr val="dk1"/>
          </a:fillRef>
          <a:effectRef idx="3">
            <a:schemeClr val="dk1"/>
          </a:effectRef>
          <a:fontRef idx="minor">
            <a:schemeClr val="lt1"/>
          </a:fontRef>
        </p:style>
        <p:txBody>
          <a:bodyPr vert="vert270" rtlCol="0" anchor="ctr"/>
          <a:lstStyle/>
          <a:p>
            <a:pPr algn="ctr"/>
            <a:r>
              <a:rPr lang="es-ES" sz="2000" dirty="0">
                <a:solidFill>
                  <a:schemeClr val="accent6"/>
                </a:solidFill>
              </a:rPr>
              <a:t>2.1 Niveles de Proteína Nacional anual</a:t>
            </a:r>
            <a:endParaRPr lang="es-AR" sz="2000" dirty="0">
              <a:solidFill>
                <a:schemeClr val="accent6"/>
              </a:solidFill>
            </a:endParaRPr>
          </a:p>
        </p:txBody>
      </p:sp>
      <p:sp>
        <p:nvSpPr>
          <p:cNvPr id="5" name="Rectángulo 4">
            <a:extLst>
              <a:ext uri="{FF2B5EF4-FFF2-40B4-BE49-F238E27FC236}">
                <a16:creationId xmlns:a16="http://schemas.microsoft.com/office/drawing/2014/main" id="{9EE7F2EE-CAF1-2143-C792-035A8C3FFF92}"/>
              </a:ext>
            </a:extLst>
          </p:cNvPr>
          <p:cNvSpPr/>
          <p:nvPr/>
        </p:nvSpPr>
        <p:spPr>
          <a:xfrm>
            <a:off x="1726163" y="0"/>
            <a:ext cx="7417837" cy="5143500"/>
          </a:xfrm>
          <a:prstGeom prst="rect">
            <a:avLst/>
          </a:prstGeom>
          <a:solidFill>
            <a:schemeClr val="accent6">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l"/>
            <a:r>
              <a:rPr lang="es-ES" b="0" i="0">
                <a:effectLst/>
                <a:latin typeface="Söhne"/>
              </a:rPr>
              <a:t>.</a:t>
            </a:r>
            <a:endParaRPr lang="es-ES" b="0" i="0" dirty="0">
              <a:effectLst/>
              <a:latin typeface="Söhne"/>
            </a:endParaRPr>
          </a:p>
        </p:txBody>
      </p:sp>
      <p:pic>
        <p:nvPicPr>
          <p:cNvPr id="2" name="Imagen 1" descr="Gráfico&#10;&#10;Descripción generada automáticamente">
            <a:extLst>
              <a:ext uri="{FF2B5EF4-FFF2-40B4-BE49-F238E27FC236}">
                <a16:creationId xmlns:a16="http://schemas.microsoft.com/office/drawing/2014/main" id="{EC8216B4-582F-DF35-67BA-6F2B400543A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18285" y="629452"/>
            <a:ext cx="3180666" cy="2633268"/>
          </a:xfrm>
          <a:prstGeom prst="rect">
            <a:avLst/>
          </a:prstGeom>
          <a:noFill/>
          <a:ln>
            <a:noFill/>
          </a:ln>
        </p:spPr>
      </p:pic>
      <p:pic>
        <p:nvPicPr>
          <p:cNvPr id="3" name="Imagen 2" descr="Gráfico, Gráfico de líneas&#10;&#10;Descripción generada automáticamente">
            <a:extLst>
              <a:ext uri="{FF2B5EF4-FFF2-40B4-BE49-F238E27FC236}">
                <a16:creationId xmlns:a16="http://schemas.microsoft.com/office/drawing/2014/main" id="{F61FB44D-2C04-FAC9-E3C0-98507140BD7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60365" y="629452"/>
            <a:ext cx="3991512" cy="2633268"/>
          </a:xfrm>
          <a:prstGeom prst="rect">
            <a:avLst/>
          </a:prstGeom>
          <a:noFill/>
          <a:ln>
            <a:noFill/>
          </a:ln>
        </p:spPr>
      </p:pic>
      <p:sp>
        <p:nvSpPr>
          <p:cNvPr id="9" name="CuadroTexto 8">
            <a:extLst>
              <a:ext uri="{FF2B5EF4-FFF2-40B4-BE49-F238E27FC236}">
                <a16:creationId xmlns:a16="http://schemas.microsoft.com/office/drawing/2014/main" id="{52E4233D-9286-95AA-69FD-C7A7852B6611}"/>
              </a:ext>
            </a:extLst>
          </p:cNvPr>
          <p:cNvSpPr txBox="1"/>
          <p:nvPr/>
        </p:nvSpPr>
        <p:spPr>
          <a:xfrm>
            <a:off x="1924822" y="3674384"/>
            <a:ext cx="7127055" cy="738664"/>
          </a:xfrm>
          <a:prstGeom prst="rect">
            <a:avLst/>
          </a:prstGeom>
          <a:noFill/>
        </p:spPr>
        <p:txBody>
          <a:bodyPr wrap="square">
            <a:spAutoFit/>
          </a:bodyPr>
          <a:lstStyle/>
          <a:p>
            <a:r>
              <a:rPr lang="es-ES" dirty="0"/>
              <a:t> Este gráfico muestra cómo los niveles de proteína han variado a lo largo de los años para diferentes meses. Concluyo que también Existen Patrones de Estacionales por la variación mensual y anual de proteína a nivel nacional.</a:t>
            </a:r>
            <a:endParaRPr lang="es-AR" dirty="0"/>
          </a:p>
        </p:txBody>
      </p:sp>
    </p:spTree>
    <p:extLst>
      <p:ext uri="{BB962C8B-B14F-4D97-AF65-F5344CB8AC3E}">
        <p14:creationId xmlns:p14="http://schemas.microsoft.com/office/powerpoint/2010/main" val="2385256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4" name="Rectángulo 3">
            <a:extLst>
              <a:ext uri="{FF2B5EF4-FFF2-40B4-BE49-F238E27FC236}">
                <a16:creationId xmlns:a16="http://schemas.microsoft.com/office/drawing/2014/main" id="{E070766B-622D-00F0-6730-C03C50CC93DE}"/>
              </a:ext>
            </a:extLst>
          </p:cNvPr>
          <p:cNvSpPr/>
          <p:nvPr/>
        </p:nvSpPr>
        <p:spPr>
          <a:xfrm>
            <a:off x="1" y="0"/>
            <a:ext cx="1726162" cy="5143500"/>
          </a:xfrm>
          <a:prstGeom prst="rect">
            <a:avLst/>
          </a:prstGeom>
        </p:spPr>
        <p:style>
          <a:lnRef idx="0">
            <a:schemeClr val="dk1"/>
          </a:lnRef>
          <a:fillRef idx="3">
            <a:schemeClr val="dk1"/>
          </a:fillRef>
          <a:effectRef idx="3">
            <a:schemeClr val="dk1"/>
          </a:effectRef>
          <a:fontRef idx="minor">
            <a:schemeClr val="lt1"/>
          </a:fontRef>
        </p:style>
        <p:txBody>
          <a:bodyPr vert="vert270" rtlCol="0" anchor="ctr"/>
          <a:lstStyle/>
          <a:p>
            <a:pPr algn="ctr"/>
            <a:r>
              <a:rPr lang="es-ES" sz="2400" dirty="0">
                <a:solidFill>
                  <a:schemeClr val="accent6"/>
                </a:solidFill>
              </a:rPr>
              <a:t>2.1 Variación de Proteína y grasa</a:t>
            </a:r>
            <a:endParaRPr lang="es-AR" sz="2400" dirty="0">
              <a:solidFill>
                <a:schemeClr val="accent6"/>
              </a:solidFill>
            </a:endParaRPr>
          </a:p>
        </p:txBody>
      </p:sp>
      <p:sp>
        <p:nvSpPr>
          <p:cNvPr id="5" name="Rectángulo 4">
            <a:extLst>
              <a:ext uri="{FF2B5EF4-FFF2-40B4-BE49-F238E27FC236}">
                <a16:creationId xmlns:a16="http://schemas.microsoft.com/office/drawing/2014/main" id="{9EE7F2EE-CAF1-2143-C792-035A8C3FFF92}"/>
              </a:ext>
            </a:extLst>
          </p:cNvPr>
          <p:cNvSpPr/>
          <p:nvPr/>
        </p:nvSpPr>
        <p:spPr>
          <a:xfrm>
            <a:off x="1726163" y="0"/>
            <a:ext cx="7417837" cy="5143500"/>
          </a:xfrm>
          <a:prstGeom prst="rect">
            <a:avLst/>
          </a:prstGeom>
          <a:solidFill>
            <a:schemeClr val="accent6">
              <a:lumMod val="95000"/>
            </a:schemeClr>
          </a:solidFill>
        </p:spPr>
        <p:style>
          <a:lnRef idx="2">
            <a:schemeClr val="accent6"/>
          </a:lnRef>
          <a:fillRef idx="1">
            <a:schemeClr val="lt1"/>
          </a:fillRef>
          <a:effectRef idx="0">
            <a:schemeClr val="accent6"/>
          </a:effectRef>
          <a:fontRef idx="minor">
            <a:schemeClr val="dk1"/>
          </a:fontRef>
        </p:style>
        <p:txBody>
          <a:bodyPr rtlCol="0" anchor="b"/>
          <a:lstStyle/>
          <a:p>
            <a:pPr algn="l"/>
            <a:r>
              <a:rPr lang="es-ES" b="0" i="0" dirty="0">
                <a:solidFill>
                  <a:schemeClr val="tx1"/>
                </a:solidFill>
                <a:effectLst/>
                <a:latin typeface="Roboto" panose="02000000000000000000" pitchFamily="2" charset="0"/>
              </a:rPr>
              <a:t>    Se evidencia que la Pampa en el 2023 se destaca. Si bien ya se ha visto que año a año no varía tanto, solo la variación es mes a mes, pero lo vamos a visualizar para verlo con respecto a Santiago del Estero que se ve un valor de grasa positivo</a:t>
            </a:r>
          </a:p>
          <a:p>
            <a:pPr algn="l"/>
            <a:endParaRPr lang="es-ES" dirty="0">
              <a:solidFill>
                <a:schemeClr val="tx1"/>
              </a:solidFill>
              <a:latin typeface="Roboto" panose="02000000000000000000" pitchFamily="2" charset="0"/>
            </a:endParaRPr>
          </a:p>
          <a:p>
            <a:pPr algn="l"/>
            <a:endParaRPr lang="es-ES" b="0" i="0" dirty="0">
              <a:solidFill>
                <a:schemeClr val="tx1"/>
              </a:solidFill>
              <a:effectLst/>
              <a:latin typeface="Söhne"/>
            </a:endParaRPr>
          </a:p>
        </p:txBody>
      </p:sp>
      <p:pic>
        <p:nvPicPr>
          <p:cNvPr id="2" name="Imagen 1" descr="Gráfico, Gráfico de cajas y bigotes&#10;&#10;Descripción generada automáticamente">
            <a:extLst>
              <a:ext uri="{FF2B5EF4-FFF2-40B4-BE49-F238E27FC236}">
                <a16:creationId xmlns:a16="http://schemas.microsoft.com/office/drawing/2014/main" id="{7ED02446-A845-C9F7-9505-9B41CCB0628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84008" y="802439"/>
            <a:ext cx="3508310" cy="2783050"/>
          </a:xfrm>
          <a:prstGeom prst="rect">
            <a:avLst/>
          </a:prstGeom>
          <a:noFill/>
          <a:ln>
            <a:noFill/>
          </a:ln>
        </p:spPr>
      </p:pic>
      <p:pic>
        <p:nvPicPr>
          <p:cNvPr id="3" name="Imagen 2" descr="Gráfico, Gráfico de cajas y bigotes&#10;&#10;Descripción generada automáticamente">
            <a:extLst>
              <a:ext uri="{FF2B5EF4-FFF2-40B4-BE49-F238E27FC236}">
                <a16:creationId xmlns:a16="http://schemas.microsoft.com/office/drawing/2014/main" id="{189914A3-5621-8A53-49E4-106E0A7A3DF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50163" y="804059"/>
            <a:ext cx="3418104" cy="2781430"/>
          </a:xfrm>
          <a:prstGeom prst="rect">
            <a:avLst/>
          </a:prstGeom>
          <a:noFill/>
          <a:ln>
            <a:noFill/>
          </a:ln>
        </p:spPr>
      </p:pic>
    </p:spTree>
    <p:extLst>
      <p:ext uri="{BB962C8B-B14F-4D97-AF65-F5344CB8AC3E}">
        <p14:creationId xmlns:p14="http://schemas.microsoft.com/office/powerpoint/2010/main" val="2991203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4" name="Rectángulo 3">
            <a:extLst>
              <a:ext uri="{FF2B5EF4-FFF2-40B4-BE49-F238E27FC236}">
                <a16:creationId xmlns:a16="http://schemas.microsoft.com/office/drawing/2014/main" id="{E070766B-622D-00F0-6730-C03C50CC93DE}"/>
              </a:ext>
            </a:extLst>
          </p:cNvPr>
          <p:cNvSpPr/>
          <p:nvPr/>
        </p:nvSpPr>
        <p:spPr>
          <a:xfrm>
            <a:off x="1" y="0"/>
            <a:ext cx="1726162" cy="5143500"/>
          </a:xfrm>
          <a:prstGeom prst="rect">
            <a:avLst/>
          </a:prstGeom>
        </p:spPr>
        <p:style>
          <a:lnRef idx="0">
            <a:schemeClr val="dk1"/>
          </a:lnRef>
          <a:fillRef idx="3">
            <a:schemeClr val="dk1"/>
          </a:fillRef>
          <a:effectRef idx="3">
            <a:schemeClr val="dk1"/>
          </a:effectRef>
          <a:fontRef idx="minor">
            <a:schemeClr val="lt1"/>
          </a:fontRef>
        </p:style>
        <p:txBody>
          <a:bodyPr vert="vert270" rtlCol="0" anchor="ctr"/>
          <a:lstStyle/>
          <a:p>
            <a:pPr algn="ctr"/>
            <a:r>
              <a:rPr lang="es-ES" sz="2000" b="0" i="0" dirty="0">
                <a:solidFill>
                  <a:schemeClr val="accent6"/>
                </a:solidFill>
                <a:effectLst/>
                <a:latin typeface="Söhne"/>
              </a:rPr>
              <a:t>2.2 Comparación con Normas de Calidad</a:t>
            </a:r>
            <a:endParaRPr lang="es-ES" sz="2000" b="1" i="0" dirty="0">
              <a:solidFill>
                <a:schemeClr val="accent6"/>
              </a:solidFill>
              <a:effectLst/>
              <a:latin typeface="Söhne"/>
            </a:endParaRPr>
          </a:p>
          <a:p>
            <a:pPr algn="ctr"/>
            <a:endParaRPr lang="es-AR" sz="2400" dirty="0"/>
          </a:p>
        </p:txBody>
      </p:sp>
      <p:sp>
        <p:nvSpPr>
          <p:cNvPr id="5" name="Rectángulo 4">
            <a:extLst>
              <a:ext uri="{FF2B5EF4-FFF2-40B4-BE49-F238E27FC236}">
                <a16:creationId xmlns:a16="http://schemas.microsoft.com/office/drawing/2014/main" id="{9EE7F2EE-CAF1-2143-C792-035A8C3FFF92}"/>
              </a:ext>
            </a:extLst>
          </p:cNvPr>
          <p:cNvSpPr/>
          <p:nvPr/>
        </p:nvSpPr>
        <p:spPr>
          <a:xfrm>
            <a:off x="1726163" y="0"/>
            <a:ext cx="7417837" cy="5143500"/>
          </a:xfrm>
          <a:prstGeom prst="rect">
            <a:avLst/>
          </a:prstGeom>
          <a:solidFill>
            <a:schemeClr val="accent6">
              <a:lumMod val="95000"/>
            </a:schemeClr>
          </a:solidFill>
        </p:spPr>
        <p:style>
          <a:lnRef idx="2">
            <a:schemeClr val="accent6"/>
          </a:lnRef>
          <a:fillRef idx="1">
            <a:schemeClr val="lt1"/>
          </a:fillRef>
          <a:effectRef idx="0">
            <a:schemeClr val="accent6"/>
          </a:effectRef>
          <a:fontRef idx="minor">
            <a:schemeClr val="dk1"/>
          </a:fontRef>
        </p:style>
        <p:txBody>
          <a:bodyPr rtlCol="0" anchor="t"/>
          <a:lstStyle/>
          <a:p>
            <a:pPr algn="l"/>
            <a:r>
              <a:rPr lang="es-ES" sz="1200" b="1" i="0" dirty="0">
                <a:effectLst/>
                <a:latin typeface="Söhne"/>
              </a:rPr>
              <a:t>Comparación con Normas de Calidad:</a:t>
            </a:r>
          </a:p>
          <a:p>
            <a:pPr algn="l"/>
            <a:r>
              <a:rPr lang="es-ES" sz="1200" b="0" i="0" dirty="0">
                <a:effectLst/>
                <a:latin typeface="Söhne"/>
              </a:rPr>
              <a:t>Para evaluar la conformidad de los niveles de grasa y proteína en la leche con los estándares de calidad en Argentina, se han considerado las siguientes normas y reglamentos:</a:t>
            </a:r>
          </a:p>
          <a:p>
            <a:pPr algn="l"/>
            <a:endParaRPr lang="es-ES" sz="1200" b="0" i="0" dirty="0">
              <a:effectLst/>
              <a:latin typeface="Söhne"/>
            </a:endParaRPr>
          </a:p>
          <a:p>
            <a:pPr algn="l"/>
            <a:r>
              <a:rPr lang="es-ES" sz="1200" b="0" i="0" dirty="0">
                <a:effectLst/>
                <a:latin typeface="Söhne"/>
              </a:rPr>
              <a:t>Código Alimentario Argentino (CAA): El CAA establece requisitos mínimos de calidad para la leche cruda. Según el CAA, la leche cruda debe tener un contenido mínimo de grasa del 3,5% y un contenido mínimo de proteína del 3,2%.</a:t>
            </a:r>
          </a:p>
          <a:p>
            <a:pPr algn="l"/>
            <a:endParaRPr lang="es-ES" sz="1200" b="0" i="0" dirty="0">
              <a:effectLst/>
              <a:latin typeface="Söhne"/>
            </a:endParaRPr>
          </a:p>
          <a:p>
            <a:pPr algn="l"/>
            <a:r>
              <a:rPr lang="es-ES" sz="1200" b="0" i="0" dirty="0">
                <a:effectLst/>
                <a:latin typeface="Söhne"/>
              </a:rPr>
              <a:t>Reglamento Técnico Mercosur para leche y productos lácteos (Resolución GMC </a:t>
            </a:r>
            <a:r>
              <a:rPr lang="es-ES" sz="1200" b="0" i="0" dirty="0" err="1">
                <a:effectLst/>
                <a:latin typeface="Söhne"/>
              </a:rPr>
              <a:t>N°</a:t>
            </a:r>
            <a:r>
              <a:rPr lang="es-ES" sz="1200" b="0" i="0" dirty="0">
                <a:effectLst/>
                <a:latin typeface="Söhne"/>
              </a:rPr>
              <a:t> 56/97): Este reglamento aplica en el ámbito del Mercosur e establece requisitos mínimos de calidad para la leche cruda. De acuerdo con esta resolución, la leche cruda debe tener un contenido mínimo de grasa del 3,5% y un contenido mínimo de proteína del 3,2%.</a:t>
            </a:r>
          </a:p>
          <a:p>
            <a:pPr algn="l"/>
            <a:endParaRPr lang="es-ES" sz="1200" b="0" i="0" dirty="0">
              <a:effectLst/>
              <a:latin typeface="Söhne"/>
            </a:endParaRPr>
          </a:p>
          <a:p>
            <a:pPr algn="l"/>
            <a:r>
              <a:rPr lang="es-ES" sz="1200" b="0" i="0" dirty="0">
                <a:effectLst/>
                <a:latin typeface="Söhne"/>
              </a:rPr>
              <a:t>Norma IRAM 171:2003 - Leche cruda: Esta norma nacional establece los requisitos mínimos de calidad para la leche cruda en Argentina. Según la norma IRAM 171:2003, la leche cruda debe tener un contenido mínimo de grasa del 3,5% y un contenido mínimo de proteína del 3,2%.</a:t>
            </a:r>
          </a:p>
        </p:txBody>
      </p:sp>
      <p:pic>
        <p:nvPicPr>
          <p:cNvPr id="6" name="Imagen 5">
            <a:extLst>
              <a:ext uri="{FF2B5EF4-FFF2-40B4-BE49-F238E27FC236}">
                <a16:creationId xmlns:a16="http://schemas.microsoft.com/office/drawing/2014/main" id="{02522355-0295-3364-A337-F4FA23CF6E96}"/>
              </a:ext>
            </a:extLst>
          </p:cNvPr>
          <p:cNvPicPr>
            <a:picLocks noChangeAspect="1"/>
          </p:cNvPicPr>
          <p:nvPr/>
        </p:nvPicPr>
        <p:blipFill>
          <a:blip r:embed="rId3"/>
          <a:stretch>
            <a:fillRect/>
          </a:stretch>
        </p:blipFill>
        <p:spPr>
          <a:xfrm>
            <a:off x="1774352" y="2854410"/>
            <a:ext cx="3304275" cy="1863751"/>
          </a:xfrm>
          <a:prstGeom prst="rect">
            <a:avLst/>
          </a:prstGeom>
        </p:spPr>
      </p:pic>
      <p:pic>
        <p:nvPicPr>
          <p:cNvPr id="8" name="Imagen 7">
            <a:extLst>
              <a:ext uri="{FF2B5EF4-FFF2-40B4-BE49-F238E27FC236}">
                <a16:creationId xmlns:a16="http://schemas.microsoft.com/office/drawing/2014/main" id="{50324374-8B53-F1F3-35B5-44C1488F161E}"/>
              </a:ext>
            </a:extLst>
          </p:cNvPr>
          <p:cNvPicPr>
            <a:picLocks noChangeAspect="1"/>
          </p:cNvPicPr>
          <p:nvPr/>
        </p:nvPicPr>
        <p:blipFill>
          <a:blip r:embed="rId4"/>
          <a:stretch>
            <a:fillRect/>
          </a:stretch>
        </p:blipFill>
        <p:spPr>
          <a:xfrm>
            <a:off x="5123876" y="2854410"/>
            <a:ext cx="3974874" cy="1377780"/>
          </a:xfrm>
          <a:prstGeom prst="rect">
            <a:avLst/>
          </a:prstGeom>
        </p:spPr>
      </p:pic>
    </p:spTree>
    <p:extLst>
      <p:ext uri="{BB962C8B-B14F-4D97-AF65-F5344CB8AC3E}">
        <p14:creationId xmlns:p14="http://schemas.microsoft.com/office/powerpoint/2010/main" val="60242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4" name="Rectángulo 3">
            <a:extLst>
              <a:ext uri="{FF2B5EF4-FFF2-40B4-BE49-F238E27FC236}">
                <a16:creationId xmlns:a16="http://schemas.microsoft.com/office/drawing/2014/main" id="{E070766B-622D-00F0-6730-C03C50CC93DE}"/>
              </a:ext>
            </a:extLst>
          </p:cNvPr>
          <p:cNvSpPr/>
          <p:nvPr/>
        </p:nvSpPr>
        <p:spPr>
          <a:xfrm>
            <a:off x="1" y="0"/>
            <a:ext cx="1726162" cy="5143500"/>
          </a:xfrm>
          <a:prstGeom prst="rect">
            <a:avLst/>
          </a:prstGeom>
        </p:spPr>
        <p:style>
          <a:lnRef idx="0">
            <a:schemeClr val="dk1"/>
          </a:lnRef>
          <a:fillRef idx="3">
            <a:schemeClr val="dk1"/>
          </a:fillRef>
          <a:effectRef idx="3">
            <a:schemeClr val="dk1"/>
          </a:effectRef>
          <a:fontRef idx="minor">
            <a:schemeClr val="lt1"/>
          </a:fontRef>
        </p:style>
        <p:txBody>
          <a:bodyPr vert="vert270" rtlCol="0" anchor="ctr"/>
          <a:lstStyle/>
          <a:p>
            <a:pPr algn="ctr"/>
            <a:r>
              <a:rPr lang="es-ES" sz="2400" b="1" i="0" dirty="0">
                <a:solidFill>
                  <a:schemeClr val="accent6"/>
                </a:solidFill>
                <a:effectLst/>
                <a:latin typeface="Söhne"/>
              </a:rPr>
              <a:t>3. Modelado Predictivo</a:t>
            </a:r>
          </a:p>
          <a:p>
            <a:pPr algn="ctr"/>
            <a:endParaRPr lang="es-AR" sz="2400" dirty="0"/>
          </a:p>
        </p:txBody>
      </p:sp>
      <p:sp>
        <p:nvSpPr>
          <p:cNvPr id="5" name="Rectángulo 4">
            <a:extLst>
              <a:ext uri="{FF2B5EF4-FFF2-40B4-BE49-F238E27FC236}">
                <a16:creationId xmlns:a16="http://schemas.microsoft.com/office/drawing/2014/main" id="{9EE7F2EE-CAF1-2143-C792-035A8C3FFF92}"/>
              </a:ext>
            </a:extLst>
          </p:cNvPr>
          <p:cNvSpPr/>
          <p:nvPr/>
        </p:nvSpPr>
        <p:spPr>
          <a:xfrm>
            <a:off x="1726163" y="0"/>
            <a:ext cx="7417837" cy="5143500"/>
          </a:xfrm>
          <a:prstGeom prst="rect">
            <a:avLst/>
          </a:prstGeom>
          <a:solidFill>
            <a:schemeClr val="accent6">
              <a:lumMod val="95000"/>
            </a:schemeClr>
          </a:solidFill>
        </p:spPr>
        <p:style>
          <a:lnRef idx="2">
            <a:schemeClr val="accent6"/>
          </a:lnRef>
          <a:fillRef idx="1">
            <a:schemeClr val="lt1"/>
          </a:fillRef>
          <a:effectRef idx="0">
            <a:schemeClr val="accent6"/>
          </a:effectRef>
          <a:fontRef idx="minor">
            <a:schemeClr val="dk1"/>
          </a:fontRef>
        </p:style>
        <p:txBody>
          <a:bodyPr rtlCol="0" anchor="b"/>
          <a:lstStyle/>
          <a:p>
            <a:pPr algn="l"/>
            <a:r>
              <a:rPr lang="es-ES" sz="1000" b="1" i="0" dirty="0">
                <a:solidFill>
                  <a:schemeClr val="tx1"/>
                </a:solidFill>
                <a:effectLst/>
                <a:latin typeface="Roboto" panose="02000000000000000000" pitchFamily="2" charset="0"/>
              </a:rPr>
              <a:t>Conclusión:</a:t>
            </a:r>
          </a:p>
          <a:p>
            <a:pPr algn="l"/>
            <a:r>
              <a:rPr lang="es-ES" sz="1000" b="0" i="0" dirty="0">
                <a:solidFill>
                  <a:schemeClr val="tx1"/>
                </a:solidFill>
                <a:effectLst/>
                <a:latin typeface="Roboto" panose="02000000000000000000" pitchFamily="2" charset="0"/>
              </a:rPr>
              <a:t>El modelo de regresión polinómica parece ser el mejor de los tres, tiene el menor MSE y el mayor coeficiente de determinación (R²). Esto significa que es el modelo que mejor se ajusta a tus datos y tiene la mejor capacidad predictiva.</a:t>
            </a:r>
          </a:p>
          <a:p>
            <a:pPr algn="l"/>
            <a:r>
              <a:rPr lang="es-ES" sz="1000" b="0" i="0" dirty="0">
                <a:solidFill>
                  <a:schemeClr val="tx1"/>
                </a:solidFill>
                <a:effectLst/>
                <a:latin typeface="Roboto" panose="02000000000000000000" pitchFamily="2" charset="0"/>
              </a:rPr>
              <a:t>El modelo de regresión Ridge tiene un MSE y R² intermedios. Ridge es útil cuando se sospecha que hay multicolinealidad en los datos o se quiere evitar la sobreajuste (</a:t>
            </a:r>
            <a:r>
              <a:rPr lang="es-ES" sz="1000" b="0" i="0" dirty="0" err="1">
                <a:solidFill>
                  <a:schemeClr val="tx1"/>
                </a:solidFill>
                <a:effectLst/>
                <a:latin typeface="Roboto" panose="02000000000000000000" pitchFamily="2" charset="0"/>
              </a:rPr>
              <a:t>overfitting</a:t>
            </a:r>
            <a:r>
              <a:rPr lang="es-ES" sz="1000" b="0" i="0" dirty="0">
                <a:solidFill>
                  <a:schemeClr val="tx1"/>
                </a:solidFill>
                <a:effectLst/>
                <a:latin typeface="Roboto" panose="02000000000000000000" pitchFamily="2" charset="0"/>
              </a:rPr>
              <a:t>). En este caso, Ridge parece ofrecer un buen equilibrio entre ajuste y capacidad predictiva.</a:t>
            </a:r>
          </a:p>
          <a:p>
            <a:pPr algn="l"/>
            <a:r>
              <a:rPr lang="es-ES" sz="1000" b="0" i="0" dirty="0">
                <a:solidFill>
                  <a:schemeClr val="tx1"/>
                </a:solidFill>
                <a:effectLst/>
                <a:latin typeface="Roboto" panose="02000000000000000000" pitchFamily="2" charset="0"/>
              </a:rPr>
              <a:t>El modelo de regresión Lasso tiene el peor rendimiento de los tres modelos. El MSE es significativamente mayor y el coeficiente de determinación R² es negativo, esto indica un rendimiento muy pobre. Lasso no es la mejor elección para este conjunto de datos.</a:t>
            </a:r>
          </a:p>
          <a:p>
            <a:pPr algn="l"/>
            <a:r>
              <a:rPr lang="es-ES" sz="1000" b="0" i="0" dirty="0">
                <a:solidFill>
                  <a:schemeClr val="tx1"/>
                </a:solidFill>
                <a:effectLst/>
                <a:latin typeface="Roboto" panose="02000000000000000000" pitchFamily="2" charset="0"/>
              </a:rPr>
              <a:t>Por otro lado, carece de sentido analizarlo con modelos no lineales, por la información obtenida anteriormente que brinda un indicio de naturaleza lineal de los datos.</a:t>
            </a:r>
          </a:p>
        </p:txBody>
      </p:sp>
      <p:pic>
        <p:nvPicPr>
          <p:cNvPr id="2" name="Imagen 1" descr="Texto&#10;&#10;Descripción generada automáticamente">
            <a:extLst>
              <a:ext uri="{FF2B5EF4-FFF2-40B4-BE49-F238E27FC236}">
                <a16:creationId xmlns:a16="http://schemas.microsoft.com/office/drawing/2014/main" id="{F5203C9C-5146-161B-7C7F-8CDF52BE22E3}"/>
              </a:ext>
            </a:extLst>
          </p:cNvPr>
          <p:cNvPicPr>
            <a:picLocks noChangeAspect="1"/>
          </p:cNvPicPr>
          <p:nvPr/>
        </p:nvPicPr>
        <p:blipFill>
          <a:blip r:embed="rId3"/>
          <a:stretch>
            <a:fillRect/>
          </a:stretch>
        </p:blipFill>
        <p:spPr>
          <a:xfrm>
            <a:off x="2736160" y="730967"/>
            <a:ext cx="5400040" cy="802005"/>
          </a:xfrm>
          <a:prstGeom prst="rect">
            <a:avLst/>
          </a:prstGeom>
        </p:spPr>
      </p:pic>
      <p:pic>
        <p:nvPicPr>
          <p:cNvPr id="3" name="Imagen 2" descr="Texto&#10;&#10;Descripción generada automáticamente">
            <a:extLst>
              <a:ext uri="{FF2B5EF4-FFF2-40B4-BE49-F238E27FC236}">
                <a16:creationId xmlns:a16="http://schemas.microsoft.com/office/drawing/2014/main" id="{A53FED1F-73E5-562A-1C7A-4707D2FE0A3B}"/>
              </a:ext>
            </a:extLst>
          </p:cNvPr>
          <p:cNvPicPr>
            <a:picLocks noChangeAspect="1"/>
          </p:cNvPicPr>
          <p:nvPr/>
        </p:nvPicPr>
        <p:blipFill>
          <a:blip r:embed="rId4"/>
          <a:stretch>
            <a:fillRect/>
          </a:stretch>
        </p:blipFill>
        <p:spPr>
          <a:xfrm>
            <a:off x="2735061" y="1649070"/>
            <a:ext cx="5400040" cy="720090"/>
          </a:xfrm>
          <a:prstGeom prst="rect">
            <a:avLst/>
          </a:prstGeom>
        </p:spPr>
      </p:pic>
      <p:pic>
        <p:nvPicPr>
          <p:cNvPr id="6" name="Imagen 5" descr="Texto&#10;&#10;Descripción generada automáticamente">
            <a:extLst>
              <a:ext uri="{FF2B5EF4-FFF2-40B4-BE49-F238E27FC236}">
                <a16:creationId xmlns:a16="http://schemas.microsoft.com/office/drawing/2014/main" id="{1C0C83C5-A651-E765-E2EC-965E87092C70}"/>
              </a:ext>
            </a:extLst>
          </p:cNvPr>
          <p:cNvPicPr>
            <a:picLocks noChangeAspect="1"/>
          </p:cNvPicPr>
          <p:nvPr/>
        </p:nvPicPr>
        <p:blipFill>
          <a:blip r:embed="rId5"/>
          <a:stretch>
            <a:fillRect/>
          </a:stretch>
        </p:blipFill>
        <p:spPr>
          <a:xfrm>
            <a:off x="2735061" y="2485258"/>
            <a:ext cx="5400040" cy="757555"/>
          </a:xfrm>
          <a:prstGeom prst="rect">
            <a:avLst/>
          </a:prstGeom>
        </p:spPr>
      </p:pic>
      <p:sp>
        <p:nvSpPr>
          <p:cNvPr id="7" name="CuadroTexto 6">
            <a:extLst>
              <a:ext uri="{FF2B5EF4-FFF2-40B4-BE49-F238E27FC236}">
                <a16:creationId xmlns:a16="http://schemas.microsoft.com/office/drawing/2014/main" id="{B778A1FD-1A3B-341C-55D6-5974607A5BFE}"/>
              </a:ext>
            </a:extLst>
          </p:cNvPr>
          <p:cNvSpPr txBox="1"/>
          <p:nvPr/>
        </p:nvSpPr>
        <p:spPr>
          <a:xfrm>
            <a:off x="1896762" y="294239"/>
            <a:ext cx="2517036" cy="523220"/>
          </a:xfrm>
          <a:prstGeom prst="rect">
            <a:avLst/>
          </a:prstGeom>
          <a:noFill/>
        </p:spPr>
        <p:txBody>
          <a:bodyPr wrap="none" rtlCol="0">
            <a:spAutoFit/>
          </a:bodyPr>
          <a:lstStyle/>
          <a:p>
            <a:r>
              <a:rPr lang="es-ES" sz="1400" b="1" i="0" dirty="0">
                <a:solidFill>
                  <a:schemeClr val="tx1"/>
                </a:solidFill>
                <a:effectLst/>
                <a:latin typeface="Roboto" panose="02000000000000000000" pitchFamily="2" charset="0"/>
              </a:rPr>
              <a:t>Resultado de los Modelados:</a:t>
            </a:r>
          </a:p>
          <a:p>
            <a:endParaRPr lang="es-AR" dirty="0"/>
          </a:p>
        </p:txBody>
      </p:sp>
    </p:spTree>
    <p:extLst>
      <p:ext uri="{BB962C8B-B14F-4D97-AF65-F5344CB8AC3E}">
        <p14:creationId xmlns:p14="http://schemas.microsoft.com/office/powerpoint/2010/main" val="1464222538"/>
      </p:ext>
    </p:extLst>
  </p:cSld>
  <p:clrMapOvr>
    <a:masterClrMapping/>
  </p:clrMapOvr>
</p:sld>
</file>

<file path=ppt/theme/theme1.xml><?xml version="1.0" encoding="utf-8"?>
<a:theme xmlns:a="http://schemas.openxmlformats.org/drawingml/2006/main" name="Milk Infographics by Slidesgo">
  <a:themeElements>
    <a:clrScheme name="Simple Light">
      <a:dk1>
        <a:srgbClr val="000000"/>
      </a:dk1>
      <a:lt1>
        <a:srgbClr val="00007E"/>
      </a:lt1>
      <a:dk2>
        <a:srgbClr val="2234A8"/>
      </a:dk2>
      <a:lt2>
        <a:srgbClr val="4467C4"/>
      </a:lt2>
      <a:accent1>
        <a:srgbClr val="87CEFB"/>
      </a:accent1>
      <a:accent2>
        <a:srgbClr val="E5EAF1"/>
      </a:accent2>
      <a:accent3>
        <a:srgbClr val="F7BC63"/>
      </a:accent3>
      <a:accent4>
        <a:srgbClr val="FCD380"/>
      </a:accent4>
      <a:accent5>
        <a:srgbClr val="FEE499"/>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TotalTime>
  <Words>1569</Words>
  <Application>Microsoft Office PowerPoint</Application>
  <PresentationFormat>Presentación en pantalla (16:9)</PresentationFormat>
  <Paragraphs>89</Paragraphs>
  <Slides>12</Slides>
  <Notes>12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vt:i4>
      </vt:variant>
    </vt:vector>
  </HeadingPairs>
  <TitlesOfParts>
    <vt:vector size="20" baseType="lpstr">
      <vt:lpstr>Söhne</vt:lpstr>
      <vt:lpstr>Symbol</vt:lpstr>
      <vt:lpstr>Fira Sans Extra Condensed SemiBold</vt:lpstr>
      <vt:lpstr>Bebas Neue</vt:lpstr>
      <vt:lpstr>Arial</vt:lpstr>
      <vt:lpstr>Roboto</vt:lpstr>
      <vt:lpstr>Calibri</vt:lpstr>
      <vt:lpstr>Milk Infographics by Slidesgo</vt:lpstr>
      <vt:lpstr>Producción de Leche en Argentina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Producción de Leche en Argentina</dc:title>
  <cp:lastModifiedBy>José Buschiazzo</cp:lastModifiedBy>
  <cp:revision>15</cp:revision>
  <dcterms:modified xsi:type="dcterms:W3CDTF">2023-11-18T02:56:50Z</dcterms:modified>
</cp:coreProperties>
</file>