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04" autoAdjust="0"/>
  </p:normalViewPr>
  <p:slideViewPr>
    <p:cSldViewPr snapToGrid="0">
      <p:cViewPr>
        <p:scale>
          <a:sx n="125" d="100"/>
          <a:sy n="125" d="100"/>
        </p:scale>
        <p:origin x="90" y="-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65BA3-D62F-46FD-A5D0-EAB580C64EB4}" type="datetimeFigureOut">
              <a:rPr lang="pt-PT" smtClean="0"/>
              <a:t>21/07/2017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57D9-92A6-41D1-82AF-DD2C2D47344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4990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57D9-92A6-41D1-82AF-DD2C2D47344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543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F74A6-3458-4ABA-8EF8-EB467FB62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596AB6-B976-4ECA-8998-92380CCDC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F6C0105-DCBA-4B62-A121-BD2D2018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5EFA-A37D-4079-A101-FDBD1AAAF49A}" type="datetimeFigureOut">
              <a:rPr lang="pt-PT" smtClean="0"/>
              <a:t>21/07/2017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96168CA-9C58-4231-9259-5B42E5CA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8F8A7A-C89C-477F-957D-E76FD7CA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B3A7-04DA-419D-BA7D-168B528F18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09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BAFA8-68E4-47C3-A7A9-0974FB4D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A6C5FCF-C398-449F-BA6E-FFD137233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08A2CC7-7AFF-4F07-90FF-E99A9B88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5EFA-A37D-4079-A101-FDBD1AAAF49A}" type="datetimeFigureOut">
              <a:rPr lang="pt-PT" smtClean="0"/>
              <a:t>21/07/2017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E04847D-A474-41B0-B20D-1B135257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DD8E676-4F6E-4F4E-841D-266426B8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B3A7-04DA-419D-BA7D-168B528F18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235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D91E26-20FA-49D9-82C0-295B2E972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CC06818-CCB9-4841-941C-6155D3E9D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0919C33-09B0-47A3-A107-D2249D6F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5EFA-A37D-4079-A101-FDBD1AAAF49A}" type="datetimeFigureOut">
              <a:rPr lang="pt-PT" smtClean="0"/>
              <a:t>21/07/2017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33F485A-A174-499F-B18F-FBCAED21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66A2FB3-90F7-4138-B888-88B712FE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B3A7-04DA-419D-BA7D-168B528F18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195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BAC0E-689C-4710-A968-CA88B6A1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5FF577B-D19B-4D15-9C26-4C6E6D2B9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EFF3988-F988-47BD-9523-2F954E95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5EFA-A37D-4079-A101-FDBD1AAAF49A}" type="datetimeFigureOut">
              <a:rPr lang="pt-PT" smtClean="0"/>
              <a:t>21/07/2017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92B5146-B7EE-4203-9E1C-DCB66057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1E6F966-7B83-415D-8587-7E8ADE93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B3A7-04DA-419D-BA7D-168B528F18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810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B1497-F822-4F18-BF14-63E84F3F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F1D3797-DF72-47E7-B9E1-0E1E81768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F58155A-4044-4214-82EF-0C72D5EBB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5EFA-A37D-4079-A101-FDBD1AAAF49A}" type="datetimeFigureOut">
              <a:rPr lang="pt-PT" smtClean="0"/>
              <a:t>21/07/2017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9135C53-C9D4-4BA4-BF7F-6BF7C9FD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15F507B-A14D-4720-9237-D0495165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B3A7-04DA-419D-BA7D-168B528F18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478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8A36E-C135-464D-9DAC-5563A0EF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37921DA-34AA-45BC-B76D-481796F49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1269FC7-2846-4A43-A166-999691A70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CF643B8-3B59-4F39-A618-281AB29B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5EFA-A37D-4079-A101-FDBD1AAAF49A}" type="datetimeFigureOut">
              <a:rPr lang="pt-PT" smtClean="0"/>
              <a:t>21/07/2017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181558A-E645-4B6F-AA30-498A8FA8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7C793A2-C8E6-44EA-8CD7-8A3E0C86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B3A7-04DA-419D-BA7D-168B528F18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597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EBA11-5045-4D60-8A14-3B5FEF3E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65E0B76-FCF5-40A4-AF7D-C62C9B9FB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0FA342C-D945-4695-9270-AEC1CE79E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69663B9-4F84-4748-9F4B-E847D49A6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631D7CF-0493-470E-8716-D653B7C79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185208F-B02D-4A15-BE4F-7B51F69D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5EFA-A37D-4079-A101-FDBD1AAAF49A}" type="datetimeFigureOut">
              <a:rPr lang="pt-PT" smtClean="0"/>
              <a:t>21/07/2017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D9A53DD-8EAB-4808-BAAE-2F3B7AC0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C411BEB-9126-4ABA-B91A-56F9882D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B3A7-04DA-419D-BA7D-168B528F18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009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5A6AC-8772-48C7-839D-2F20F8EC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84A4803-31EE-4C81-8DBE-DF915432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5EFA-A37D-4079-A101-FDBD1AAAF49A}" type="datetimeFigureOut">
              <a:rPr lang="pt-PT" smtClean="0"/>
              <a:t>21/07/2017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FE523E0-1FD5-4681-A775-B4E6EE5B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5D8E316-62C8-4451-ADBA-4F72AC3B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B3A7-04DA-419D-BA7D-168B528F18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350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2D752D0-548B-4409-A8DD-05B194DE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5EFA-A37D-4079-A101-FDBD1AAAF49A}" type="datetimeFigureOut">
              <a:rPr lang="pt-PT" smtClean="0"/>
              <a:t>21/07/2017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57F8549-4FDF-49BA-A398-A8CF073F4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2DBBBE5-C310-4D43-B751-2CE23DAF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B3A7-04DA-419D-BA7D-168B528F18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417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EA7A2-A7AD-4EFC-9800-F2DCE65F9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E0EF81-9663-41FE-9AE7-39B92961C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F2997C7-C977-4E14-B7A7-E4B15CF29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268F7F4-ECD7-45E8-8E7B-2BE3270E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5EFA-A37D-4079-A101-FDBD1AAAF49A}" type="datetimeFigureOut">
              <a:rPr lang="pt-PT" smtClean="0"/>
              <a:t>21/07/2017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9E4E02B-E961-4C01-B5A2-60E3AC6D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5296652-260B-4F59-AC7B-DB5E5F69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B3A7-04DA-419D-BA7D-168B528F18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116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87A50-1AD2-4813-868E-B0083C5C7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463D102-6908-478A-B8D2-F4495AADF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9233717-7BD7-41E2-950A-1D65E1535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AEC08D8-34C7-43DD-A9B2-5B1F3017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5EFA-A37D-4079-A101-FDBD1AAAF49A}" type="datetimeFigureOut">
              <a:rPr lang="pt-PT" smtClean="0"/>
              <a:t>21/07/2017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8D31312-2914-417F-A2A4-A0BD75D6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5BC0FE5-0508-4D7F-B42D-4CC47610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B3A7-04DA-419D-BA7D-168B528F18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798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FADD9E1-63DB-4105-895E-8FE4C040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5156293-D7EA-4B2D-9813-18C0C318F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528B601-9F75-4EA7-A473-90A947995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55EFA-A37D-4079-A101-FDBD1AAAF49A}" type="datetimeFigureOut">
              <a:rPr lang="pt-PT" smtClean="0"/>
              <a:t>21/07/2017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B784C5F-934A-426C-8B9C-F0F16F591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0D982B0-679A-481F-AE42-B627B6752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0B3A7-04DA-419D-BA7D-168B528F18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636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7C92FD71-7595-4B1A-862D-D490851FB53C}"/>
              </a:ext>
            </a:extLst>
          </p:cNvPr>
          <p:cNvGrpSpPr/>
          <p:nvPr/>
        </p:nvGrpSpPr>
        <p:grpSpPr>
          <a:xfrm>
            <a:off x="1149211" y="3854204"/>
            <a:ext cx="9683971" cy="2165811"/>
            <a:chOff x="1149211" y="3854204"/>
            <a:chExt cx="9683971" cy="2165811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A58F5628-5360-40EB-A462-5163EBD199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3888"/>
            <a:stretch/>
          </p:blipFill>
          <p:spPr>
            <a:xfrm>
              <a:off x="1192370" y="3972530"/>
              <a:ext cx="9553260" cy="2047485"/>
            </a:xfrm>
            <a:prstGeom prst="rect">
              <a:avLst/>
            </a:prstGeom>
          </p:spPr>
        </p:pic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8B0F497B-2529-492F-AE9B-0A3F1B46E1A8}"/>
                </a:ext>
              </a:extLst>
            </p:cNvPr>
            <p:cNvSpPr/>
            <p:nvPr/>
          </p:nvSpPr>
          <p:spPr>
            <a:xfrm>
              <a:off x="1619607" y="3854204"/>
              <a:ext cx="4498618" cy="350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aseline="-25000" dirty="0">
                  <a:solidFill>
                    <a:schemeClr val="tx1"/>
                  </a:solidFill>
                </a:rPr>
                <a:t>34 bits da parte fixa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D208DFB0-4A54-40DD-AFD2-90627CE55C73}"/>
                </a:ext>
              </a:extLst>
            </p:cNvPr>
            <p:cNvSpPr/>
            <p:nvPr/>
          </p:nvSpPr>
          <p:spPr>
            <a:xfrm>
              <a:off x="6210300" y="3882906"/>
              <a:ext cx="4014630" cy="3503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baseline="-25000" dirty="0">
                  <a:solidFill>
                    <a:schemeClr val="tx1"/>
                  </a:solidFill>
                </a:rPr>
                <a:t>34 bits da parte encriptada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48FB65C5-8C0C-41C0-8916-7140FFCB7B08}"/>
                </a:ext>
              </a:extLst>
            </p:cNvPr>
            <p:cNvSpPr/>
            <p:nvPr/>
          </p:nvSpPr>
          <p:spPr>
            <a:xfrm>
              <a:off x="3062321" y="4638962"/>
              <a:ext cx="1139826" cy="4119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aseline="-25000" dirty="0">
                  <a:solidFill>
                    <a:schemeClr val="tx1"/>
                  </a:solidFill>
                </a:rPr>
                <a:t>Estado dos botões</a:t>
              </a:r>
            </a:p>
            <a:p>
              <a:pPr algn="ctr"/>
              <a:endParaRPr lang="pt-PT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F56CEDAC-60CA-4040-9314-4E911A4A79AD}"/>
                </a:ext>
              </a:extLst>
            </p:cNvPr>
            <p:cNvSpPr/>
            <p:nvPr/>
          </p:nvSpPr>
          <p:spPr>
            <a:xfrm>
              <a:off x="4411362" y="4679308"/>
              <a:ext cx="1695592" cy="591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aseline="-25000" dirty="0">
                  <a:solidFill>
                    <a:schemeClr val="tx1"/>
                  </a:solidFill>
                </a:rPr>
                <a:t>Número de série </a:t>
              </a:r>
            </a:p>
            <a:p>
              <a:pPr algn="ctr"/>
              <a:r>
                <a:rPr lang="pt-PT" baseline="-25000" dirty="0">
                  <a:solidFill>
                    <a:schemeClr val="tx1"/>
                  </a:solidFill>
                </a:rPr>
                <a:t>(28 bits)</a:t>
              </a: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7F518400-2C40-406B-A550-9766FE5EEC68}"/>
                </a:ext>
              </a:extLst>
            </p:cNvPr>
            <p:cNvSpPr/>
            <p:nvPr/>
          </p:nvSpPr>
          <p:spPr>
            <a:xfrm>
              <a:off x="6159498" y="4671326"/>
              <a:ext cx="1139826" cy="3795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aseline="-25000" dirty="0">
                  <a:solidFill>
                    <a:schemeClr val="tx1"/>
                  </a:solidFill>
                </a:rPr>
                <a:t>Estado dos botões</a:t>
              </a:r>
            </a:p>
            <a:p>
              <a:pPr algn="ctr"/>
              <a:endParaRPr lang="pt-PT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1D3134A-0F67-47F6-8AD0-7F5BB4ECB251}"/>
                </a:ext>
              </a:extLst>
            </p:cNvPr>
            <p:cNvSpPr/>
            <p:nvPr/>
          </p:nvSpPr>
          <p:spPr>
            <a:xfrm>
              <a:off x="1677572" y="4679308"/>
              <a:ext cx="701218" cy="591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aseline="-25000" dirty="0" err="1">
                  <a:solidFill>
                    <a:schemeClr val="tx1"/>
                  </a:solidFill>
                </a:rPr>
                <a:t>Repeat</a:t>
              </a:r>
              <a:endParaRPr lang="pt-PT" baseline="-25000" dirty="0">
                <a:solidFill>
                  <a:schemeClr val="tx1"/>
                </a:solidFill>
              </a:endParaRPr>
            </a:p>
            <a:p>
              <a:pPr algn="ctr"/>
              <a:r>
                <a:rPr lang="pt-PT" baseline="-25000" dirty="0">
                  <a:solidFill>
                    <a:schemeClr val="tx1"/>
                  </a:solidFill>
                </a:rPr>
                <a:t>(1 </a:t>
              </a:r>
              <a:r>
                <a:rPr lang="pt-PT" i="1" baseline="-25000" dirty="0">
                  <a:solidFill>
                    <a:schemeClr val="tx1"/>
                  </a:solidFill>
                </a:rPr>
                <a:t>bit</a:t>
              </a:r>
              <a:r>
                <a:rPr lang="pt-PT" baseline="-25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B970CB79-388D-45E1-B509-2776F2675B20}"/>
                </a:ext>
              </a:extLst>
            </p:cNvPr>
            <p:cNvSpPr/>
            <p:nvPr/>
          </p:nvSpPr>
          <p:spPr>
            <a:xfrm>
              <a:off x="2391283" y="4679308"/>
              <a:ext cx="618494" cy="5911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>
                  <a:solidFill>
                    <a:schemeClr val="tx1"/>
                  </a:solidFill>
                </a:rPr>
                <a:t>V</a:t>
              </a:r>
              <a:r>
                <a:rPr lang="pt-PT" sz="1600" baseline="-25000" dirty="0">
                  <a:solidFill>
                    <a:schemeClr val="tx1"/>
                  </a:solidFill>
                </a:rPr>
                <a:t>LOW</a:t>
              </a:r>
            </a:p>
            <a:p>
              <a:pPr algn="ctr"/>
              <a:r>
                <a:rPr lang="pt-PT" baseline="-25000" dirty="0">
                  <a:solidFill>
                    <a:schemeClr val="tx1"/>
                  </a:solidFill>
                </a:rPr>
                <a:t>(1 </a:t>
              </a:r>
              <a:r>
                <a:rPr lang="pt-PT" i="1" baseline="-25000" dirty="0">
                  <a:solidFill>
                    <a:schemeClr val="tx1"/>
                  </a:solidFill>
                </a:rPr>
                <a:t>bit</a:t>
              </a:r>
              <a:r>
                <a:rPr lang="pt-PT" baseline="-25000" dirty="0">
                  <a:solidFill>
                    <a:schemeClr val="tx1"/>
                  </a:solidFill>
                </a:rPr>
                <a:t>)</a:t>
              </a:r>
            </a:p>
          </p:txBody>
        </p: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E27F2CA7-3DBA-45E8-8AB0-25A892C2B7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916" t="76099" r="86976" b="12561"/>
            <a:stretch/>
          </p:blipFill>
          <p:spPr>
            <a:xfrm>
              <a:off x="2330451" y="4671326"/>
              <a:ext cx="105817" cy="642938"/>
            </a:xfrm>
            <a:prstGeom prst="rect">
              <a:avLst/>
            </a:prstGeom>
          </p:spPr>
        </p:pic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A4E0F66A-3FC5-4422-9749-44F9439DB153}"/>
                </a:ext>
              </a:extLst>
            </p:cNvPr>
            <p:cNvSpPr/>
            <p:nvPr/>
          </p:nvSpPr>
          <p:spPr>
            <a:xfrm>
              <a:off x="7386876" y="4646075"/>
              <a:ext cx="632056" cy="579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aseline="-25000" dirty="0">
                  <a:solidFill>
                    <a:schemeClr val="tx1"/>
                  </a:solidFill>
                </a:rPr>
                <a:t>OVR</a:t>
              </a:r>
            </a:p>
            <a:p>
              <a:pPr algn="ctr"/>
              <a:r>
                <a:rPr lang="pt-PT" baseline="-25000" dirty="0">
                  <a:solidFill>
                    <a:schemeClr val="tx1"/>
                  </a:solidFill>
                </a:rPr>
                <a:t>(2 </a:t>
              </a:r>
              <a:r>
                <a:rPr lang="pt-PT" i="1" baseline="-25000" dirty="0">
                  <a:solidFill>
                    <a:schemeClr val="tx1"/>
                  </a:solidFill>
                </a:rPr>
                <a:t>bits</a:t>
              </a:r>
              <a:r>
                <a:rPr lang="pt-PT" baseline="-25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1789E7F1-A08C-41C1-837E-23F400C4E364}"/>
                </a:ext>
              </a:extLst>
            </p:cNvPr>
            <p:cNvSpPr/>
            <p:nvPr/>
          </p:nvSpPr>
          <p:spPr>
            <a:xfrm>
              <a:off x="8187610" y="4646075"/>
              <a:ext cx="697707" cy="579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aseline="-25000" dirty="0">
                  <a:solidFill>
                    <a:schemeClr val="tx1"/>
                  </a:solidFill>
                </a:rPr>
                <a:t>DISC</a:t>
              </a:r>
            </a:p>
            <a:p>
              <a:pPr algn="ctr"/>
              <a:r>
                <a:rPr lang="pt-PT" baseline="-25000" dirty="0">
                  <a:solidFill>
                    <a:schemeClr val="tx1"/>
                  </a:solidFill>
                </a:rPr>
                <a:t>(10</a:t>
              </a:r>
              <a:r>
                <a:rPr lang="pt-PT" i="1" baseline="-25000" dirty="0">
                  <a:solidFill>
                    <a:schemeClr val="tx1"/>
                  </a:solidFill>
                </a:rPr>
                <a:t> bits</a:t>
              </a:r>
              <a:r>
                <a:rPr lang="pt-PT" baseline="-25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1F291237-19F4-4366-8954-65BA5354C8F5}"/>
                </a:ext>
              </a:extLst>
            </p:cNvPr>
            <p:cNvSpPr/>
            <p:nvPr/>
          </p:nvSpPr>
          <p:spPr>
            <a:xfrm>
              <a:off x="9035534" y="4646075"/>
              <a:ext cx="1189395" cy="5792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aseline="-25000" dirty="0">
                  <a:solidFill>
                    <a:schemeClr val="tx1"/>
                  </a:solidFill>
                </a:rPr>
                <a:t>Contador síncrono</a:t>
              </a:r>
            </a:p>
            <a:p>
              <a:pPr algn="ctr"/>
              <a:r>
                <a:rPr lang="pt-PT" baseline="-25000" dirty="0">
                  <a:solidFill>
                    <a:schemeClr val="tx1"/>
                  </a:solidFill>
                </a:rPr>
                <a:t>(16 </a:t>
              </a:r>
              <a:r>
                <a:rPr lang="pt-PT" i="1" baseline="-25000" dirty="0">
                  <a:solidFill>
                    <a:schemeClr val="tx1"/>
                  </a:solidFill>
                </a:rPr>
                <a:t>bits</a:t>
              </a:r>
              <a:r>
                <a:rPr lang="pt-PT" baseline="-25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03C6631A-90D7-4B36-BC58-5EEC0B674990}"/>
                </a:ext>
              </a:extLst>
            </p:cNvPr>
            <p:cNvSpPr/>
            <p:nvPr/>
          </p:nvSpPr>
          <p:spPr>
            <a:xfrm>
              <a:off x="8366141" y="5402580"/>
              <a:ext cx="1343916" cy="617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aseline="-25000" dirty="0">
                  <a:solidFill>
                    <a:schemeClr val="tx1"/>
                  </a:solidFill>
                </a:rPr>
                <a:t>66 </a:t>
              </a:r>
              <a:r>
                <a:rPr lang="pt-PT" i="1" baseline="-25000" dirty="0">
                  <a:solidFill>
                    <a:schemeClr val="tx1"/>
                  </a:solidFill>
                </a:rPr>
                <a:t>bits</a:t>
              </a:r>
              <a:r>
                <a:rPr lang="pt-PT" baseline="-25000" dirty="0">
                  <a:solidFill>
                    <a:schemeClr val="tx1"/>
                  </a:solidFill>
                </a:rPr>
                <a:t> de dados transmitidos</a:t>
              </a:r>
            </a:p>
            <a:p>
              <a:pPr algn="ctr"/>
              <a:r>
                <a:rPr lang="pt-PT" baseline="-25000" dirty="0" err="1">
                  <a:solidFill>
                    <a:schemeClr val="tx1"/>
                  </a:solidFill>
                </a:rPr>
                <a:t>LSb</a:t>
              </a:r>
              <a:r>
                <a:rPr lang="pt-PT" baseline="-25000" dirty="0">
                  <a:solidFill>
                    <a:schemeClr val="tx1"/>
                  </a:solidFill>
                </a:rPr>
                <a:t> primeiro.</a:t>
              </a: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0D0CFB4A-885F-489D-A16A-CECABA8E3CB4}"/>
                </a:ext>
              </a:extLst>
            </p:cNvPr>
            <p:cNvSpPr/>
            <p:nvPr/>
          </p:nvSpPr>
          <p:spPr>
            <a:xfrm>
              <a:off x="10362786" y="5147893"/>
              <a:ext cx="470396" cy="3327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aseline="-25000" dirty="0" err="1">
                  <a:solidFill>
                    <a:schemeClr val="tx1"/>
                  </a:solidFill>
                </a:rPr>
                <a:t>LSb</a:t>
              </a:r>
              <a:endParaRPr lang="pt-PT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E13EB7FA-1E89-4888-AE26-4DB87F26C1A5}"/>
                </a:ext>
              </a:extLst>
            </p:cNvPr>
            <p:cNvSpPr/>
            <p:nvPr/>
          </p:nvSpPr>
          <p:spPr>
            <a:xfrm>
              <a:off x="1149211" y="5147893"/>
              <a:ext cx="470396" cy="3327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aseline="-25000" dirty="0" err="1">
                  <a:solidFill>
                    <a:schemeClr val="tx1"/>
                  </a:solidFill>
                </a:rPr>
                <a:t>MSb</a:t>
              </a:r>
              <a:endParaRPr lang="pt-PT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90C955D2-6AEE-4E1B-BB9E-EDA5F6CF7D53}"/>
              </a:ext>
            </a:extLst>
          </p:cNvPr>
          <p:cNvGrpSpPr/>
          <p:nvPr/>
        </p:nvGrpSpPr>
        <p:grpSpPr>
          <a:xfrm>
            <a:off x="671669" y="221273"/>
            <a:ext cx="9553260" cy="3207727"/>
            <a:chOff x="671669" y="221273"/>
            <a:chExt cx="9553260" cy="3207727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07EE21F2-947D-4F96-8FDE-228AED4AD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1669" y="581921"/>
              <a:ext cx="9553260" cy="2847079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76E2390-F9AC-4432-B7CD-185460DF77BC}"/>
                </a:ext>
              </a:extLst>
            </p:cNvPr>
            <p:cNvSpPr/>
            <p:nvPr/>
          </p:nvSpPr>
          <p:spPr>
            <a:xfrm>
              <a:off x="3403600" y="669436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>
                  <a:solidFill>
                    <a:schemeClr val="tx1"/>
                  </a:solidFill>
                </a:rPr>
                <a:t>Símbolo ‘1’ 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DADC25CD-DEB2-4098-B04C-0975550E76C2}"/>
                </a:ext>
              </a:extLst>
            </p:cNvPr>
            <p:cNvSpPr/>
            <p:nvPr/>
          </p:nvSpPr>
          <p:spPr>
            <a:xfrm>
              <a:off x="3403600" y="1214921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>
                  <a:solidFill>
                    <a:schemeClr val="tx1"/>
                  </a:solidFill>
                </a:rPr>
                <a:t>Símbolo ‘0’ 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87752F2C-9B69-4BFC-9C99-6BD3E6A651EA}"/>
                </a:ext>
              </a:extLst>
            </p:cNvPr>
            <p:cNvSpPr/>
            <p:nvPr/>
          </p:nvSpPr>
          <p:spPr>
            <a:xfrm>
              <a:off x="2381965" y="1672121"/>
              <a:ext cx="920035" cy="3469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dirty="0">
                  <a:solidFill>
                    <a:schemeClr val="tx1"/>
                  </a:solidFill>
                </a:rPr>
                <a:t>Período de Bit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50BC200B-8A0B-42F8-9D3F-5233A65B4703}"/>
                </a:ext>
              </a:extLst>
            </p:cNvPr>
            <p:cNvSpPr/>
            <p:nvPr/>
          </p:nvSpPr>
          <p:spPr>
            <a:xfrm>
              <a:off x="2267666" y="221536"/>
              <a:ext cx="475534" cy="3469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</a:rPr>
                <a:t>T</a:t>
              </a:r>
              <a:r>
                <a:rPr lang="pt-PT" baseline="-250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FD17762-08F5-4E72-9DBE-0E16B4FE43C9}"/>
                </a:ext>
              </a:extLst>
            </p:cNvPr>
            <p:cNvSpPr/>
            <p:nvPr/>
          </p:nvSpPr>
          <p:spPr>
            <a:xfrm>
              <a:off x="2604215" y="221536"/>
              <a:ext cx="475534" cy="3469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</a:rPr>
                <a:t>T</a:t>
              </a:r>
              <a:r>
                <a:rPr lang="pt-PT" baseline="-250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8E2AD5F0-3FFC-4B70-AC53-3D08A537A7CC}"/>
                </a:ext>
              </a:extLst>
            </p:cNvPr>
            <p:cNvSpPr/>
            <p:nvPr/>
          </p:nvSpPr>
          <p:spPr>
            <a:xfrm>
              <a:off x="2940923" y="221273"/>
              <a:ext cx="475534" cy="3469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>
                  <a:solidFill>
                    <a:schemeClr val="tx1"/>
                  </a:solidFill>
                </a:rPr>
                <a:t>T</a:t>
              </a:r>
              <a:r>
                <a:rPr lang="pt-PT" baseline="-250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12B39258-FADB-4BA9-8049-D6552D172678}"/>
                </a:ext>
              </a:extLst>
            </p:cNvPr>
            <p:cNvSpPr/>
            <p:nvPr/>
          </p:nvSpPr>
          <p:spPr>
            <a:xfrm>
              <a:off x="1667304" y="2243884"/>
              <a:ext cx="1888730" cy="6567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>
                  <a:solidFill>
                    <a:schemeClr val="tx1"/>
                  </a:solidFill>
                </a:rPr>
                <a:t>23 T</a:t>
              </a:r>
              <a:r>
                <a:rPr lang="pt-PT" sz="1600" baseline="-25000" dirty="0">
                  <a:solidFill>
                    <a:schemeClr val="tx1"/>
                  </a:solidFill>
                </a:rPr>
                <a:t>E </a:t>
              </a:r>
              <a:r>
                <a:rPr lang="pt-PT" sz="1600" dirty="0">
                  <a:solidFill>
                    <a:schemeClr val="tx1"/>
                  </a:solidFill>
                </a:rPr>
                <a:t>Preambulo  de 50% </a:t>
              </a:r>
              <a:r>
                <a:rPr lang="pt-PT" sz="1600" i="1" dirty="0" err="1">
                  <a:solidFill>
                    <a:schemeClr val="tx1"/>
                  </a:solidFill>
                </a:rPr>
                <a:t>Duty</a:t>
              </a:r>
              <a:r>
                <a:rPr lang="pt-PT" sz="1600" i="1" dirty="0">
                  <a:solidFill>
                    <a:schemeClr val="tx1"/>
                  </a:solidFill>
                </a:rPr>
                <a:t> </a:t>
              </a:r>
              <a:r>
                <a:rPr lang="pt-PT" sz="1600" i="1" dirty="0" err="1">
                  <a:solidFill>
                    <a:schemeClr val="tx1"/>
                  </a:solidFill>
                </a:rPr>
                <a:t>Cycle</a:t>
              </a:r>
              <a:endParaRPr lang="pt-PT" sz="1600" dirty="0">
                <a:solidFill>
                  <a:schemeClr val="tx1"/>
                </a:solidFill>
              </a:endParaRPr>
            </a:p>
            <a:p>
              <a:pPr algn="ctr"/>
              <a:r>
                <a:rPr lang="pt-PT" sz="1600" dirty="0">
                  <a:solidFill>
                    <a:schemeClr val="tx1"/>
                  </a:solidFill>
                </a:rPr>
                <a:t>T</a:t>
              </a:r>
              <a:r>
                <a:rPr lang="pt-PT" sz="2000" baseline="-25000" dirty="0">
                  <a:solidFill>
                    <a:schemeClr val="tx1"/>
                  </a:solidFill>
                </a:rPr>
                <a:t>P</a:t>
              </a:r>
              <a:endParaRPr lang="pt-PT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88ACABF-C4EE-4E9B-8CDA-44A274599849}"/>
                </a:ext>
              </a:extLst>
            </p:cNvPr>
            <p:cNvSpPr/>
            <p:nvPr/>
          </p:nvSpPr>
          <p:spPr>
            <a:xfrm>
              <a:off x="4732038" y="2214822"/>
              <a:ext cx="1612900" cy="7028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>
                  <a:solidFill>
                    <a:schemeClr val="tx1"/>
                  </a:solidFill>
                </a:rPr>
                <a:t>Parte fixa da transmissão</a:t>
              </a:r>
            </a:p>
            <a:p>
              <a:pPr algn="ctr"/>
              <a:r>
                <a:rPr lang="pt-PT" sz="1600" dirty="0">
                  <a:solidFill>
                    <a:schemeClr val="tx1"/>
                  </a:solidFill>
                </a:rPr>
                <a:t>T</a:t>
              </a:r>
              <a:r>
                <a:rPr lang="pt-PT" sz="2000" baseline="-25000" dirty="0">
                  <a:solidFill>
                    <a:schemeClr val="tx1"/>
                  </a:solidFill>
                </a:rPr>
                <a:t>FIX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6ACD69A7-9298-4EBF-983B-C3B77B897816}"/>
                </a:ext>
              </a:extLst>
            </p:cNvPr>
            <p:cNvSpPr/>
            <p:nvPr/>
          </p:nvSpPr>
          <p:spPr>
            <a:xfrm>
              <a:off x="3742273" y="2356693"/>
              <a:ext cx="766227" cy="520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3CBBB1E8-B056-47A1-AADE-364D9A0A1839}"/>
                </a:ext>
              </a:extLst>
            </p:cNvPr>
            <p:cNvSpPr/>
            <p:nvPr/>
          </p:nvSpPr>
          <p:spPr>
            <a:xfrm>
              <a:off x="3445170" y="2658817"/>
              <a:ext cx="1184633" cy="66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>
                  <a:solidFill>
                    <a:schemeClr val="tx1"/>
                  </a:solidFill>
                </a:rPr>
                <a:t>10 </a:t>
              </a:r>
              <a:r>
                <a:rPr lang="pt-PT" sz="1600" dirty="0" err="1">
                  <a:solidFill>
                    <a:schemeClr val="tx1"/>
                  </a:solidFill>
                </a:rPr>
                <a:t>T</a:t>
              </a:r>
              <a:r>
                <a:rPr lang="pt-PT" sz="1600" baseline="-25000" dirty="0" err="1">
                  <a:solidFill>
                    <a:schemeClr val="tx1"/>
                  </a:solidFill>
                </a:rPr>
                <a:t>E</a:t>
              </a:r>
              <a:r>
                <a:rPr lang="pt-PT" sz="1600" dirty="0" err="1">
                  <a:solidFill>
                    <a:schemeClr val="tx1"/>
                  </a:solidFill>
                </a:rPr>
                <a:t>Tempo</a:t>
              </a:r>
              <a:r>
                <a:rPr lang="pt-PT" sz="1600" dirty="0">
                  <a:solidFill>
                    <a:schemeClr val="tx1"/>
                  </a:solidFill>
                </a:rPr>
                <a:t> de </a:t>
              </a:r>
              <a:r>
                <a:rPr lang="pt-PT" sz="1600" dirty="0" err="1">
                  <a:solidFill>
                    <a:schemeClr val="tx1"/>
                  </a:solidFill>
                </a:rPr>
                <a:t>Header</a:t>
              </a:r>
              <a:r>
                <a:rPr lang="pt-PT" sz="16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pt-PT" sz="1600" dirty="0">
                  <a:solidFill>
                    <a:schemeClr val="tx1"/>
                  </a:solidFill>
                </a:rPr>
                <a:t>T</a:t>
              </a:r>
              <a:r>
                <a:rPr lang="pt-PT" sz="2000" baseline="-25000" dirty="0">
                  <a:solidFill>
                    <a:schemeClr val="tx1"/>
                  </a:solidFill>
                </a:rPr>
                <a:t>H</a:t>
              </a:r>
              <a:endParaRPr lang="pt-PT" sz="1600" baseline="-25000" dirty="0">
                <a:solidFill>
                  <a:schemeClr val="tx1"/>
                </a:solidFill>
              </a:endParaRPr>
            </a:p>
            <a:p>
              <a:pPr algn="ctr"/>
              <a:endParaRPr lang="pt-PT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BAE96577-4739-4453-A1DA-C6E1370A008D}"/>
                </a:ext>
              </a:extLst>
            </p:cNvPr>
            <p:cNvSpPr/>
            <p:nvPr/>
          </p:nvSpPr>
          <p:spPr>
            <a:xfrm>
              <a:off x="6704170" y="2205416"/>
              <a:ext cx="1612900" cy="7028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>
                  <a:solidFill>
                    <a:schemeClr val="tx1"/>
                  </a:solidFill>
                </a:rPr>
                <a:t>Parte encriptada da transmissão</a:t>
              </a:r>
            </a:p>
            <a:p>
              <a:pPr algn="ctr"/>
              <a:r>
                <a:rPr lang="pt-PT" sz="1600" dirty="0">
                  <a:solidFill>
                    <a:schemeClr val="tx1"/>
                  </a:solidFill>
                </a:rPr>
                <a:t>T</a:t>
              </a:r>
              <a:r>
                <a:rPr lang="pt-PT" sz="2000" baseline="-25000" dirty="0">
                  <a:solidFill>
                    <a:schemeClr val="tx1"/>
                  </a:solidFill>
                </a:rPr>
                <a:t>HOP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BC579295-6F4F-4562-8915-C22DF65DC000}"/>
                </a:ext>
              </a:extLst>
            </p:cNvPr>
            <p:cNvSpPr/>
            <p:nvPr/>
          </p:nvSpPr>
          <p:spPr>
            <a:xfrm>
              <a:off x="8552020" y="2349093"/>
              <a:ext cx="515780" cy="5591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5E6503E-7DF0-42FD-B68E-64D8642BA0F8}"/>
                </a:ext>
              </a:extLst>
            </p:cNvPr>
            <p:cNvSpPr/>
            <p:nvPr/>
          </p:nvSpPr>
          <p:spPr>
            <a:xfrm>
              <a:off x="8295560" y="2212407"/>
              <a:ext cx="1028700" cy="7028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600" dirty="0">
                  <a:solidFill>
                    <a:schemeClr val="tx1"/>
                  </a:solidFill>
                </a:rPr>
                <a:t>Tempo de espera</a:t>
              </a:r>
            </a:p>
            <a:p>
              <a:pPr algn="ctr"/>
              <a:r>
                <a:rPr lang="pt-PT" sz="1600" dirty="0">
                  <a:solidFill>
                    <a:schemeClr val="tx1"/>
                  </a:solidFill>
                </a:rPr>
                <a:t>T</a:t>
              </a:r>
              <a:r>
                <a:rPr lang="pt-PT" sz="2000" baseline="-25000" dirty="0">
                  <a:solidFill>
                    <a:schemeClr val="tx1"/>
                  </a:solidFill>
                </a:rPr>
                <a:t>G</a:t>
              </a:r>
            </a:p>
          </p:txBody>
        </p: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17BE27CC-716E-41B6-8D5A-FFA9CFF03D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7489" t="39412" r="9601" b="49552"/>
            <a:stretch/>
          </p:blipFill>
          <p:spPr>
            <a:xfrm>
              <a:off x="9035535" y="2803262"/>
              <a:ext cx="277970" cy="6257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5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id="{E854F978-12C9-4F0A-9BFA-02EA0E3A22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" t="6137" r="1229" b="5301"/>
          <a:stretch/>
        </p:blipFill>
        <p:spPr>
          <a:xfrm>
            <a:off x="723900" y="4029076"/>
            <a:ext cx="9477375" cy="2019300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995E3B8F-7D6F-4990-AAE6-19E852522C8C}"/>
              </a:ext>
            </a:extLst>
          </p:cNvPr>
          <p:cNvGrpSpPr/>
          <p:nvPr/>
        </p:nvGrpSpPr>
        <p:grpSpPr>
          <a:xfrm>
            <a:off x="506570" y="279399"/>
            <a:ext cx="10809130" cy="3609749"/>
            <a:chOff x="506570" y="279399"/>
            <a:chExt cx="10809130" cy="360974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D37C0669-8ED6-459B-BC40-4CC53F5FAA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164"/>
            <a:stretch/>
          </p:blipFill>
          <p:spPr>
            <a:xfrm>
              <a:off x="506570" y="736599"/>
              <a:ext cx="9553260" cy="3152549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36C8CDF-DE96-4636-B937-6877D45D2066}"/>
                </a:ext>
              </a:extLst>
            </p:cNvPr>
            <p:cNvSpPr/>
            <p:nvPr/>
          </p:nvSpPr>
          <p:spPr>
            <a:xfrm>
              <a:off x="723900" y="495300"/>
              <a:ext cx="139557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48B7CDB-9104-4D84-9F37-E0CE89B56D37}"/>
                </a:ext>
              </a:extLst>
            </p:cNvPr>
            <p:cNvSpPr/>
            <p:nvPr/>
          </p:nvSpPr>
          <p:spPr>
            <a:xfrm>
              <a:off x="3213100" y="279399"/>
              <a:ext cx="81026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24437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E1A77706-7EE2-4377-A01B-8D4FCFC8C9B4}"/>
              </a:ext>
            </a:extLst>
          </p:cNvPr>
          <p:cNvGrpSpPr/>
          <p:nvPr/>
        </p:nvGrpSpPr>
        <p:grpSpPr>
          <a:xfrm>
            <a:off x="952500" y="1112063"/>
            <a:ext cx="9232900" cy="1060450"/>
            <a:chOff x="914400" y="121463"/>
            <a:chExt cx="9232900" cy="106045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1BD054BF-56C7-4709-A6A3-557433335FB7}"/>
                </a:ext>
              </a:extLst>
            </p:cNvPr>
            <p:cNvSpPr/>
            <p:nvPr/>
          </p:nvSpPr>
          <p:spPr>
            <a:xfrm>
              <a:off x="914400" y="267513"/>
              <a:ext cx="1357312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2655F612-2BA3-461A-B092-D2278AA08BDF}"/>
                </a:ext>
              </a:extLst>
            </p:cNvPr>
            <p:cNvSpPr/>
            <p:nvPr/>
          </p:nvSpPr>
          <p:spPr>
            <a:xfrm>
              <a:off x="3327400" y="121463"/>
              <a:ext cx="681990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79DAA932-2560-45C8-9ED2-4C7522F6F8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36" t="13465" r="20173"/>
          <a:stretch/>
        </p:blipFill>
        <p:spPr>
          <a:xfrm>
            <a:off x="1676400" y="2108200"/>
            <a:ext cx="7645400" cy="312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9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 descr="Uma imagem com eletrónica&#10;&#10;Descrição gerada com confiança muito alta">
            <a:extLst>
              <a:ext uri="{FF2B5EF4-FFF2-40B4-BE49-F238E27FC236}">
                <a16:creationId xmlns:a16="http://schemas.microsoft.com/office/drawing/2014/main" id="{D12C7476-7936-461E-945D-8ADF40A7E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746" y="1803825"/>
            <a:ext cx="3830003" cy="3323895"/>
          </a:xfr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E8C41FA-6CCB-40F8-8CF5-EF0E31141B88}"/>
              </a:ext>
            </a:extLst>
          </p:cNvPr>
          <p:cNvSpPr/>
          <p:nvPr/>
        </p:nvSpPr>
        <p:spPr>
          <a:xfrm>
            <a:off x="3642597" y="3661410"/>
            <a:ext cx="1173480" cy="40386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78BD1CF-9763-477F-8338-3D163240A8B5}"/>
              </a:ext>
            </a:extLst>
          </p:cNvPr>
          <p:cNvSpPr/>
          <p:nvPr/>
        </p:nvSpPr>
        <p:spPr>
          <a:xfrm rot="5400000">
            <a:off x="6125052" y="3643788"/>
            <a:ext cx="1264920" cy="43910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10C06D3-4A00-4AD3-944D-B0C9FBF33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91" y="2000106"/>
            <a:ext cx="3828620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3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4E5FB6B-3A48-4201-B6DE-2AB46E291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739" y="1090012"/>
            <a:ext cx="4968671" cy="65842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63AA1D5-3105-42CB-A08D-9D593C77111B}"/>
              </a:ext>
            </a:extLst>
          </p:cNvPr>
          <p:cNvSpPr/>
          <p:nvPr/>
        </p:nvSpPr>
        <p:spPr>
          <a:xfrm>
            <a:off x="2486024" y="1323975"/>
            <a:ext cx="2495551" cy="323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C0 ~ C19 (1 milhão de códigos)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C2807C1-2303-4A7A-B46E-BC22E1174AEB}"/>
              </a:ext>
            </a:extLst>
          </p:cNvPr>
          <p:cNvSpPr/>
          <p:nvPr/>
        </p:nvSpPr>
        <p:spPr>
          <a:xfrm>
            <a:off x="1765300" y="1323975"/>
            <a:ext cx="615950" cy="352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00" dirty="0">
                <a:solidFill>
                  <a:schemeClr val="tx1"/>
                </a:solidFill>
              </a:rPr>
              <a:t>Preâmbulo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0C4C100-6AC2-4E99-8C0D-76AA32E51423}"/>
              </a:ext>
            </a:extLst>
          </p:cNvPr>
          <p:cNvSpPr/>
          <p:nvPr/>
        </p:nvSpPr>
        <p:spPr>
          <a:xfrm>
            <a:off x="1722436" y="1018906"/>
            <a:ext cx="258762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PT" sz="1100" dirty="0"/>
              <a:t>Trama de dados de saída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A36C7EA-DF18-474F-AB4A-95828613139E}"/>
              </a:ext>
            </a:extLst>
          </p:cNvPr>
          <p:cNvSpPr/>
          <p:nvPr/>
        </p:nvSpPr>
        <p:spPr>
          <a:xfrm>
            <a:off x="790575" y="3052762"/>
            <a:ext cx="700087" cy="3000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08A12D4-A416-48A6-BDE2-4FBA94A001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66" t="19089" r="3332"/>
          <a:stretch/>
        </p:blipFill>
        <p:spPr>
          <a:xfrm>
            <a:off x="2190750" y="3034664"/>
            <a:ext cx="4861560" cy="68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332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117</Words>
  <Application>Microsoft Office PowerPoint</Application>
  <PresentationFormat>Ecrã Panorâmico</PresentationFormat>
  <Paragraphs>40</Paragraphs>
  <Slides>5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TOSHIBA</dc:creator>
  <cp:lastModifiedBy>TOSHIBA</cp:lastModifiedBy>
  <cp:revision>19</cp:revision>
  <dcterms:created xsi:type="dcterms:W3CDTF">2017-07-16T20:09:48Z</dcterms:created>
  <dcterms:modified xsi:type="dcterms:W3CDTF">2017-07-20T23:27:01Z</dcterms:modified>
</cp:coreProperties>
</file>