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8"/>
  </p:notesMasterIdLst>
  <p:sldIdLst>
    <p:sldId id="256" r:id="rId2"/>
    <p:sldId id="257" r:id="rId3"/>
    <p:sldId id="292" r:id="rId4"/>
    <p:sldId id="287" r:id="rId5"/>
    <p:sldId id="288" r:id="rId6"/>
    <p:sldId id="289" r:id="rId7"/>
    <p:sldId id="290" r:id="rId8"/>
    <p:sldId id="293" r:id="rId9"/>
    <p:sldId id="294" r:id="rId10"/>
    <p:sldId id="295" r:id="rId11"/>
    <p:sldId id="297" r:id="rId12"/>
    <p:sldId id="296" r:id="rId13"/>
    <p:sldId id="298" r:id="rId14"/>
    <p:sldId id="299" r:id="rId15"/>
    <p:sldId id="300" r:id="rId16"/>
    <p:sldId id="301" r:id="rId17"/>
    <p:sldId id="267" r:id="rId18"/>
    <p:sldId id="268" r:id="rId19"/>
    <p:sldId id="302" r:id="rId20"/>
    <p:sldId id="303" r:id="rId21"/>
    <p:sldId id="304" r:id="rId22"/>
    <p:sldId id="272" r:id="rId23"/>
    <p:sldId id="305" r:id="rId24"/>
    <p:sldId id="306" r:id="rId25"/>
    <p:sldId id="279" r:id="rId26"/>
    <p:sldId id="280" r:id="rId27"/>
  </p:sldIdLst>
  <p:sldSz cx="9144000" cy="5143500" type="screen16x9"/>
  <p:notesSz cx="6858000" cy="9144000"/>
  <p:embeddedFontLst>
    <p:embeddedFont>
      <p:font typeface="Sniglet" panose="020B0604020202020204" charset="0"/>
      <p:regular r:id="rId29"/>
    </p:embeddedFont>
    <p:embeddedFont>
      <p:font typeface="Walter Turncoat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8BB1A1-CE12-41C7-91A3-DADD7A0533F0}">
  <a:tblStyle styleId="{D78BB1A1-CE12-41C7-91A3-DADD7A0533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https://www.slidescarnival.com/ursula-free-presentation-template/804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2274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6840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4355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277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6278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271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53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675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5821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38892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1543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03266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786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https://mobidev.biz/blog/iot-trends-for-business-2018-and-beyond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945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016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https://www.google.com/about/datacenters/inside/locations/index.html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9838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822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878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8055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685800" y="1755669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 b="1" dirty="0"/>
              <a:t>Fog and Cloud Computing Optimization in  Mobile IoT</a:t>
            </a:r>
            <a:br>
              <a:rPr lang="en-US" sz="4000" b="1" dirty="0"/>
            </a:br>
            <a:r>
              <a:rPr lang="pt-PT" sz="4000" b="1" dirty="0" err="1"/>
              <a:t>Environments</a:t>
            </a:r>
            <a:endParaRPr sz="4000" dirty="0"/>
          </a:p>
        </p:txBody>
      </p:sp>
      <p:grpSp>
        <p:nvGrpSpPr>
          <p:cNvPr id="48" name="Google Shape;48;p11"/>
          <p:cNvGrpSpPr/>
          <p:nvPr/>
        </p:nvGrpSpPr>
        <p:grpSpPr>
          <a:xfrm rot="2194107">
            <a:off x="790657" y="2404787"/>
            <a:ext cx="879771" cy="642684"/>
            <a:chOff x="238125" y="1918825"/>
            <a:chExt cx="1042450" cy="660400"/>
          </a:xfrm>
        </p:grpSpPr>
        <p:sp>
          <p:nvSpPr>
            <p:cNvPr id="49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11"/>
          <p:cNvGrpSpPr/>
          <p:nvPr/>
        </p:nvGrpSpPr>
        <p:grpSpPr>
          <a:xfrm rot="13438060">
            <a:off x="6537237" y="1125893"/>
            <a:ext cx="731928" cy="600556"/>
            <a:chOff x="1113100" y="2199475"/>
            <a:chExt cx="801900" cy="709925"/>
          </a:xfrm>
        </p:grpSpPr>
        <p:sp>
          <p:nvSpPr>
            <p:cNvPr id="52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11"/>
          <p:cNvSpPr/>
          <p:nvPr/>
        </p:nvSpPr>
        <p:spPr>
          <a:xfrm>
            <a:off x="1420710" y="1974757"/>
            <a:ext cx="1197129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5066072" y="1976283"/>
            <a:ext cx="2986548" cy="681851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7;p11">
            <a:extLst>
              <a:ext uri="{FF2B5EF4-FFF2-40B4-BE49-F238E27FC236}">
                <a16:creationId xmlns:a16="http://schemas.microsoft.com/office/drawing/2014/main" id="{952C3BB2-9D89-4EB8-A8AD-CD168623E15D}"/>
              </a:ext>
            </a:extLst>
          </p:cNvPr>
          <p:cNvSpPr txBox="1">
            <a:spLocks/>
          </p:cNvSpPr>
          <p:nvPr/>
        </p:nvSpPr>
        <p:spPr>
          <a:xfrm>
            <a:off x="5479027" y="3457184"/>
            <a:ext cx="3664973" cy="168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2000" dirty="0"/>
              <a:t>Supervisors:</a:t>
            </a:r>
          </a:p>
          <a:p>
            <a:r>
              <a:rPr lang="en-US" sz="2000" dirty="0"/>
              <a:t>Prof. António </a:t>
            </a:r>
            <a:r>
              <a:rPr lang="en-US" sz="2000" dirty="0" err="1"/>
              <a:t>Grilo</a:t>
            </a:r>
            <a:endParaRPr lang="en-US" sz="2000" dirty="0"/>
          </a:p>
          <a:p>
            <a:r>
              <a:rPr lang="pt-PT" sz="2000" dirty="0"/>
              <a:t>Prof. João Garcia</a:t>
            </a:r>
            <a:endParaRPr lang="en-US" sz="900" dirty="0"/>
          </a:p>
        </p:txBody>
      </p:sp>
      <p:sp>
        <p:nvSpPr>
          <p:cNvPr id="17" name="Google Shape;47;p11">
            <a:extLst>
              <a:ext uri="{FF2B5EF4-FFF2-40B4-BE49-F238E27FC236}">
                <a16:creationId xmlns:a16="http://schemas.microsoft.com/office/drawing/2014/main" id="{0CA97D27-4DD3-446B-979B-C95C1764970E}"/>
              </a:ext>
            </a:extLst>
          </p:cNvPr>
          <p:cNvSpPr txBox="1">
            <a:spLocks/>
          </p:cNvSpPr>
          <p:nvPr/>
        </p:nvSpPr>
        <p:spPr>
          <a:xfrm>
            <a:off x="1" y="3473851"/>
            <a:ext cx="3664973" cy="168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2000" dirty="0"/>
              <a:t>Student:</a:t>
            </a:r>
          </a:p>
          <a:p>
            <a:r>
              <a:rPr lang="en-US" sz="2000" dirty="0"/>
              <a:t>José Carlos Vieira</a:t>
            </a:r>
            <a:endParaRPr lang="en-US" sz="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87F66-99F4-4C4A-841C-B5C81D5F93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41" t="9492" r="3785" b="7978"/>
          <a:stretch/>
        </p:blipFill>
        <p:spPr>
          <a:xfrm>
            <a:off x="564455" y="284928"/>
            <a:ext cx="1731273" cy="671052"/>
          </a:xfrm>
          <a:prstGeom prst="rect">
            <a:avLst/>
          </a:prstGeom>
        </p:spPr>
      </p:pic>
      <p:sp>
        <p:nvSpPr>
          <p:cNvPr id="20" name="Google Shape;47;p11">
            <a:extLst>
              <a:ext uri="{FF2B5EF4-FFF2-40B4-BE49-F238E27FC236}">
                <a16:creationId xmlns:a16="http://schemas.microsoft.com/office/drawing/2014/main" id="{519F2210-6A45-4A35-830C-9449689D0342}"/>
              </a:ext>
            </a:extLst>
          </p:cNvPr>
          <p:cNvSpPr txBox="1">
            <a:spLocks/>
          </p:cNvSpPr>
          <p:nvPr/>
        </p:nvSpPr>
        <p:spPr>
          <a:xfrm>
            <a:off x="3664974" y="4617433"/>
            <a:ext cx="1814053" cy="48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1800" dirty="0"/>
              <a:t>January 2019</a:t>
            </a:r>
            <a:endParaRPr lang="en-US" sz="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28;p27">
            <a:extLst>
              <a:ext uri="{FF2B5EF4-FFF2-40B4-BE49-F238E27FC236}">
                <a16:creationId xmlns:a16="http://schemas.microsoft.com/office/drawing/2014/main" id="{BBDD8243-27B6-4182-AB76-B91863249808}"/>
              </a:ext>
            </a:extLst>
          </p:cNvPr>
          <p:cNvSpPr/>
          <p:nvPr/>
        </p:nvSpPr>
        <p:spPr>
          <a:xfrm>
            <a:off x="337301" y="95000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1;p12">
            <a:extLst>
              <a:ext uri="{FF2B5EF4-FFF2-40B4-BE49-F238E27FC236}">
                <a16:creationId xmlns:a16="http://schemas.microsoft.com/office/drawing/2014/main" id="{EA6F3134-C34C-4C6D-A614-5E5942B406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95000"/>
            <a:ext cx="9144000" cy="805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         Fog Computing Architecture – Orchestration (1)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7" name="Google Shape;383;p37">
            <a:extLst>
              <a:ext uri="{FF2B5EF4-FFF2-40B4-BE49-F238E27FC236}">
                <a16:creationId xmlns:a16="http://schemas.microsoft.com/office/drawing/2014/main" id="{524449BF-B70F-4769-B83D-E909CF1F43DA}"/>
              </a:ext>
            </a:extLst>
          </p:cNvPr>
          <p:cNvSpPr/>
          <p:nvPr/>
        </p:nvSpPr>
        <p:spPr>
          <a:xfrm>
            <a:off x="515364" y="364105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54;p11">
            <a:extLst>
              <a:ext uri="{FF2B5EF4-FFF2-40B4-BE49-F238E27FC236}">
                <a16:creationId xmlns:a16="http://schemas.microsoft.com/office/drawing/2014/main" id="{6A684B87-E359-4650-BEB4-A853179AD2AC}"/>
              </a:ext>
            </a:extLst>
          </p:cNvPr>
          <p:cNvSpPr/>
          <p:nvPr/>
        </p:nvSpPr>
        <p:spPr>
          <a:xfrm rot="10800000" flipH="1">
            <a:off x="535501" y="631083"/>
            <a:ext cx="287459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54;p11">
            <a:extLst>
              <a:ext uri="{FF2B5EF4-FFF2-40B4-BE49-F238E27FC236}">
                <a16:creationId xmlns:a16="http://schemas.microsoft.com/office/drawing/2014/main" id="{8F19C6B8-F7EA-4D90-88CC-2366B562BF4D}"/>
              </a:ext>
            </a:extLst>
          </p:cNvPr>
          <p:cNvSpPr/>
          <p:nvPr/>
        </p:nvSpPr>
        <p:spPr>
          <a:xfrm rot="10800000" flipH="1">
            <a:off x="535500" y="676855"/>
            <a:ext cx="155380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54;p11">
            <a:extLst>
              <a:ext uri="{FF2B5EF4-FFF2-40B4-BE49-F238E27FC236}">
                <a16:creationId xmlns:a16="http://schemas.microsoft.com/office/drawing/2014/main" id="{449AE880-1DC3-497A-B1F3-3B0851F61638}"/>
              </a:ext>
            </a:extLst>
          </p:cNvPr>
          <p:cNvSpPr/>
          <p:nvPr/>
        </p:nvSpPr>
        <p:spPr>
          <a:xfrm rot="20567908" flipH="1">
            <a:off x="799368" y="670944"/>
            <a:ext cx="130867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54;p11">
            <a:extLst>
              <a:ext uri="{FF2B5EF4-FFF2-40B4-BE49-F238E27FC236}">
                <a16:creationId xmlns:a16="http://schemas.microsoft.com/office/drawing/2014/main" id="{1C441F08-F3D8-4BC8-87E5-F36C26A51BDF}"/>
              </a:ext>
            </a:extLst>
          </p:cNvPr>
          <p:cNvSpPr/>
          <p:nvPr/>
        </p:nvSpPr>
        <p:spPr>
          <a:xfrm rot="10800000" flipH="1">
            <a:off x="547856" y="731079"/>
            <a:ext cx="399561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F2363-3C07-4299-A07A-9C539E6BF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4" y="1145968"/>
            <a:ext cx="7627370" cy="3417900"/>
          </a:xfrm>
        </p:spPr>
        <p:txBody>
          <a:bodyPr/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Where to deploy one application?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Fog nodes do not have infinite computing resources!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What to do when they are overloaded?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Should one application already running in one fog node be migrated?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How to offload?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Where to offload?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When to offload?</a:t>
            </a:r>
          </a:p>
        </p:txBody>
      </p:sp>
    </p:spTree>
    <p:extLst>
      <p:ext uri="{BB962C8B-B14F-4D97-AF65-F5344CB8AC3E}">
        <p14:creationId xmlns:p14="http://schemas.microsoft.com/office/powerpoint/2010/main" val="261180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28;p27">
            <a:extLst>
              <a:ext uri="{FF2B5EF4-FFF2-40B4-BE49-F238E27FC236}">
                <a16:creationId xmlns:a16="http://schemas.microsoft.com/office/drawing/2014/main" id="{BBDD8243-27B6-4182-AB76-B91863249808}"/>
              </a:ext>
            </a:extLst>
          </p:cNvPr>
          <p:cNvSpPr/>
          <p:nvPr/>
        </p:nvSpPr>
        <p:spPr>
          <a:xfrm>
            <a:off x="337301" y="95000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1;p12">
            <a:extLst>
              <a:ext uri="{FF2B5EF4-FFF2-40B4-BE49-F238E27FC236}">
                <a16:creationId xmlns:a16="http://schemas.microsoft.com/office/drawing/2014/main" id="{EA6F3134-C34C-4C6D-A614-5E5942B406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95000"/>
            <a:ext cx="9144000" cy="805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          Fog Computing Architecture – Orchestration (2)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7" name="Google Shape;383;p37">
            <a:extLst>
              <a:ext uri="{FF2B5EF4-FFF2-40B4-BE49-F238E27FC236}">
                <a16:creationId xmlns:a16="http://schemas.microsoft.com/office/drawing/2014/main" id="{524449BF-B70F-4769-B83D-E909CF1F43DA}"/>
              </a:ext>
            </a:extLst>
          </p:cNvPr>
          <p:cNvSpPr/>
          <p:nvPr/>
        </p:nvSpPr>
        <p:spPr>
          <a:xfrm>
            <a:off x="515364" y="364105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54;p11">
            <a:extLst>
              <a:ext uri="{FF2B5EF4-FFF2-40B4-BE49-F238E27FC236}">
                <a16:creationId xmlns:a16="http://schemas.microsoft.com/office/drawing/2014/main" id="{6A684B87-E359-4650-BEB4-A853179AD2AC}"/>
              </a:ext>
            </a:extLst>
          </p:cNvPr>
          <p:cNvSpPr/>
          <p:nvPr/>
        </p:nvSpPr>
        <p:spPr>
          <a:xfrm rot="10800000" flipH="1">
            <a:off x="535501" y="631083"/>
            <a:ext cx="287459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54;p11">
            <a:extLst>
              <a:ext uri="{FF2B5EF4-FFF2-40B4-BE49-F238E27FC236}">
                <a16:creationId xmlns:a16="http://schemas.microsoft.com/office/drawing/2014/main" id="{8F19C6B8-F7EA-4D90-88CC-2366B562BF4D}"/>
              </a:ext>
            </a:extLst>
          </p:cNvPr>
          <p:cNvSpPr/>
          <p:nvPr/>
        </p:nvSpPr>
        <p:spPr>
          <a:xfrm rot="10800000" flipH="1">
            <a:off x="535500" y="676855"/>
            <a:ext cx="155380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54;p11">
            <a:extLst>
              <a:ext uri="{FF2B5EF4-FFF2-40B4-BE49-F238E27FC236}">
                <a16:creationId xmlns:a16="http://schemas.microsoft.com/office/drawing/2014/main" id="{449AE880-1DC3-497A-B1F3-3B0851F61638}"/>
              </a:ext>
            </a:extLst>
          </p:cNvPr>
          <p:cNvSpPr/>
          <p:nvPr/>
        </p:nvSpPr>
        <p:spPr>
          <a:xfrm rot="20567908" flipH="1">
            <a:off x="799368" y="670944"/>
            <a:ext cx="130867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54;p11">
            <a:extLst>
              <a:ext uri="{FF2B5EF4-FFF2-40B4-BE49-F238E27FC236}">
                <a16:creationId xmlns:a16="http://schemas.microsoft.com/office/drawing/2014/main" id="{1C441F08-F3D8-4BC8-87E5-F36C26A51BDF}"/>
              </a:ext>
            </a:extLst>
          </p:cNvPr>
          <p:cNvSpPr/>
          <p:nvPr/>
        </p:nvSpPr>
        <p:spPr>
          <a:xfrm rot="10800000" flipH="1">
            <a:off x="547856" y="731079"/>
            <a:ext cx="399561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F2363-3C07-4299-A07A-9C539E6BF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641" y="975171"/>
            <a:ext cx="5289274" cy="3857803"/>
          </a:xfrm>
        </p:spPr>
        <p:txBody>
          <a:bodyPr/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Migration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Virtual machines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Non-live migration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Live migration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Pre-copy memory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Post-copy memory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Containers reduce: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Service downtime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Bandwidth consumption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Computational overhead</a:t>
            </a:r>
          </a:p>
        </p:txBody>
      </p:sp>
      <p:sp>
        <p:nvSpPr>
          <p:cNvPr id="12" name="Google Shape;363;p37">
            <a:extLst>
              <a:ext uri="{FF2B5EF4-FFF2-40B4-BE49-F238E27FC236}">
                <a16:creationId xmlns:a16="http://schemas.microsoft.com/office/drawing/2014/main" id="{E6437965-C505-4B3F-82C6-A18E9F86E8B7}"/>
              </a:ext>
            </a:extLst>
          </p:cNvPr>
          <p:cNvSpPr/>
          <p:nvPr/>
        </p:nvSpPr>
        <p:spPr>
          <a:xfrm>
            <a:off x="4082470" y="1157774"/>
            <a:ext cx="204353" cy="397321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383;p37">
            <a:extLst>
              <a:ext uri="{FF2B5EF4-FFF2-40B4-BE49-F238E27FC236}">
                <a16:creationId xmlns:a16="http://schemas.microsoft.com/office/drawing/2014/main" id="{B0EDE3A0-0EEE-49A9-9902-B694F9A33085}"/>
              </a:ext>
            </a:extLst>
          </p:cNvPr>
          <p:cNvSpPr/>
          <p:nvPr/>
        </p:nvSpPr>
        <p:spPr>
          <a:xfrm>
            <a:off x="3373429" y="1519937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54;p11">
            <a:extLst>
              <a:ext uri="{FF2B5EF4-FFF2-40B4-BE49-F238E27FC236}">
                <a16:creationId xmlns:a16="http://schemas.microsoft.com/office/drawing/2014/main" id="{8007892C-AB56-4FB6-BA1C-18150618CE90}"/>
              </a:ext>
            </a:extLst>
          </p:cNvPr>
          <p:cNvSpPr/>
          <p:nvPr/>
        </p:nvSpPr>
        <p:spPr>
          <a:xfrm rot="10800000" flipH="1">
            <a:off x="3393566" y="1786915"/>
            <a:ext cx="287459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54;p11">
            <a:extLst>
              <a:ext uri="{FF2B5EF4-FFF2-40B4-BE49-F238E27FC236}">
                <a16:creationId xmlns:a16="http://schemas.microsoft.com/office/drawing/2014/main" id="{73F1E2D6-42F1-47AC-A732-09F69D698152}"/>
              </a:ext>
            </a:extLst>
          </p:cNvPr>
          <p:cNvSpPr/>
          <p:nvPr/>
        </p:nvSpPr>
        <p:spPr>
          <a:xfrm rot="10800000" flipH="1">
            <a:off x="3393565" y="1832687"/>
            <a:ext cx="155380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54;p11">
            <a:extLst>
              <a:ext uri="{FF2B5EF4-FFF2-40B4-BE49-F238E27FC236}">
                <a16:creationId xmlns:a16="http://schemas.microsoft.com/office/drawing/2014/main" id="{B70542A4-0F0A-4A96-87B4-4D3D6898A04A}"/>
              </a:ext>
            </a:extLst>
          </p:cNvPr>
          <p:cNvSpPr/>
          <p:nvPr/>
        </p:nvSpPr>
        <p:spPr>
          <a:xfrm rot="20567908" flipH="1">
            <a:off x="3657433" y="1826776"/>
            <a:ext cx="130867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54;p11">
            <a:extLst>
              <a:ext uri="{FF2B5EF4-FFF2-40B4-BE49-F238E27FC236}">
                <a16:creationId xmlns:a16="http://schemas.microsoft.com/office/drawing/2014/main" id="{5BD9101A-9DE0-4463-BF22-58A23459D68D}"/>
              </a:ext>
            </a:extLst>
          </p:cNvPr>
          <p:cNvSpPr/>
          <p:nvPr/>
        </p:nvSpPr>
        <p:spPr>
          <a:xfrm rot="10800000" flipH="1">
            <a:off x="3405921" y="1886911"/>
            <a:ext cx="399561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419;p39">
            <a:extLst>
              <a:ext uri="{FF2B5EF4-FFF2-40B4-BE49-F238E27FC236}">
                <a16:creationId xmlns:a16="http://schemas.microsoft.com/office/drawing/2014/main" id="{799BF5C7-DC64-4CBD-BDE4-651CBA856D75}"/>
              </a:ext>
            </a:extLst>
          </p:cNvPr>
          <p:cNvGrpSpPr/>
          <p:nvPr/>
        </p:nvGrpSpPr>
        <p:grpSpPr>
          <a:xfrm rot="1264146">
            <a:off x="3894575" y="1439332"/>
            <a:ext cx="692069" cy="357907"/>
            <a:chOff x="242825" y="1204225"/>
            <a:chExt cx="2136775" cy="318400"/>
          </a:xfrm>
          <a:solidFill>
            <a:schemeClr val="bg1"/>
          </a:solidFill>
        </p:grpSpPr>
        <p:sp>
          <p:nvSpPr>
            <p:cNvPr id="104" name="Google Shape;420;p39">
              <a:extLst>
                <a:ext uri="{FF2B5EF4-FFF2-40B4-BE49-F238E27FC236}">
                  <a16:creationId xmlns:a16="http://schemas.microsoft.com/office/drawing/2014/main" id="{99B3969C-C630-4906-9AB1-F1D8BCE3C2EC}"/>
                </a:ext>
              </a:extLst>
            </p:cNvPr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21;p39">
              <a:extLst>
                <a:ext uri="{FF2B5EF4-FFF2-40B4-BE49-F238E27FC236}">
                  <a16:creationId xmlns:a16="http://schemas.microsoft.com/office/drawing/2014/main" id="{0EE5E0EA-A9FE-4E0C-AE9B-439ACC2DBAB0}"/>
                </a:ext>
              </a:extLst>
            </p:cNvPr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383;p37">
            <a:extLst>
              <a:ext uri="{FF2B5EF4-FFF2-40B4-BE49-F238E27FC236}">
                <a16:creationId xmlns:a16="http://schemas.microsoft.com/office/drawing/2014/main" id="{2F259F28-DC87-4BF1-AB0C-F55A9DBED7DE}"/>
              </a:ext>
            </a:extLst>
          </p:cNvPr>
          <p:cNvSpPr/>
          <p:nvPr/>
        </p:nvSpPr>
        <p:spPr>
          <a:xfrm>
            <a:off x="4623109" y="1519937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54;p11">
            <a:extLst>
              <a:ext uri="{FF2B5EF4-FFF2-40B4-BE49-F238E27FC236}">
                <a16:creationId xmlns:a16="http://schemas.microsoft.com/office/drawing/2014/main" id="{528FCE15-7584-4E4F-B6F5-A30C3184A29E}"/>
              </a:ext>
            </a:extLst>
          </p:cNvPr>
          <p:cNvSpPr/>
          <p:nvPr/>
        </p:nvSpPr>
        <p:spPr>
          <a:xfrm rot="10800000" flipH="1">
            <a:off x="4643246" y="1786915"/>
            <a:ext cx="287459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54;p11">
            <a:extLst>
              <a:ext uri="{FF2B5EF4-FFF2-40B4-BE49-F238E27FC236}">
                <a16:creationId xmlns:a16="http://schemas.microsoft.com/office/drawing/2014/main" id="{656B0DE1-21B9-4541-8EE7-39B23FF9EA88}"/>
              </a:ext>
            </a:extLst>
          </p:cNvPr>
          <p:cNvSpPr/>
          <p:nvPr/>
        </p:nvSpPr>
        <p:spPr>
          <a:xfrm rot="10800000" flipH="1">
            <a:off x="4643245" y="1832687"/>
            <a:ext cx="155380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54;p11">
            <a:extLst>
              <a:ext uri="{FF2B5EF4-FFF2-40B4-BE49-F238E27FC236}">
                <a16:creationId xmlns:a16="http://schemas.microsoft.com/office/drawing/2014/main" id="{ABDC83F6-1328-4263-B30B-D85E80E471AA}"/>
              </a:ext>
            </a:extLst>
          </p:cNvPr>
          <p:cNvSpPr/>
          <p:nvPr/>
        </p:nvSpPr>
        <p:spPr>
          <a:xfrm rot="20567908" flipH="1">
            <a:off x="4907113" y="1826776"/>
            <a:ext cx="130867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54;p11">
            <a:extLst>
              <a:ext uri="{FF2B5EF4-FFF2-40B4-BE49-F238E27FC236}">
                <a16:creationId xmlns:a16="http://schemas.microsoft.com/office/drawing/2014/main" id="{94CA5E48-B4A2-40F9-923E-ADF60F275350}"/>
              </a:ext>
            </a:extLst>
          </p:cNvPr>
          <p:cNvSpPr/>
          <p:nvPr/>
        </p:nvSpPr>
        <p:spPr>
          <a:xfrm rot="10800000" flipH="1">
            <a:off x="4655601" y="1886911"/>
            <a:ext cx="399561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76B09883-44D7-4947-9A0A-D547CA698173}"/>
              </a:ext>
            </a:extLst>
          </p:cNvPr>
          <p:cNvSpPr txBox="1">
            <a:spLocks/>
          </p:cNvSpPr>
          <p:nvPr/>
        </p:nvSpPr>
        <p:spPr>
          <a:xfrm>
            <a:off x="5190539" y="975172"/>
            <a:ext cx="3841821" cy="332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✘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Proactive migration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Deployment of replicas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Update replicas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Bigger overhead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Bandwidth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Computing resources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Further reduced downtime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Reactive migration</a:t>
            </a:r>
          </a:p>
        </p:txBody>
      </p:sp>
      <p:sp>
        <p:nvSpPr>
          <p:cNvPr id="83" name="Google Shape;61;p12">
            <a:extLst>
              <a:ext uri="{FF2B5EF4-FFF2-40B4-BE49-F238E27FC236}">
                <a16:creationId xmlns:a16="http://schemas.microsoft.com/office/drawing/2014/main" id="{E2A37F94-B8A9-4573-89E1-3F737F4AC89D}"/>
              </a:ext>
            </a:extLst>
          </p:cNvPr>
          <p:cNvSpPr txBox="1">
            <a:spLocks/>
          </p:cNvSpPr>
          <p:nvPr/>
        </p:nvSpPr>
        <p:spPr>
          <a:xfrm>
            <a:off x="0" y="563880"/>
            <a:ext cx="9144000" cy="69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1800" dirty="0"/>
              <a:t>How to offload?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965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28;p27">
            <a:extLst>
              <a:ext uri="{FF2B5EF4-FFF2-40B4-BE49-F238E27FC236}">
                <a16:creationId xmlns:a16="http://schemas.microsoft.com/office/drawing/2014/main" id="{BBDD8243-27B6-4182-AB76-B91863249808}"/>
              </a:ext>
            </a:extLst>
          </p:cNvPr>
          <p:cNvSpPr/>
          <p:nvPr/>
        </p:nvSpPr>
        <p:spPr>
          <a:xfrm>
            <a:off x="337301" y="95000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1;p12">
            <a:extLst>
              <a:ext uri="{FF2B5EF4-FFF2-40B4-BE49-F238E27FC236}">
                <a16:creationId xmlns:a16="http://schemas.microsoft.com/office/drawing/2014/main" id="{EA6F3134-C34C-4C6D-A614-5E5942B406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95000"/>
            <a:ext cx="9144000" cy="805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          Fog Computing Architecture – Orchestration (3)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7" name="Google Shape;383;p37">
            <a:extLst>
              <a:ext uri="{FF2B5EF4-FFF2-40B4-BE49-F238E27FC236}">
                <a16:creationId xmlns:a16="http://schemas.microsoft.com/office/drawing/2014/main" id="{524449BF-B70F-4769-B83D-E909CF1F43DA}"/>
              </a:ext>
            </a:extLst>
          </p:cNvPr>
          <p:cNvSpPr/>
          <p:nvPr/>
        </p:nvSpPr>
        <p:spPr>
          <a:xfrm>
            <a:off x="515364" y="364105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54;p11">
            <a:extLst>
              <a:ext uri="{FF2B5EF4-FFF2-40B4-BE49-F238E27FC236}">
                <a16:creationId xmlns:a16="http://schemas.microsoft.com/office/drawing/2014/main" id="{6A684B87-E359-4650-BEB4-A853179AD2AC}"/>
              </a:ext>
            </a:extLst>
          </p:cNvPr>
          <p:cNvSpPr/>
          <p:nvPr/>
        </p:nvSpPr>
        <p:spPr>
          <a:xfrm rot="10800000" flipH="1">
            <a:off x="535501" y="631083"/>
            <a:ext cx="287459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54;p11">
            <a:extLst>
              <a:ext uri="{FF2B5EF4-FFF2-40B4-BE49-F238E27FC236}">
                <a16:creationId xmlns:a16="http://schemas.microsoft.com/office/drawing/2014/main" id="{8F19C6B8-F7EA-4D90-88CC-2366B562BF4D}"/>
              </a:ext>
            </a:extLst>
          </p:cNvPr>
          <p:cNvSpPr/>
          <p:nvPr/>
        </p:nvSpPr>
        <p:spPr>
          <a:xfrm rot="10800000" flipH="1">
            <a:off x="535500" y="676855"/>
            <a:ext cx="155380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54;p11">
            <a:extLst>
              <a:ext uri="{FF2B5EF4-FFF2-40B4-BE49-F238E27FC236}">
                <a16:creationId xmlns:a16="http://schemas.microsoft.com/office/drawing/2014/main" id="{449AE880-1DC3-497A-B1F3-3B0851F61638}"/>
              </a:ext>
            </a:extLst>
          </p:cNvPr>
          <p:cNvSpPr/>
          <p:nvPr/>
        </p:nvSpPr>
        <p:spPr>
          <a:xfrm rot="20567908" flipH="1">
            <a:off x="799368" y="670944"/>
            <a:ext cx="130867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54;p11">
            <a:extLst>
              <a:ext uri="{FF2B5EF4-FFF2-40B4-BE49-F238E27FC236}">
                <a16:creationId xmlns:a16="http://schemas.microsoft.com/office/drawing/2014/main" id="{1C441F08-F3D8-4BC8-87E5-F36C26A51BDF}"/>
              </a:ext>
            </a:extLst>
          </p:cNvPr>
          <p:cNvSpPr/>
          <p:nvPr/>
        </p:nvSpPr>
        <p:spPr>
          <a:xfrm rot="10800000" flipH="1">
            <a:off x="547856" y="731079"/>
            <a:ext cx="399561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F2363-3C07-4299-A07A-9C539E6BF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20" y="1000186"/>
            <a:ext cx="5605282" cy="3715594"/>
          </a:xfrm>
        </p:spPr>
        <p:txBody>
          <a:bodyPr/>
          <a:lstStyle/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Arbitrary number of colonies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Each colony has: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Arbitrary number of fog nodes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One orchestrator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Each fog node has one fog cell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Fog cells are responsible for: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Receive tasks from IoT devices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Decide whether to execute it in the current fog node or ask orchestrator to offload to somebody else</a:t>
            </a:r>
          </a:p>
        </p:txBody>
      </p:sp>
      <p:sp>
        <p:nvSpPr>
          <p:cNvPr id="11" name="Google Shape;329;p37">
            <a:extLst>
              <a:ext uri="{FF2B5EF4-FFF2-40B4-BE49-F238E27FC236}">
                <a16:creationId xmlns:a16="http://schemas.microsoft.com/office/drawing/2014/main" id="{80529772-2604-49E0-8673-7F690F1C5164}"/>
              </a:ext>
            </a:extLst>
          </p:cNvPr>
          <p:cNvSpPr/>
          <p:nvPr/>
        </p:nvSpPr>
        <p:spPr>
          <a:xfrm>
            <a:off x="6418807" y="3022438"/>
            <a:ext cx="316862" cy="316443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363;p37">
            <a:extLst>
              <a:ext uri="{FF2B5EF4-FFF2-40B4-BE49-F238E27FC236}">
                <a16:creationId xmlns:a16="http://schemas.microsoft.com/office/drawing/2014/main" id="{E6437965-C505-4B3F-82C6-A18E9F86E8B7}"/>
              </a:ext>
            </a:extLst>
          </p:cNvPr>
          <p:cNvSpPr/>
          <p:nvPr/>
        </p:nvSpPr>
        <p:spPr>
          <a:xfrm>
            <a:off x="7344420" y="3020193"/>
            <a:ext cx="204353" cy="397321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66;p37">
            <a:extLst>
              <a:ext uri="{FF2B5EF4-FFF2-40B4-BE49-F238E27FC236}">
                <a16:creationId xmlns:a16="http://schemas.microsoft.com/office/drawing/2014/main" id="{14182ACE-D689-4C87-A6F4-66B75046F937}"/>
              </a:ext>
            </a:extLst>
          </p:cNvPr>
          <p:cNvSpPr/>
          <p:nvPr/>
        </p:nvSpPr>
        <p:spPr>
          <a:xfrm>
            <a:off x="5926677" y="3053899"/>
            <a:ext cx="331545" cy="28985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89;p37">
            <a:extLst>
              <a:ext uri="{FF2B5EF4-FFF2-40B4-BE49-F238E27FC236}">
                <a16:creationId xmlns:a16="http://schemas.microsoft.com/office/drawing/2014/main" id="{DDA35583-3C7F-425F-B9D2-53458FB2CE42}"/>
              </a:ext>
            </a:extLst>
          </p:cNvPr>
          <p:cNvSpPr/>
          <p:nvPr/>
        </p:nvSpPr>
        <p:spPr>
          <a:xfrm>
            <a:off x="7699146" y="3074934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83;p37">
            <a:extLst>
              <a:ext uri="{FF2B5EF4-FFF2-40B4-BE49-F238E27FC236}">
                <a16:creationId xmlns:a16="http://schemas.microsoft.com/office/drawing/2014/main" id="{E444BF63-58AC-43B4-B41B-4062BB311BE8}"/>
              </a:ext>
            </a:extLst>
          </p:cNvPr>
          <p:cNvSpPr/>
          <p:nvPr/>
        </p:nvSpPr>
        <p:spPr>
          <a:xfrm>
            <a:off x="5873900" y="249229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54;p11">
            <a:extLst>
              <a:ext uri="{FF2B5EF4-FFF2-40B4-BE49-F238E27FC236}">
                <a16:creationId xmlns:a16="http://schemas.microsoft.com/office/drawing/2014/main" id="{7BB48D1D-8949-4DBC-B1FC-95905E28FFF9}"/>
              </a:ext>
            </a:extLst>
          </p:cNvPr>
          <p:cNvSpPr/>
          <p:nvPr/>
        </p:nvSpPr>
        <p:spPr>
          <a:xfrm rot="10800000" flipH="1">
            <a:off x="5894037" y="2759268"/>
            <a:ext cx="287459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54;p11">
            <a:extLst>
              <a:ext uri="{FF2B5EF4-FFF2-40B4-BE49-F238E27FC236}">
                <a16:creationId xmlns:a16="http://schemas.microsoft.com/office/drawing/2014/main" id="{5EE85FEF-BF6B-452F-9310-696ACEFF6C14}"/>
              </a:ext>
            </a:extLst>
          </p:cNvPr>
          <p:cNvSpPr/>
          <p:nvPr/>
        </p:nvSpPr>
        <p:spPr>
          <a:xfrm rot="10800000" flipH="1">
            <a:off x="5894036" y="2805040"/>
            <a:ext cx="155380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4;p11">
            <a:extLst>
              <a:ext uri="{FF2B5EF4-FFF2-40B4-BE49-F238E27FC236}">
                <a16:creationId xmlns:a16="http://schemas.microsoft.com/office/drawing/2014/main" id="{742E9948-FBAD-4ED8-B55A-7E46EC91CFBE}"/>
              </a:ext>
            </a:extLst>
          </p:cNvPr>
          <p:cNvSpPr/>
          <p:nvPr/>
        </p:nvSpPr>
        <p:spPr>
          <a:xfrm rot="20567908" flipH="1">
            <a:off x="6157904" y="2799129"/>
            <a:ext cx="130867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4;p11">
            <a:extLst>
              <a:ext uri="{FF2B5EF4-FFF2-40B4-BE49-F238E27FC236}">
                <a16:creationId xmlns:a16="http://schemas.microsoft.com/office/drawing/2014/main" id="{731F6078-984F-4D55-80AC-2AC83412C4E4}"/>
              </a:ext>
            </a:extLst>
          </p:cNvPr>
          <p:cNvSpPr/>
          <p:nvPr/>
        </p:nvSpPr>
        <p:spPr>
          <a:xfrm rot="10800000" flipH="1">
            <a:off x="5906392" y="2859264"/>
            <a:ext cx="399561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83;p37">
            <a:extLst>
              <a:ext uri="{FF2B5EF4-FFF2-40B4-BE49-F238E27FC236}">
                <a16:creationId xmlns:a16="http://schemas.microsoft.com/office/drawing/2014/main" id="{5916BE08-8193-452A-B6C5-87757686D1B0}"/>
              </a:ext>
            </a:extLst>
          </p:cNvPr>
          <p:cNvSpPr/>
          <p:nvPr/>
        </p:nvSpPr>
        <p:spPr>
          <a:xfrm>
            <a:off x="6357811" y="2267752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54;p11">
            <a:extLst>
              <a:ext uri="{FF2B5EF4-FFF2-40B4-BE49-F238E27FC236}">
                <a16:creationId xmlns:a16="http://schemas.microsoft.com/office/drawing/2014/main" id="{521C68E2-2A15-49A0-A51B-33AC3026D0EB}"/>
              </a:ext>
            </a:extLst>
          </p:cNvPr>
          <p:cNvSpPr/>
          <p:nvPr/>
        </p:nvSpPr>
        <p:spPr>
          <a:xfrm rot="10800000" flipH="1">
            <a:off x="6377948" y="2534730"/>
            <a:ext cx="287459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54;p11">
            <a:extLst>
              <a:ext uri="{FF2B5EF4-FFF2-40B4-BE49-F238E27FC236}">
                <a16:creationId xmlns:a16="http://schemas.microsoft.com/office/drawing/2014/main" id="{3515E4AE-B97E-43B8-93ED-F78EC86CF057}"/>
              </a:ext>
            </a:extLst>
          </p:cNvPr>
          <p:cNvSpPr/>
          <p:nvPr/>
        </p:nvSpPr>
        <p:spPr>
          <a:xfrm rot="10800000" flipH="1">
            <a:off x="6377947" y="2580502"/>
            <a:ext cx="155380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54;p11">
            <a:extLst>
              <a:ext uri="{FF2B5EF4-FFF2-40B4-BE49-F238E27FC236}">
                <a16:creationId xmlns:a16="http://schemas.microsoft.com/office/drawing/2014/main" id="{91F208B1-3E3D-404D-9336-501CBE0DEDA3}"/>
              </a:ext>
            </a:extLst>
          </p:cNvPr>
          <p:cNvSpPr/>
          <p:nvPr/>
        </p:nvSpPr>
        <p:spPr>
          <a:xfrm rot="20567908" flipH="1">
            <a:off x="6641815" y="2574591"/>
            <a:ext cx="130867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54;p11">
            <a:extLst>
              <a:ext uri="{FF2B5EF4-FFF2-40B4-BE49-F238E27FC236}">
                <a16:creationId xmlns:a16="http://schemas.microsoft.com/office/drawing/2014/main" id="{80AACA18-F78F-4BA7-BDCC-25300EFEF536}"/>
              </a:ext>
            </a:extLst>
          </p:cNvPr>
          <p:cNvSpPr/>
          <p:nvPr/>
        </p:nvSpPr>
        <p:spPr>
          <a:xfrm rot="10800000" flipH="1">
            <a:off x="6390303" y="2634726"/>
            <a:ext cx="399561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83;p37">
            <a:extLst>
              <a:ext uri="{FF2B5EF4-FFF2-40B4-BE49-F238E27FC236}">
                <a16:creationId xmlns:a16="http://schemas.microsoft.com/office/drawing/2014/main" id="{DC4BB936-84C3-40A6-AC80-B5005CC8E671}"/>
              </a:ext>
            </a:extLst>
          </p:cNvPr>
          <p:cNvSpPr/>
          <p:nvPr/>
        </p:nvSpPr>
        <p:spPr>
          <a:xfrm>
            <a:off x="6981521" y="135795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383;p37">
            <a:extLst>
              <a:ext uri="{FF2B5EF4-FFF2-40B4-BE49-F238E27FC236}">
                <a16:creationId xmlns:a16="http://schemas.microsoft.com/office/drawing/2014/main" id="{0CF7CF32-FECC-4D7E-8F8D-5E78C7A0527B}"/>
              </a:ext>
            </a:extLst>
          </p:cNvPr>
          <p:cNvSpPr/>
          <p:nvPr/>
        </p:nvSpPr>
        <p:spPr>
          <a:xfrm>
            <a:off x="7225421" y="2529716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54;p11">
            <a:extLst>
              <a:ext uri="{FF2B5EF4-FFF2-40B4-BE49-F238E27FC236}">
                <a16:creationId xmlns:a16="http://schemas.microsoft.com/office/drawing/2014/main" id="{7A07CFB8-37D2-4505-AE83-27D74F0BCE74}"/>
              </a:ext>
            </a:extLst>
          </p:cNvPr>
          <p:cNvSpPr/>
          <p:nvPr/>
        </p:nvSpPr>
        <p:spPr>
          <a:xfrm rot="10800000" flipH="1">
            <a:off x="7245558" y="2796694"/>
            <a:ext cx="287459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54;p11">
            <a:extLst>
              <a:ext uri="{FF2B5EF4-FFF2-40B4-BE49-F238E27FC236}">
                <a16:creationId xmlns:a16="http://schemas.microsoft.com/office/drawing/2014/main" id="{C608AF40-E8F3-4BF4-985B-989B3BAEE0AD}"/>
              </a:ext>
            </a:extLst>
          </p:cNvPr>
          <p:cNvSpPr/>
          <p:nvPr/>
        </p:nvSpPr>
        <p:spPr>
          <a:xfrm rot="10800000" flipH="1">
            <a:off x="7245557" y="2842466"/>
            <a:ext cx="155380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54;p11">
            <a:extLst>
              <a:ext uri="{FF2B5EF4-FFF2-40B4-BE49-F238E27FC236}">
                <a16:creationId xmlns:a16="http://schemas.microsoft.com/office/drawing/2014/main" id="{B598C8AD-609A-4196-9773-AAC4DA84F895}"/>
              </a:ext>
            </a:extLst>
          </p:cNvPr>
          <p:cNvSpPr/>
          <p:nvPr/>
        </p:nvSpPr>
        <p:spPr>
          <a:xfrm rot="20567908" flipH="1">
            <a:off x="7509425" y="2836555"/>
            <a:ext cx="130867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54;p11">
            <a:extLst>
              <a:ext uri="{FF2B5EF4-FFF2-40B4-BE49-F238E27FC236}">
                <a16:creationId xmlns:a16="http://schemas.microsoft.com/office/drawing/2014/main" id="{B24A5FF0-E2D6-406A-8EE4-6050D73B5382}"/>
              </a:ext>
            </a:extLst>
          </p:cNvPr>
          <p:cNvSpPr/>
          <p:nvPr/>
        </p:nvSpPr>
        <p:spPr>
          <a:xfrm rot="10800000" flipH="1">
            <a:off x="7257913" y="2896690"/>
            <a:ext cx="399561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383;p37">
            <a:extLst>
              <a:ext uri="{FF2B5EF4-FFF2-40B4-BE49-F238E27FC236}">
                <a16:creationId xmlns:a16="http://schemas.microsoft.com/office/drawing/2014/main" id="{B0EDE3A0-0EEE-49A9-9902-B694F9A33085}"/>
              </a:ext>
            </a:extLst>
          </p:cNvPr>
          <p:cNvSpPr/>
          <p:nvPr/>
        </p:nvSpPr>
        <p:spPr>
          <a:xfrm>
            <a:off x="7863180" y="2629709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54;p11">
            <a:extLst>
              <a:ext uri="{FF2B5EF4-FFF2-40B4-BE49-F238E27FC236}">
                <a16:creationId xmlns:a16="http://schemas.microsoft.com/office/drawing/2014/main" id="{8007892C-AB56-4FB6-BA1C-18150618CE90}"/>
              </a:ext>
            </a:extLst>
          </p:cNvPr>
          <p:cNvSpPr/>
          <p:nvPr/>
        </p:nvSpPr>
        <p:spPr>
          <a:xfrm rot="10800000" flipH="1">
            <a:off x="7883317" y="2896687"/>
            <a:ext cx="287459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54;p11">
            <a:extLst>
              <a:ext uri="{FF2B5EF4-FFF2-40B4-BE49-F238E27FC236}">
                <a16:creationId xmlns:a16="http://schemas.microsoft.com/office/drawing/2014/main" id="{73F1E2D6-42F1-47AC-A732-09F69D698152}"/>
              </a:ext>
            </a:extLst>
          </p:cNvPr>
          <p:cNvSpPr/>
          <p:nvPr/>
        </p:nvSpPr>
        <p:spPr>
          <a:xfrm rot="10800000" flipH="1">
            <a:off x="7883316" y="2942459"/>
            <a:ext cx="155380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54;p11">
            <a:extLst>
              <a:ext uri="{FF2B5EF4-FFF2-40B4-BE49-F238E27FC236}">
                <a16:creationId xmlns:a16="http://schemas.microsoft.com/office/drawing/2014/main" id="{B70542A4-0F0A-4A96-87B4-4D3D6898A04A}"/>
              </a:ext>
            </a:extLst>
          </p:cNvPr>
          <p:cNvSpPr/>
          <p:nvPr/>
        </p:nvSpPr>
        <p:spPr>
          <a:xfrm rot="20567908" flipH="1">
            <a:off x="8147184" y="2936548"/>
            <a:ext cx="130867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54;p11">
            <a:extLst>
              <a:ext uri="{FF2B5EF4-FFF2-40B4-BE49-F238E27FC236}">
                <a16:creationId xmlns:a16="http://schemas.microsoft.com/office/drawing/2014/main" id="{5BD9101A-9DE0-4463-BF22-58A23459D68D}"/>
              </a:ext>
            </a:extLst>
          </p:cNvPr>
          <p:cNvSpPr/>
          <p:nvPr/>
        </p:nvSpPr>
        <p:spPr>
          <a:xfrm rot="10800000" flipH="1">
            <a:off x="7895672" y="2996683"/>
            <a:ext cx="399561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383;p37">
            <a:extLst>
              <a:ext uri="{FF2B5EF4-FFF2-40B4-BE49-F238E27FC236}">
                <a16:creationId xmlns:a16="http://schemas.microsoft.com/office/drawing/2014/main" id="{4E015094-3F00-492B-9663-9E69C082F0F4}"/>
              </a:ext>
            </a:extLst>
          </p:cNvPr>
          <p:cNvSpPr/>
          <p:nvPr/>
        </p:nvSpPr>
        <p:spPr>
          <a:xfrm>
            <a:off x="7724637" y="2141971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54;p11">
            <a:extLst>
              <a:ext uri="{FF2B5EF4-FFF2-40B4-BE49-F238E27FC236}">
                <a16:creationId xmlns:a16="http://schemas.microsoft.com/office/drawing/2014/main" id="{685E8D97-E7EF-4722-B8A3-0E7C7D60DBF5}"/>
              </a:ext>
            </a:extLst>
          </p:cNvPr>
          <p:cNvSpPr/>
          <p:nvPr/>
        </p:nvSpPr>
        <p:spPr>
          <a:xfrm rot="10800000" flipH="1">
            <a:off x="7744774" y="2408949"/>
            <a:ext cx="287459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54;p11">
            <a:extLst>
              <a:ext uri="{FF2B5EF4-FFF2-40B4-BE49-F238E27FC236}">
                <a16:creationId xmlns:a16="http://schemas.microsoft.com/office/drawing/2014/main" id="{694950B0-C197-4A0C-BFE2-389499C4A13D}"/>
              </a:ext>
            </a:extLst>
          </p:cNvPr>
          <p:cNvSpPr/>
          <p:nvPr/>
        </p:nvSpPr>
        <p:spPr>
          <a:xfrm rot="10800000" flipH="1">
            <a:off x="7744773" y="2454721"/>
            <a:ext cx="155380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54;p11">
            <a:extLst>
              <a:ext uri="{FF2B5EF4-FFF2-40B4-BE49-F238E27FC236}">
                <a16:creationId xmlns:a16="http://schemas.microsoft.com/office/drawing/2014/main" id="{52272B2B-5BFF-48B3-96CF-F8DF3E6D149A}"/>
              </a:ext>
            </a:extLst>
          </p:cNvPr>
          <p:cNvSpPr/>
          <p:nvPr/>
        </p:nvSpPr>
        <p:spPr>
          <a:xfrm rot="20567908" flipH="1">
            <a:off x="8008641" y="2448810"/>
            <a:ext cx="130867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54;p11">
            <a:extLst>
              <a:ext uri="{FF2B5EF4-FFF2-40B4-BE49-F238E27FC236}">
                <a16:creationId xmlns:a16="http://schemas.microsoft.com/office/drawing/2014/main" id="{ABD8C471-32F2-4EE7-A2DB-9FD0D8D820AF}"/>
              </a:ext>
            </a:extLst>
          </p:cNvPr>
          <p:cNvSpPr/>
          <p:nvPr/>
        </p:nvSpPr>
        <p:spPr>
          <a:xfrm rot="10800000" flipH="1">
            <a:off x="7757129" y="2508945"/>
            <a:ext cx="399561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431;p39">
            <a:extLst>
              <a:ext uri="{FF2B5EF4-FFF2-40B4-BE49-F238E27FC236}">
                <a16:creationId xmlns:a16="http://schemas.microsoft.com/office/drawing/2014/main" id="{CD9E95DE-F4D3-4222-9DA4-E6B35A434C35}"/>
              </a:ext>
            </a:extLst>
          </p:cNvPr>
          <p:cNvSpPr/>
          <p:nvPr/>
        </p:nvSpPr>
        <p:spPr>
          <a:xfrm>
            <a:off x="7079683" y="2077698"/>
            <a:ext cx="1352018" cy="1537011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431;p39">
            <a:extLst>
              <a:ext uri="{FF2B5EF4-FFF2-40B4-BE49-F238E27FC236}">
                <a16:creationId xmlns:a16="http://schemas.microsoft.com/office/drawing/2014/main" id="{15C68E2C-D838-428D-9B37-51150C6B99F7}"/>
              </a:ext>
            </a:extLst>
          </p:cNvPr>
          <p:cNvSpPr/>
          <p:nvPr/>
        </p:nvSpPr>
        <p:spPr>
          <a:xfrm>
            <a:off x="5719031" y="2190222"/>
            <a:ext cx="1295891" cy="1256011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431;p39">
            <a:extLst>
              <a:ext uri="{FF2B5EF4-FFF2-40B4-BE49-F238E27FC236}">
                <a16:creationId xmlns:a16="http://schemas.microsoft.com/office/drawing/2014/main" id="{8FB5AC49-CB46-4DCB-A061-8E0BDA552071}"/>
              </a:ext>
            </a:extLst>
          </p:cNvPr>
          <p:cNvSpPr/>
          <p:nvPr/>
        </p:nvSpPr>
        <p:spPr>
          <a:xfrm>
            <a:off x="5636274" y="1732659"/>
            <a:ext cx="2995795" cy="2123845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419;p39">
            <a:extLst>
              <a:ext uri="{FF2B5EF4-FFF2-40B4-BE49-F238E27FC236}">
                <a16:creationId xmlns:a16="http://schemas.microsoft.com/office/drawing/2014/main" id="{5072A054-5239-47BC-8BB8-61F456EA0F2A}"/>
              </a:ext>
            </a:extLst>
          </p:cNvPr>
          <p:cNvGrpSpPr/>
          <p:nvPr/>
        </p:nvGrpSpPr>
        <p:grpSpPr>
          <a:xfrm rot="18294969">
            <a:off x="6480273" y="2777946"/>
            <a:ext cx="350593" cy="182924"/>
            <a:chOff x="242825" y="1204225"/>
            <a:chExt cx="2136775" cy="318400"/>
          </a:xfrm>
          <a:solidFill>
            <a:srgbClr val="FFC000"/>
          </a:solidFill>
        </p:grpSpPr>
        <p:sp>
          <p:nvSpPr>
            <p:cNvPr id="98" name="Google Shape;420;p39">
              <a:extLst>
                <a:ext uri="{FF2B5EF4-FFF2-40B4-BE49-F238E27FC236}">
                  <a16:creationId xmlns:a16="http://schemas.microsoft.com/office/drawing/2014/main" id="{A27DC324-5A97-48EE-89D2-DFE8AB7DE339}"/>
                </a:ext>
              </a:extLst>
            </p:cNvPr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21;p39">
              <a:extLst>
                <a:ext uri="{FF2B5EF4-FFF2-40B4-BE49-F238E27FC236}">
                  <a16:creationId xmlns:a16="http://schemas.microsoft.com/office/drawing/2014/main" id="{E2C44437-F169-4B3D-945B-9F76450BAE69}"/>
                </a:ext>
              </a:extLst>
            </p:cNvPr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419;p39">
            <a:extLst>
              <a:ext uri="{FF2B5EF4-FFF2-40B4-BE49-F238E27FC236}">
                <a16:creationId xmlns:a16="http://schemas.microsoft.com/office/drawing/2014/main" id="{6D57FE57-93E6-4A98-9CAF-86110A611F27}"/>
              </a:ext>
            </a:extLst>
          </p:cNvPr>
          <p:cNvGrpSpPr/>
          <p:nvPr/>
        </p:nvGrpSpPr>
        <p:grpSpPr>
          <a:xfrm rot="7447134">
            <a:off x="6601108" y="2831177"/>
            <a:ext cx="350593" cy="182924"/>
            <a:chOff x="242825" y="1204225"/>
            <a:chExt cx="2136775" cy="318400"/>
          </a:xfrm>
          <a:solidFill>
            <a:srgbClr val="FFC000"/>
          </a:solidFill>
        </p:grpSpPr>
        <p:sp>
          <p:nvSpPr>
            <p:cNvPr id="101" name="Google Shape;420;p39">
              <a:extLst>
                <a:ext uri="{FF2B5EF4-FFF2-40B4-BE49-F238E27FC236}">
                  <a16:creationId xmlns:a16="http://schemas.microsoft.com/office/drawing/2014/main" id="{2A84927F-19EB-4712-A46E-1301A644685D}"/>
                </a:ext>
              </a:extLst>
            </p:cNvPr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21;p39">
              <a:extLst>
                <a:ext uri="{FF2B5EF4-FFF2-40B4-BE49-F238E27FC236}">
                  <a16:creationId xmlns:a16="http://schemas.microsoft.com/office/drawing/2014/main" id="{B1F05C1C-2329-4287-9EC9-B6EFBDA1E0E6}"/>
                </a:ext>
              </a:extLst>
            </p:cNvPr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419;p39">
            <a:extLst>
              <a:ext uri="{FF2B5EF4-FFF2-40B4-BE49-F238E27FC236}">
                <a16:creationId xmlns:a16="http://schemas.microsoft.com/office/drawing/2014/main" id="{799BF5C7-DC64-4CBD-BDE4-651CBA856D75}"/>
              </a:ext>
            </a:extLst>
          </p:cNvPr>
          <p:cNvGrpSpPr/>
          <p:nvPr/>
        </p:nvGrpSpPr>
        <p:grpSpPr>
          <a:xfrm rot="16927129">
            <a:off x="7065448" y="3064314"/>
            <a:ext cx="350593" cy="182924"/>
            <a:chOff x="242825" y="1204225"/>
            <a:chExt cx="2136775" cy="318400"/>
          </a:xfrm>
          <a:solidFill>
            <a:srgbClr val="92D050"/>
          </a:solidFill>
        </p:grpSpPr>
        <p:sp>
          <p:nvSpPr>
            <p:cNvPr id="104" name="Google Shape;420;p39">
              <a:extLst>
                <a:ext uri="{FF2B5EF4-FFF2-40B4-BE49-F238E27FC236}">
                  <a16:creationId xmlns:a16="http://schemas.microsoft.com/office/drawing/2014/main" id="{99B3969C-C630-4906-9AB1-F1D8BCE3C2EC}"/>
                </a:ext>
              </a:extLst>
            </p:cNvPr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21;p39">
              <a:extLst>
                <a:ext uri="{FF2B5EF4-FFF2-40B4-BE49-F238E27FC236}">
                  <a16:creationId xmlns:a16="http://schemas.microsoft.com/office/drawing/2014/main" id="{0EE5E0EA-A9FE-4E0C-AE9B-439ACC2DBAB0}"/>
                </a:ext>
              </a:extLst>
            </p:cNvPr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383;p37">
            <a:extLst>
              <a:ext uri="{FF2B5EF4-FFF2-40B4-BE49-F238E27FC236}">
                <a16:creationId xmlns:a16="http://schemas.microsoft.com/office/drawing/2014/main" id="{D3328AC7-6FB5-475A-B656-5202861800A0}"/>
              </a:ext>
            </a:extLst>
          </p:cNvPr>
          <p:cNvSpPr/>
          <p:nvPr/>
        </p:nvSpPr>
        <p:spPr>
          <a:xfrm>
            <a:off x="6879369" y="1908984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54;p11">
            <a:extLst>
              <a:ext uri="{FF2B5EF4-FFF2-40B4-BE49-F238E27FC236}">
                <a16:creationId xmlns:a16="http://schemas.microsoft.com/office/drawing/2014/main" id="{35C4F627-78FE-413B-B390-C3B4ABF996F2}"/>
              </a:ext>
            </a:extLst>
          </p:cNvPr>
          <p:cNvSpPr/>
          <p:nvPr/>
        </p:nvSpPr>
        <p:spPr>
          <a:xfrm rot="10800000" flipH="1">
            <a:off x="6899506" y="2175962"/>
            <a:ext cx="287459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54;p11">
            <a:extLst>
              <a:ext uri="{FF2B5EF4-FFF2-40B4-BE49-F238E27FC236}">
                <a16:creationId xmlns:a16="http://schemas.microsoft.com/office/drawing/2014/main" id="{9C628A08-7703-40F1-B1FA-19C65F1F3105}"/>
              </a:ext>
            </a:extLst>
          </p:cNvPr>
          <p:cNvSpPr/>
          <p:nvPr/>
        </p:nvSpPr>
        <p:spPr>
          <a:xfrm rot="10800000" flipH="1">
            <a:off x="6899505" y="2221734"/>
            <a:ext cx="155380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54;p11">
            <a:extLst>
              <a:ext uri="{FF2B5EF4-FFF2-40B4-BE49-F238E27FC236}">
                <a16:creationId xmlns:a16="http://schemas.microsoft.com/office/drawing/2014/main" id="{5CEA4A2D-C89B-48E1-8C13-BB0F9A11EEB8}"/>
              </a:ext>
            </a:extLst>
          </p:cNvPr>
          <p:cNvSpPr/>
          <p:nvPr/>
        </p:nvSpPr>
        <p:spPr>
          <a:xfrm rot="20567908" flipH="1">
            <a:off x="7163373" y="2215823"/>
            <a:ext cx="130867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54;p11">
            <a:extLst>
              <a:ext uri="{FF2B5EF4-FFF2-40B4-BE49-F238E27FC236}">
                <a16:creationId xmlns:a16="http://schemas.microsoft.com/office/drawing/2014/main" id="{D04F736C-D46C-4619-AA72-A4C0C58A3E11}"/>
              </a:ext>
            </a:extLst>
          </p:cNvPr>
          <p:cNvSpPr/>
          <p:nvPr/>
        </p:nvSpPr>
        <p:spPr>
          <a:xfrm rot="10800000" flipH="1">
            <a:off x="6911861" y="2275958"/>
            <a:ext cx="399561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431;p39">
            <a:extLst>
              <a:ext uri="{FF2B5EF4-FFF2-40B4-BE49-F238E27FC236}">
                <a16:creationId xmlns:a16="http://schemas.microsoft.com/office/drawing/2014/main" id="{62173A1E-C475-4270-AA96-84E9EFE1A230}"/>
              </a:ext>
            </a:extLst>
          </p:cNvPr>
          <p:cNvSpPr/>
          <p:nvPr/>
        </p:nvSpPr>
        <p:spPr>
          <a:xfrm>
            <a:off x="5531620" y="1189111"/>
            <a:ext cx="3200248" cy="2887882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61;p12">
            <a:extLst>
              <a:ext uri="{FF2B5EF4-FFF2-40B4-BE49-F238E27FC236}">
                <a16:creationId xmlns:a16="http://schemas.microsoft.com/office/drawing/2014/main" id="{4259434E-B27F-47E5-9FB3-F7E46415D8C5}"/>
              </a:ext>
            </a:extLst>
          </p:cNvPr>
          <p:cNvSpPr txBox="1">
            <a:spLocks/>
          </p:cNvSpPr>
          <p:nvPr/>
        </p:nvSpPr>
        <p:spPr>
          <a:xfrm>
            <a:off x="0" y="567618"/>
            <a:ext cx="9144000" cy="69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1800" dirty="0"/>
              <a:t>Where to offload?</a:t>
            </a:r>
            <a:endParaRPr lang="en-US" dirty="0"/>
          </a:p>
        </p:txBody>
      </p:sp>
      <p:sp>
        <p:nvSpPr>
          <p:cNvPr id="113" name="Google Shape;61;p12">
            <a:extLst>
              <a:ext uri="{FF2B5EF4-FFF2-40B4-BE49-F238E27FC236}">
                <a16:creationId xmlns:a16="http://schemas.microsoft.com/office/drawing/2014/main" id="{8617C81F-529C-4330-90B6-7211AFEE76C0}"/>
              </a:ext>
            </a:extLst>
          </p:cNvPr>
          <p:cNvSpPr txBox="1">
            <a:spLocks/>
          </p:cNvSpPr>
          <p:nvPr/>
        </p:nvSpPr>
        <p:spPr>
          <a:xfrm>
            <a:off x="5049161" y="3949145"/>
            <a:ext cx="4114759" cy="69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/>
              <a:t>Fog colonies</a:t>
            </a:r>
          </a:p>
        </p:txBody>
      </p:sp>
    </p:spTree>
    <p:extLst>
      <p:ext uri="{BB962C8B-B14F-4D97-AF65-F5344CB8AC3E}">
        <p14:creationId xmlns:p14="http://schemas.microsoft.com/office/powerpoint/2010/main" val="3930139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28;p27">
            <a:extLst>
              <a:ext uri="{FF2B5EF4-FFF2-40B4-BE49-F238E27FC236}">
                <a16:creationId xmlns:a16="http://schemas.microsoft.com/office/drawing/2014/main" id="{BBDD8243-27B6-4182-AB76-B91863249808}"/>
              </a:ext>
            </a:extLst>
          </p:cNvPr>
          <p:cNvSpPr/>
          <p:nvPr/>
        </p:nvSpPr>
        <p:spPr>
          <a:xfrm>
            <a:off x="337301" y="95000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1;p12">
            <a:extLst>
              <a:ext uri="{FF2B5EF4-FFF2-40B4-BE49-F238E27FC236}">
                <a16:creationId xmlns:a16="http://schemas.microsoft.com/office/drawing/2014/main" id="{EA6F3134-C34C-4C6D-A614-5E5942B406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95000"/>
            <a:ext cx="9144000" cy="805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          Fog Computing Architecture – Orchestration (4)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7" name="Google Shape;383;p37">
            <a:extLst>
              <a:ext uri="{FF2B5EF4-FFF2-40B4-BE49-F238E27FC236}">
                <a16:creationId xmlns:a16="http://schemas.microsoft.com/office/drawing/2014/main" id="{524449BF-B70F-4769-B83D-E909CF1F43DA}"/>
              </a:ext>
            </a:extLst>
          </p:cNvPr>
          <p:cNvSpPr/>
          <p:nvPr/>
        </p:nvSpPr>
        <p:spPr>
          <a:xfrm>
            <a:off x="515364" y="364105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54;p11">
            <a:extLst>
              <a:ext uri="{FF2B5EF4-FFF2-40B4-BE49-F238E27FC236}">
                <a16:creationId xmlns:a16="http://schemas.microsoft.com/office/drawing/2014/main" id="{6A684B87-E359-4650-BEB4-A853179AD2AC}"/>
              </a:ext>
            </a:extLst>
          </p:cNvPr>
          <p:cNvSpPr/>
          <p:nvPr/>
        </p:nvSpPr>
        <p:spPr>
          <a:xfrm rot="10800000" flipH="1">
            <a:off x="535501" y="631083"/>
            <a:ext cx="287459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54;p11">
            <a:extLst>
              <a:ext uri="{FF2B5EF4-FFF2-40B4-BE49-F238E27FC236}">
                <a16:creationId xmlns:a16="http://schemas.microsoft.com/office/drawing/2014/main" id="{8F19C6B8-F7EA-4D90-88CC-2366B562BF4D}"/>
              </a:ext>
            </a:extLst>
          </p:cNvPr>
          <p:cNvSpPr/>
          <p:nvPr/>
        </p:nvSpPr>
        <p:spPr>
          <a:xfrm rot="10800000" flipH="1">
            <a:off x="535500" y="676855"/>
            <a:ext cx="155380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54;p11">
            <a:extLst>
              <a:ext uri="{FF2B5EF4-FFF2-40B4-BE49-F238E27FC236}">
                <a16:creationId xmlns:a16="http://schemas.microsoft.com/office/drawing/2014/main" id="{449AE880-1DC3-497A-B1F3-3B0851F61638}"/>
              </a:ext>
            </a:extLst>
          </p:cNvPr>
          <p:cNvSpPr/>
          <p:nvPr/>
        </p:nvSpPr>
        <p:spPr>
          <a:xfrm rot="20567908" flipH="1">
            <a:off x="799368" y="670944"/>
            <a:ext cx="130867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54;p11">
            <a:extLst>
              <a:ext uri="{FF2B5EF4-FFF2-40B4-BE49-F238E27FC236}">
                <a16:creationId xmlns:a16="http://schemas.microsoft.com/office/drawing/2014/main" id="{1C441F08-F3D8-4BC8-87E5-F36C26A51BDF}"/>
              </a:ext>
            </a:extLst>
          </p:cNvPr>
          <p:cNvSpPr/>
          <p:nvPr/>
        </p:nvSpPr>
        <p:spPr>
          <a:xfrm rot="10800000" flipH="1">
            <a:off x="547856" y="731079"/>
            <a:ext cx="399561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61;p12">
            <a:extLst>
              <a:ext uri="{FF2B5EF4-FFF2-40B4-BE49-F238E27FC236}">
                <a16:creationId xmlns:a16="http://schemas.microsoft.com/office/drawing/2014/main" id="{E2A37F94-B8A9-4573-89E1-3F737F4AC89D}"/>
              </a:ext>
            </a:extLst>
          </p:cNvPr>
          <p:cNvSpPr txBox="1">
            <a:spLocks/>
          </p:cNvSpPr>
          <p:nvPr/>
        </p:nvSpPr>
        <p:spPr>
          <a:xfrm>
            <a:off x="0" y="452550"/>
            <a:ext cx="9144000" cy="805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dirty="0"/>
              <a:t> </a:t>
            </a:r>
            <a:r>
              <a:rPr lang="en-US" sz="1800" dirty="0"/>
              <a:t>When to offload?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C535F-F258-4A9D-B194-B1DB2FE68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970" y="1169298"/>
            <a:ext cx="4693920" cy="3037020"/>
          </a:xfrm>
        </p:spPr>
        <p:txBody>
          <a:bodyPr/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Run the optimization algorithm: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Periodically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Periodicity = 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When a task request is performed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When a QoS violation is predicted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Uses mobility and requests patters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When an handover is predicted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Uses mobility patters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D05A620-5DD8-4240-A9CC-E89ABBB8CAAA}"/>
              </a:ext>
            </a:extLst>
          </p:cNvPr>
          <p:cNvSpPr txBox="1">
            <a:spLocks/>
          </p:cNvSpPr>
          <p:nvPr/>
        </p:nvSpPr>
        <p:spPr>
          <a:xfrm>
            <a:off x="5090160" y="2126421"/>
            <a:ext cx="3794760" cy="70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✘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27000" indent="0" algn="ctr">
              <a:buNone/>
            </a:pPr>
            <a:r>
              <a:rPr lang="en-US" dirty="0"/>
              <a:t>Which is the best solution? 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0FBCCC45-F55B-4125-919B-39B61A4376DC}"/>
              </a:ext>
            </a:extLst>
          </p:cNvPr>
          <p:cNvSpPr txBox="1">
            <a:spLocks/>
          </p:cNvSpPr>
          <p:nvPr/>
        </p:nvSpPr>
        <p:spPr>
          <a:xfrm>
            <a:off x="5090160" y="2644579"/>
            <a:ext cx="3794760" cy="70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✘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27000" indent="0" algn="ctr">
              <a:buNone/>
            </a:pPr>
            <a:r>
              <a:rPr lang="en-US" dirty="0"/>
              <a:t>What variables should we consider?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3F19C9C-9F9B-42CF-B5AF-2F70C653AED4}"/>
              </a:ext>
            </a:extLst>
          </p:cNvPr>
          <p:cNvSpPr txBox="1">
            <a:spLocks/>
          </p:cNvSpPr>
          <p:nvPr/>
        </p:nvSpPr>
        <p:spPr>
          <a:xfrm>
            <a:off x="5090160" y="3162737"/>
            <a:ext cx="3794760" cy="70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✘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27000" indent="0" algn="ctr">
              <a:buNone/>
            </a:pPr>
            <a:r>
              <a:rPr lang="en-US" dirty="0"/>
              <a:t>What algorithm should be used? </a:t>
            </a:r>
          </a:p>
        </p:txBody>
      </p:sp>
    </p:spTree>
    <p:extLst>
      <p:ext uri="{BB962C8B-B14F-4D97-AF65-F5344CB8AC3E}">
        <p14:creationId xmlns:p14="http://schemas.microsoft.com/office/powerpoint/2010/main" val="153457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28;p27">
            <a:extLst>
              <a:ext uri="{FF2B5EF4-FFF2-40B4-BE49-F238E27FC236}">
                <a16:creationId xmlns:a16="http://schemas.microsoft.com/office/drawing/2014/main" id="{BBDD8243-27B6-4182-AB76-B91863249808}"/>
              </a:ext>
            </a:extLst>
          </p:cNvPr>
          <p:cNvSpPr/>
          <p:nvPr/>
        </p:nvSpPr>
        <p:spPr>
          <a:xfrm>
            <a:off x="337301" y="95000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1;p12">
            <a:extLst>
              <a:ext uri="{FF2B5EF4-FFF2-40B4-BE49-F238E27FC236}">
                <a16:creationId xmlns:a16="http://schemas.microsoft.com/office/drawing/2014/main" id="{EA6F3134-C34C-4C6D-A614-5E5942B406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95000"/>
            <a:ext cx="9144000" cy="805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Optimization Algorithms (1)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F2363-3C07-4299-A07A-9C539E6BF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153" y="907223"/>
            <a:ext cx="5525742" cy="3417900"/>
          </a:xfrm>
        </p:spPr>
        <p:txBody>
          <a:bodyPr/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From the review literature: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Quality of Service (QoS)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Bandwidth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Energy consumption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Cost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Bandwidth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Energy consumption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Computational resources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Power up and down servers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Penalization for QoS violation</a:t>
            </a:r>
          </a:p>
        </p:txBody>
      </p:sp>
      <p:sp>
        <p:nvSpPr>
          <p:cNvPr id="60" name="Google Shape;346;p37">
            <a:extLst>
              <a:ext uri="{FF2B5EF4-FFF2-40B4-BE49-F238E27FC236}">
                <a16:creationId xmlns:a16="http://schemas.microsoft.com/office/drawing/2014/main" id="{D6524FF0-AAAA-45CB-ACA4-33EB0B1B6B7C}"/>
              </a:ext>
            </a:extLst>
          </p:cNvPr>
          <p:cNvSpPr/>
          <p:nvPr/>
        </p:nvSpPr>
        <p:spPr>
          <a:xfrm>
            <a:off x="572717" y="353369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2">
            <a:extLst>
              <a:ext uri="{FF2B5EF4-FFF2-40B4-BE49-F238E27FC236}">
                <a16:creationId xmlns:a16="http://schemas.microsoft.com/office/drawing/2014/main" id="{3B2E8387-1812-4A64-B939-D1E0983307C0}"/>
              </a:ext>
            </a:extLst>
          </p:cNvPr>
          <p:cNvSpPr txBox="1">
            <a:spLocks/>
          </p:cNvSpPr>
          <p:nvPr/>
        </p:nvSpPr>
        <p:spPr>
          <a:xfrm>
            <a:off x="0" y="452550"/>
            <a:ext cx="9144000" cy="805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dirty="0"/>
              <a:t> </a:t>
            </a:r>
            <a:r>
              <a:rPr lang="en-US" sz="1800" dirty="0"/>
              <a:t>What variables should we consider?</a:t>
            </a:r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186898F5-B88A-45E6-BEE1-244E5F071B1E}"/>
              </a:ext>
            </a:extLst>
          </p:cNvPr>
          <p:cNvSpPr txBox="1">
            <a:spLocks/>
          </p:cNvSpPr>
          <p:nvPr/>
        </p:nvSpPr>
        <p:spPr>
          <a:xfrm>
            <a:off x="4427190" y="1264773"/>
            <a:ext cx="4472737" cy="159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✘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Mobility of users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Mobility of fog nodes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Distributed Data Flow (DDF)</a:t>
            </a:r>
          </a:p>
        </p:txBody>
      </p:sp>
      <p:sp>
        <p:nvSpPr>
          <p:cNvPr id="81" name="Google Shape;386;p37">
            <a:extLst>
              <a:ext uri="{FF2B5EF4-FFF2-40B4-BE49-F238E27FC236}">
                <a16:creationId xmlns:a16="http://schemas.microsoft.com/office/drawing/2014/main" id="{7DE3DA90-AD81-4A35-A9A2-80FB3373669A}"/>
              </a:ext>
            </a:extLst>
          </p:cNvPr>
          <p:cNvSpPr/>
          <p:nvPr/>
        </p:nvSpPr>
        <p:spPr>
          <a:xfrm>
            <a:off x="6712683" y="3572698"/>
            <a:ext cx="349783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Text Placeholder 3">
            <a:extLst>
              <a:ext uri="{FF2B5EF4-FFF2-40B4-BE49-F238E27FC236}">
                <a16:creationId xmlns:a16="http://schemas.microsoft.com/office/drawing/2014/main" id="{5AFC389E-E675-4AE1-A51D-B3FE84F7B1A7}"/>
              </a:ext>
            </a:extLst>
          </p:cNvPr>
          <p:cNvSpPr txBox="1">
            <a:spLocks/>
          </p:cNvSpPr>
          <p:nvPr/>
        </p:nvSpPr>
        <p:spPr>
          <a:xfrm>
            <a:off x="4476314" y="3787983"/>
            <a:ext cx="4472738" cy="430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✘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584200" lvl="1" indent="0">
              <a:lnSpc>
                <a:spcPct val="150000"/>
              </a:lnSpc>
              <a:buNone/>
            </a:pPr>
            <a:r>
              <a:rPr lang="en-US" dirty="0"/>
              <a:t>No one has considered them all together</a:t>
            </a:r>
          </a:p>
        </p:txBody>
      </p:sp>
    </p:spTree>
    <p:extLst>
      <p:ext uri="{BB962C8B-B14F-4D97-AF65-F5344CB8AC3E}">
        <p14:creationId xmlns:p14="http://schemas.microsoft.com/office/powerpoint/2010/main" val="375264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28;p27">
            <a:extLst>
              <a:ext uri="{FF2B5EF4-FFF2-40B4-BE49-F238E27FC236}">
                <a16:creationId xmlns:a16="http://schemas.microsoft.com/office/drawing/2014/main" id="{BBDD8243-27B6-4182-AB76-B91863249808}"/>
              </a:ext>
            </a:extLst>
          </p:cNvPr>
          <p:cNvSpPr/>
          <p:nvPr/>
        </p:nvSpPr>
        <p:spPr>
          <a:xfrm>
            <a:off x="337301" y="95000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1;p12">
            <a:extLst>
              <a:ext uri="{FF2B5EF4-FFF2-40B4-BE49-F238E27FC236}">
                <a16:creationId xmlns:a16="http://schemas.microsoft.com/office/drawing/2014/main" id="{EA6F3134-C34C-4C6D-A614-5E5942B406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95000"/>
            <a:ext cx="9144000" cy="805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Optimization Algorithms (2)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F2363-3C07-4299-A07A-9C539E6BF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315" y="1422317"/>
            <a:ext cx="5945511" cy="3316863"/>
          </a:xfrm>
        </p:spPr>
        <p:txBody>
          <a:bodyPr/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From the review literature: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Particle Swarm Optimization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Markov Decision Process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Alternating Direction Method of Multipliers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Mixed-Integer Linear Programming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Mixed-Integer Quadratic Programming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60" name="Google Shape;346;p37">
            <a:extLst>
              <a:ext uri="{FF2B5EF4-FFF2-40B4-BE49-F238E27FC236}">
                <a16:creationId xmlns:a16="http://schemas.microsoft.com/office/drawing/2014/main" id="{D6524FF0-AAAA-45CB-ACA4-33EB0B1B6B7C}"/>
              </a:ext>
            </a:extLst>
          </p:cNvPr>
          <p:cNvSpPr/>
          <p:nvPr/>
        </p:nvSpPr>
        <p:spPr>
          <a:xfrm>
            <a:off x="572717" y="353369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2">
            <a:extLst>
              <a:ext uri="{FF2B5EF4-FFF2-40B4-BE49-F238E27FC236}">
                <a16:creationId xmlns:a16="http://schemas.microsoft.com/office/drawing/2014/main" id="{3B2E8387-1812-4A64-B939-D1E0983307C0}"/>
              </a:ext>
            </a:extLst>
          </p:cNvPr>
          <p:cNvSpPr txBox="1">
            <a:spLocks/>
          </p:cNvSpPr>
          <p:nvPr/>
        </p:nvSpPr>
        <p:spPr>
          <a:xfrm>
            <a:off x="0" y="452550"/>
            <a:ext cx="9144000" cy="805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dirty="0"/>
              <a:t> </a:t>
            </a:r>
            <a:r>
              <a:rPr lang="en-US" sz="1800" dirty="0"/>
              <a:t>What algorithm should be used?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26FE699-ED9F-4273-A194-B60E24C90724}"/>
              </a:ext>
            </a:extLst>
          </p:cNvPr>
          <p:cNvSpPr txBox="1">
            <a:spLocks/>
          </p:cNvSpPr>
          <p:nvPr/>
        </p:nvSpPr>
        <p:spPr>
          <a:xfrm>
            <a:off x="5134215" y="1493771"/>
            <a:ext cx="3802083" cy="2469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✘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Genetic Algorithm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Lyapunov Optimization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Minimum Graph Cuts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Interior Point Method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Convex Programming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1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3.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/>
              <a:t>Our approach</a:t>
            </a:r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Our contributions for the improvement of fog computing</a:t>
            </a:r>
            <a:endParaRPr dirty="0"/>
          </a:p>
        </p:txBody>
      </p:sp>
      <p:sp>
        <p:nvSpPr>
          <p:cNvPr id="83" name="Google Shape;83;p14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1862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3516725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rgbClr val="FFFFFF"/>
                </a:solidFill>
                <a:latin typeface="Sniglet"/>
              </a:rPr>
              <a:t>Mobility support</a:t>
            </a:r>
            <a:endParaRPr sz="1800" dirty="0">
              <a:solidFill>
                <a:srgbClr val="FFFFFF"/>
              </a:solidFill>
              <a:latin typeface="Sniglet"/>
              <a:sym typeface="Sniglet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169460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rgbClr val="FFFFFF"/>
                </a:solidFill>
                <a:latin typeface="Sniglet"/>
              </a:rPr>
              <a:t>Multi-objective fog system design</a:t>
            </a:r>
            <a:endParaRPr sz="1800" dirty="0">
              <a:solidFill>
                <a:srgbClr val="FFFFFF"/>
              </a:solidFill>
              <a:latin typeface="Sniglet"/>
              <a:sym typeface="Sniglet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533885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latin typeface="Sniglet"/>
              </a:rPr>
              <a:t>Implement it in an open-source</a:t>
            </a:r>
          </a:p>
          <a:p>
            <a:pPr algn="ctr"/>
            <a:r>
              <a:rPr lang="en-US" sz="1800" dirty="0">
                <a:solidFill>
                  <a:srgbClr val="FFFFFF"/>
                </a:solidFill>
                <a:latin typeface="Sniglet"/>
              </a:rPr>
              <a:t>simulation toolkit</a:t>
            </a:r>
            <a:endParaRPr sz="1800" dirty="0">
              <a:solidFill>
                <a:srgbClr val="FFFFFF"/>
              </a:solidFill>
              <a:latin typeface="Sniglet"/>
              <a:sym typeface="Sniglet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572717" y="290181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1694600" y="1835825"/>
            <a:ext cx="2138977" cy="205027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3513800" y="1782975"/>
            <a:ext cx="2138892" cy="2158411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5335863" y="1835825"/>
            <a:ext cx="2138977" cy="205027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2" name="Google Shape;228;p27">
            <a:extLst>
              <a:ext uri="{FF2B5EF4-FFF2-40B4-BE49-F238E27FC236}">
                <a16:creationId xmlns:a16="http://schemas.microsoft.com/office/drawing/2014/main" id="{D6972782-5E8B-43EA-8A2C-16350070DA9B}"/>
              </a:ext>
            </a:extLst>
          </p:cNvPr>
          <p:cNvSpPr/>
          <p:nvPr/>
        </p:nvSpPr>
        <p:spPr>
          <a:xfrm>
            <a:off x="337301" y="95000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61;p12">
            <a:extLst>
              <a:ext uri="{FF2B5EF4-FFF2-40B4-BE49-F238E27FC236}">
                <a16:creationId xmlns:a16="http://schemas.microsoft.com/office/drawing/2014/main" id="{6BE730B5-323B-4315-B826-06F25C0A33E3}"/>
              </a:ext>
            </a:extLst>
          </p:cNvPr>
          <p:cNvSpPr txBox="1">
            <a:spLocks/>
          </p:cNvSpPr>
          <p:nvPr/>
        </p:nvSpPr>
        <p:spPr>
          <a:xfrm>
            <a:off x="0" y="95000"/>
            <a:ext cx="9144000" cy="805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dirty="0"/>
              <a:t>Objective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1;p12">
            <a:extLst>
              <a:ext uri="{FF2B5EF4-FFF2-40B4-BE49-F238E27FC236}">
                <a16:creationId xmlns:a16="http://schemas.microsoft.com/office/drawing/2014/main" id="{94798181-1BFE-47A5-BAC5-31E7DC7AB950}"/>
              </a:ext>
            </a:extLst>
          </p:cNvPr>
          <p:cNvSpPr txBox="1">
            <a:spLocks/>
          </p:cNvSpPr>
          <p:nvPr/>
        </p:nvSpPr>
        <p:spPr>
          <a:xfrm>
            <a:off x="0" y="95000"/>
            <a:ext cx="9144000" cy="805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dirty="0"/>
              <a:t>Simulation Toolkits Features</a:t>
            </a:r>
          </a:p>
        </p:txBody>
      </p:sp>
      <p:graphicFrame>
        <p:nvGraphicFramePr>
          <p:cNvPr id="175" name="Google Shape;175;p23"/>
          <p:cNvGraphicFramePr/>
          <p:nvPr>
            <p:extLst>
              <p:ext uri="{D42A27DB-BD31-4B8C-83A1-F6EECF244321}">
                <p14:modId xmlns:p14="http://schemas.microsoft.com/office/powerpoint/2010/main" val="115596959"/>
              </p:ext>
            </p:extLst>
          </p:nvPr>
        </p:nvGraphicFramePr>
        <p:xfrm>
          <a:off x="1143064" y="818932"/>
          <a:ext cx="6857871" cy="3901126"/>
        </p:xfrm>
        <a:graphic>
          <a:graphicData uri="http://schemas.openxmlformats.org/drawingml/2006/table">
            <a:tbl>
              <a:tblPr>
                <a:noFill/>
                <a:tableStyleId>{D78BB1A1-CE12-41C7-91A3-DADD7A0533F0}</a:tableStyleId>
              </a:tblPr>
              <a:tblGrid>
                <a:gridCol w="254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70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iFogSim</a:t>
                      </a:r>
                      <a:endParaRPr sz="14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MyiFogSim</a:t>
                      </a:r>
                      <a:endParaRPr lang="en-US" sz="14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iFogSimWith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DataPlacement</a:t>
                      </a:r>
                      <a:endParaRPr sz="14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6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QoS, Cost, Energy, Bandwidth</a:t>
                      </a:r>
                      <a:endParaRPr sz="14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FFFFFF"/>
                          </a:solidFill>
                          <a:latin typeface="Sniglet"/>
                          <a:ea typeface="Arial"/>
                          <a:cs typeface="Arial"/>
                          <a:sym typeface="Arial"/>
                        </a:rPr>
                        <a:t>✓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FFFFFF"/>
                          </a:solidFill>
                          <a:latin typeface="Sniglet"/>
                          <a:ea typeface="Arial"/>
                          <a:cs typeface="Arial"/>
                          <a:sym typeface="Arial"/>
                        </a:rPr>
                        <a:t>✓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FFFFFF"/>
                          </a:solidFill>
                          <a:latin typeface="Sniglet"/>
                          <a:ea typeface="Arial"/>
                          <a:cs typeface="Arial"/>
                          <a:sym typeface="Arial"/>
                        </a:rPr>
                        <a:t>✓</a:t>
                      </a: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Distributed Data Flow</a:t>
                      </a:r>
                      <a:endParaRPr sz="14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FFFFFF"/>
                          </a:solidFill>
                          <a:latin typeface="Sniglet"/>
                          <a:ea typeface="Arial"/>
                          <a:cs typeface="Arial"/>
                          <a:sym typeface="Arial"/>
                        </a:rPr>
                        <a:t>✓</a:t>
                      </a: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FFFFFF"/>
                          </a:solidFill>
                          <a:latin typeface="Sniglet"/>
                          <a:ea typeface="Arial"/>
                          <a:cs typeface="Arial"/>
                          <a:sym typeface="Arial"/>
                        </a:rPr>
                        <a:t>✓</a:t>
                      </a:r>
                      <a:endParaRPr sz="14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FFFFFF"/>
                          </a:solidFill>
                          <a:latin typeface="Sniglet"/>
                          <a:ea typeface="Arial"/>
                          <a:cs typeface="Arial"/>
                          <a:sym typeface="Arial"/>
                        </a:rPr>
                        <a:t>✓</a:t>
                      </a:r>
                      <a:endParaRPr sz="14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800090"/>
                  </a:ext>
                </a:extLst>
              </a:tr>
              <a:tr h="3851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Fog nodes mobility</a:t>
                      </a:r>
                      <a:endParaRPr sz="14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FF0000"/>
                          </a:solidFill>
                          <a:latin typeface="Sniglet"/>
                          <a:ea typeface="Arial"/>
                          <a:cs typeface="Arial"/>
                          <a:sym typeface="Arial"/>
                        </a:rPr>
                        <a:t>✕</a:t>
                      </a:r>
                      <a:endParaRPr sz="1400" b="1" dirty="0">
                        <a:solidFill>
                          <a:srgbClr val="FF0000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FF0000"/>
                          </a:solidFill>
                          <a:latin typeface="Sniglet"/>
                          <a:ea typeface="Arial"/>
                          <a:cs typeface="Arial"/>
                          <a:sym typeface="Arial"/>
                        </a:rPr>
                        <a:t>✕</a:t>
                      </a:r>
                      <a:endParaRPr sz="14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FF0000"/>
                          </a:solidFill>
                          <a:latin typeface="Sniglet"/>
                          <a:ea typeface="Arial"/>
                          <a:cs typeface="Arial"/>
                          <a:sym typeface="Arial"/>
                        </a:rPr>
                        <a:t>✕</a:t>
                      </a:r>
                      <a:endParaRPr sz="14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098954"/>
                  </a:ext>
                </a:extLst>
              </a:tr>
              <a:tr h="3851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IoT devices mobility</a:t>
                      </a:r>
                      <a:endParaRPr sz="14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FF0000"/>
                          </a:solidFill>
                          <a:latin typeface="Sniglet"/>
                          <a:ea typeface="Arial"/>
                          <a:cs typeface="Arial"/>
                          <a:sym typeface="Arial"/>
                        </a:rPr>
                        <a:t>✕</a:t>
                      </a:r>
                      <a:endParaRPr sz="14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FFFFFF"/>
                          </a:solidFill>
                          <a:latin typeface="Sniglet"/>
                          <a:ea typeface="Arial"/>
                          <a:cs typeface="Arial"/>
                          <a:sym typeface="Arial"/>
                        </a:rPr>
                        <a:t>✓</a:t>
                      </a:r>
                      <a:endParaRPr sz="14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FF0000"/>
                          </a:solidFill>
                          <a:latin typeface="Sniglet"/>
                          <a:ea typeface="Arial"/>
                          <a:cs typeface="Arial"/>
                          <a:sym typeface="Arial"/>
                        </a:rPr>
                        <a:t>✕</a:t>
                      </a:r>
                      <a:endParaRPr sz="14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458305"/>
                  </a:ext>
                </a:extLst>
              </a:tr>
              <a:tr h="3851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Migration support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rgbClr val="FF0000"/>
                          </a:solidFill>
                          <a:latin typeface="Sniglet"/>
                          <a:ea typeface="Arial"/>
                          <a:cs typeface="Arial"/>
                          <a:sym typeface="Arial"/>
                        </a:rPr>
                        <a:t>✕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FFFFFF"/>
                          </a:solidFill>
                          <a:latin typeface="Sniglet"/>
                          <a:ea typeface="Arial"/>
                          <a:cs typeface="Arial"/>
                          <a:sym typeface="Arial"/>
                        </a:rPr>
                        <a:t>✓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rgbClr val="FF0000"/>
                          </a:solidFill>
                          <a:latin typeface="Sniglet"/>
                          <a:ea typeface="Arial"/>
                          <a:cs typeface="Arial"/>
                          <a:sym typeface="Arial"/>
                        </a:rPr>
                        <a:t>✕</a:t>
                      </a:r>
                      <a:endParaRPr lang="en-US" sz="14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082331"/>
                  </a:ext>
                </a:extLst>
              </a:tr>
              <a:tr h="3851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Partitioning techniques </a:t>
                      </a:r>
                      <a:endParaRPr sz="14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FF0000"/>
                          </a:solidFill>
                          <a:latin typeface="Sniglet"/>
                          <a:ea typeface="Arial"/>
                          <a:cs typeface="Arial"/>
                          <a:sym typeface="Arial"/>
                        </a:rPr>
                        <a:t>✕</a:t>
                      </a:r>
                      <a:endParaRPr sz="1400" b="1" dirty="0">
                        <a:solidFill>
                          <a:srgbClr val="FF0000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FF0000"/>
                          </a:solidFill>
                          <a:latin typeface="Sniglet"/>
                          <a:ea typeface="Arial"/>
                          <a:cs typeface="Arial"/>
                          <a:sym typeface="Arial"/>
                        </a:rPr>
                        <a:t>✕</a:t>
                      </a:r>
                      <a:endParaRPr sz="14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FFFFFF"/>
                          </a:solidFill>
                          <a:latin typeface="Sniglet"/>
                          <a:ea typeface="Arial"/>
                          <a:cs typeface="Arial"/>
                          <a:sym typeface="Arial"/>
                        </a:rPr>
                        <a:t>✓</a:t>
                      </a:r>
                      <a:endParaRPr sz="14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432499"/>
                  </a:ext>
                </a:extLst>
              </a:tr>
              <a:tr h="3851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Data placement optimization</a:t>
                      </a:r>
                      <a:endParaRPr sz="14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FF0000"/>
                          </a:solidFill>
                          <a:latin typeface="Sniglet"/>
                          <a:ea typeface="Arial"/>
                          <a:cs typeface="Arial"/>
                          <a:sym typeface="Arial"/>
                        </a:rPr>
                        <a:t>✕</a:t>
                      </a:r>
                      <a:endParaRPr sz="1400" b="1" dirty="0">
                        <a:solidFill>
                          <a:srgbClr val="FF0000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FF0000"/>
                          </a:solidFill>
                          <a:latin typeface="Sniglet"/>
                          <a:ea typeface="Arial"/>
                          <a:cs typeface="Arial"/>
                          <a:sym typeface="Arial"/>
                        </a:rPr>
                        <a:t>✕</a:t>
                      </a:r>
                      <a:endParaRPr sz="14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FFFFFF"/>
                          </a:solidFill>
                          <a:latin typeface="Sniglet"/>
                          <a:ea typeface="Arial"/>
                          <a:cs typeface="Arial"/>
                          <a:sym typeface="Arial"/>
                        </a:rPr>
                        <a:t>✓</a:t>
                      </a:r>
                      <a:endParaRPr sz="14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932226"/>
                  </a:ext>
                </a:extLst>
              </a:tr>
              <a:tr h="3851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Migration Optimization</a:t>
                      </a:r>
                      <a:endParaRPr sz="14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FF0000"/>
                          </a:solidFill>
                          <a:latin typeface="Sniglet"/>
                          <a:ea typeface="Arial"/>
                          <a:cs typeface="Arial"/>
                          <a:sym typeface="Arial"/>
                        </a:rPr>
                        <a:t>✕</a:t>
                      </a:r>
                      <a:endParaRPr sz="1400" b="1" dirty="0">
                        <a:solidFill>
                          <a:srgbClr val="FF0000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FF0000"/>
                          </a:solidFill>
                          <a:latin typeface="Sniglet"/>
                          <a:ea typeface="Arial"/>
                          <a:cs typeface="Arial"/>
                          <a:sym typeface="Arial"/>
                        </a:rPr>
                        <a:t>✕</a:t>
                      </a:r>
                      <a:endParaRPr sz="14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FF0000"/>
                          </a:solidFill>
                          <a:latin typeface="Sniglet"/>
                          <a:ea typeface="Arial"/>
                          <a:cs typeface="Arial"/>
                          <a:sym typeface="Arial"/>
                        </a:rPr>
                        <a:t>✕</a:t>
                      </a:r>
                      <a:endParaRPr sz="14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8" name="Google Shape;178;p2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1" name="Google Shape;228;p27">
            <a:extLst>
              <a:ext uri="{FF2B5EF4-FFF2-40B4-BE49-F238E27FC236}">
                <a16:creationId xmlns:a16="http://schemas.microsoft.com/office/drawing/2014/main" id="{CE6A632D-DCDD-4306-A57B-F5F303F65A41}"/>
              </a:ext>
            </a:extLst>
          </p:cNvPr>
          <p:cNvSpPr/>
          <p:nvPr/>
        </p:nvSpPr>
        <p:spPr>
          <a:xfrm>
            <a:off x="337301" y="95000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47;p37">
            <a:extLst>
              <a:ext uri="{FF2B5EF4-FFF2-40B4-BE49-F238E27FC236}">
                <a16:creationId xmlns:a16="http://schemas.microsoft.com/office/drawing/2014/main" id="{CB8C7556-20C9-46A6-A0C9-1D83469831D8}"/>
              </a:ext>
            </a:extLst>
          </p:cNvPr>
          <p:cNvSpPr/>
          <p:nvPr/>
        </p:nvSpPr>
        <p:spPr>
          <a:xfrm>
            <a:off x="585481" y="290181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1;p12">
            <a:extLst>
              <a:ext uri="{FF2B5EF4-FFF2-40B4-BE49-F238E27FC236}">
                <a16:creationId xmlns:a16="http://schemas.microsoft.com/office/drawing/2014/main" id="{829E743C-79C6-48FA-A1C0-3486436543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95000"/>
            <a:ext cx="9144000" cy="805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Optimization Algorithms (1)</a:t>
            </a:r>
          </a:p>
        </p:txBody>
      </p:sp>
      <p:sp>
        <p:nvSpPr>
          <p:cNvPr id="9" name="Google Shape;61;p12">
            <a:extLst>
              <a:ext uri="{FF2B5EF4-FFF2-40B4-BE49-F238E27FC236}">
                <a16:creationId xmlns:a16="http://schemas.microsoft.com/office/drawing/2014/main" id="{6B2B7D93-F3EB-4632-A06D-E0E758B0A23A}"/>
              </a:ext>
            </a:extLst>
          </p:cNvPr>
          <p:cNvSpPr txBox="1">
            <a:spLocks/>
          </p:cNvSpPr>
          <p:nvPr/>
        </p:nvSpPr>
        <p:spPr>
          <a:xfrm>
            <a:off x="0" y="452550"/>
            <a:ext cx="9144000" cy="805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dirty="0"/>
              <a:t> </a:t>
            </a:r>
            <a:r>
              <a:rPr lang="en-US" sz="1800" dirty="0"/>
              <a:t>Genetic Algorithm</a:t>
            </a:r>
          </a:p>
        </p:txBody>
      </p:sp>
      <p:sp>
        <p:nvSpPr>
          <p:cNvPr id="178" name="Google Shape;178;p2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1" name="Google Shape;228;p27">
            <a:extLst>
              <a:ext uri="{FF2B5EF4-FFF2-40B4-BE49-F238E27FC236}">
                <a16:creationId xmlns:a16="http://schemas.microsoft.com/office/drawing/2014/main" id="{CE6A632D-DCDD-4306-A57B-F5F303F65A41}"/>
              </a:ext>
            </a:extLst>
          </p:cNvPr>
          <p:cNvSpPr/>
          <p:nvPr/>
        </p:nvSpPr>
        <p:spPr>
          <a:xfrm>
            <a:off x="337301" y="95000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47;p37">
            <a:extLst>
              <a:ext uri="{FF2B5EF4-FFF2-40B4-BE49-F238E27FC236}">
                <a16:creationId xmlns:a16="http://schemas.microsoft.com/office/drawing/2014/main" id="{CB8C7556-20C9-46A6-A0C9-1D83469831D8}"/>
              </a:ext>
            </a:extLst>
          </p:cNvPr>
          <p:cNvSpPr/>
          <p:nvPr/>
        </p:nvSpPr>
        <p:spPr>
          <a:xfrm>
            <a:off x="585481" y="290181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49;p37">
            <a:extLst>
              <a:ext uri="{FF2B5EF4-FFF2-40B4-BE49-F238E27FC236}">
                <a16:creationId xmlns:a16="http://schemas.microsoft.com/office/drawing/2014/main" id="{B739BD07-B64B-44A1-9F6F-EF0F5464BB28}"/>
              </a:ext>
            </a:extLst>
          </p:cNvPr>
          <p:cNvSpPr/>
          <p:nvPr/>
        </p:nvSpPr>
        <p:spPr>
          <a:xfrm>
            <a:off x="7418462" y="1362124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92D05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33;p39">
            <a:extLst>
              <a:ext uri="{FF2B5EF4-FFF2-40B4-BE49-F238E27FC236}">
                <a16:creationId xmlns:a16="http://schemas.microsoft.com/office/drawing/2014/main" id="{B53EB8A2-1B14-496C-84E4-BC6028591165}"/>
              </a:ext>
            </a:extLst>
          </p:cNvPr>
          <p:cNvSpPr/>
          <p:nvPr/>
        </p:nvSpPr>
        <p:spPr>
          <a:xfrm>
            <a:off x="6438215" y="1918531"/>
            <a:ext cx="2286685" cy="482091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353;p37">
            <a:extLst>
              <a:ext uri="{FF2B5EF4-FFF2-40B4-BE49-F238E27FC236}">
                <a16:creationId xmlns:a16="http://schemas.microsoft.com/office/drawing/2014/main" id="{0BA9CC06-E81A-4DD1-8F52-EABFFF761CF5}"/>
              </a:ext>
            </a:extLst>
          </p:cNvPr>
          <p:cNvSpPr/>
          <p:nvPr/>
        </p:nvSpPr>
        <p:spPr>
          <a:xfrm>
            <a:off x="6636267" y="3705562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92D050"/>
          </a:solidFill>
          <a:ln w="3175">
            <a:solidFill>
              <a:srgbClr val="92D05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33;p39">
            <a:extLst>
              <a:ext uri="{FF2B5EF4-FFF2-40B4-BE49-F238E27FC236}">
                <a16:creationId xmlns:a16="http://schemas.microsoft.com/office/drawing/2014/main" id="{FE148159-ADF0-4520-927E-B02AD7A589D0}"/>
              </a:ext>
            </a:extLst>
          </p:cNvPr>
          <p:cNvSpPr/>
          <p:nvPr/>
        </p:nvSpPr>
        <p:spPr>
          <a:xfrm>
            <a:off x="6438215" y="2511773"/>
            <a:ext cx="2286685" cy="482091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5;p37">
            <a:extLst>
              <a:ext uri="{FF2B5EF4-FFF2-40B4-BE49-F238E27FC236}">
                <a16:creationId xmlns:a16="http://schemas.microsoft.com/office/drawing/2014/main" id="{467EB57E-BDB9-485D-B098-F08B2403F9F7}"/>
              </a:ext>
            </a:extLst>
          </p:cNvPr>
          <p:cNvSpPr/>
          <p:nvPr/>
        </p:nvSpPr>
        <p:spPr>
          <a:xfrm>
            <a:off x="7842707" y="3705562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433;p39">
            <a:extLst>
              <a:ext uri="{FF2B5EF4-FFF2-40B4-BE49-F238E27FC236}">
                <a16:creationId xmlns:a16="http://schemas.microsoft.com/office/drawing/2014/main" id="{6D6674A6-EF3F-4590-82E2-F0105AE15FC0}"/>
              </a:ext>
            </a:extLst>
          </p:cNvPr>
          <p:cNvSpPr/>
          <p:nvPr/>
        </p:nvSpPr>
        <p:spPr>
          <a:xfrm>
            <a:off x="6438215" y="3643155"/>
            <a:ext cx="2286685" cy="482092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55;p37">
            <a:extLst>
              <a:ext uri="{FF2B5EF4-FFF2-40B4-BE49-F238E27FC236}">
                <a16:creationId xmlns:a16="http://schemas.microsoft.com/office/drawing/2014/main" id="{2AA7B19B-2C05-432F-BBE2-47410756F834}"/>
              </a:ext>
            </a:extLst>
          </p:cNvPr>
          <p:cNvSpPr/>
          <p:nvPr/>
        </p:nvSpPr>
        <p:spPr>
          <a:xfrm>
            <a:off x="7440564" y="3705562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55;p37">
            <a:extLst>
              <a:ext uri="{FF2B5EF4-FFF2-40B4-BE49-F238E27FC236}">
                <a16:creationId xmlns:a16="http://schemas.microsoft.com/office/drawing/2014/main" id="{9950CF54-1E26-4CC1-B920-EDFC45ACB755}"/>
              </a:ext>
            </a:extLst>
          </p:cNvPr>
          <p:cNvSpPr/>
          <p:nvPr/>
        </p:nvSpPr>
        <p:spPr>
          <a:xfrm>
            <a:off x="7038683" y="3705562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31;p39">
            <a:extLst>
              <a:ext uri="{FF2B5EF4-FFF2-40B4-BE49-F238E27FC236}">
                <a16:creationId xmlns:a16="http://schemas.microsoft.com/office/drawing/2014/main" id="{5258C9C7-9ED6-4984-A99E-4E3FD3831C6F}"/>
              </a:ext>
            </a:extLst>
          </p:cNvPr>
          <p:cNvSpPr/>
          <p:nvPr/>
        </p:nvSpPr>
        <p:spPr>
          <a:xfrm>
            <a:off x="7588126" y="3178220"/>
            <a:ext cx="45719" cy="45719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31;p39">
            <a:extLst>
              <a:ext uri="{FF2B5EF4-FFF2-40B4-BE49-F238E27FC236}">
                <a16:creationId xmlns:a16="http://schemas.microsoft.com/office/drawing/2014/main" id="{69331282-D7A7-46DC-8E41-F7E72370B400}"/>
              </a:ext>
            </a:extLst>
          </p:cNvPr>
          <p:cNvSpPr/>
          <p:nvPr/>
        </p:nvSpPr>
        <p:spPr>
          <a:xfrm>
            <a:off x="7588125" y="3285083"/>
            <a:ext cx="45719" cy="45719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1;p39">
            <a:extLst>
              <a:ext uri="{FF2B5EF4-FFF2-40B4-BE49-F238E27FC236}">
                <a16:creationId xmlns:a16="http://schemas.microsoft.com/office/drawing/2014/main" id="{D9F42698-C48D-4DC2-89BD-0264EE1DA843}"/>
              </a:ext>
            </a:extLst>
          </p:cNvPr>
          <p:cNvSpPr/>
          <p:nvPr/>
        </p:nvSpPr>
        <p:spPr>
          <a:xfrm>
            <a:off x="7588124" y="3413079"/>
            <a:ext cx="45719" cy="45719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E0651912-9932-4BA3-8FB3-2B78F57A53DA}"/>
              </a:ext>
            </a:extLst>
          </p:cNvPr>
          <p:cNvSpPr txBox="1">
            <a:spLocks/>
          </p:cNvSpPr>
          <p:nvPr/>
        </p:nvSpPr>
        <p:spPr>
          <a:xfrm>
            <a:off x="5166330" y="1915373"/>
            <a:ext cx="1378565" cy="46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✘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584200" lvl="1" indent="0">
              <a:lnSpc>
                <a:spcPct val="150000"/>
              </a:lnSpc>
              <a:buNone/>
            </a:pPr>
            <a:r>
              <a:rPr lang="en-US" dirty="0"/>
              <a:t>Gen. 0</a:t>
            </a:r>
          </a:p>
        </p:txBody>
      </p:sp>
      <p:sp>
        <p:nvSpPr>
          <p:cNvPr id="53" name="Google Shape;355;p37">
            <a:extLst>
              <a:ext uri="{FF2B5EF4-FFF2-40B4-BE49-F238E27FC236}">
                <a16:creationId xmlns:a16="http://schemas.microsoft.com/office/drawing/2014/main" id="{E60C202B-7CCA-422A-9F49-26354979CD17}"/>
              </a:ext>
            </a:extLst>
          </p:cNvPr>
          <p:cNvSpPr/>
          <p:nvPr/>
        </p:nvSpPr>
        <p:spPr>
          <a:xfrm>
            <a:off x="6634870" y="2560226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354;p37">
            <a:extLst>
              <a:ext uri="{FF2B5EF4-FFF2-40B4-BE49-F238E27FC236}">
                <a16:creationId xmlns:a16="http://schemas.microsoft.com/office/drawing/2014/main" id="{C47A3598-8848-4174-AD15-1D6E898EA74E}"/>
              </a:ext>
            </a:extLst>
          </p:cNvPr>
          <p:cNvSpPr/>
          <p:nvPr/>
        </p:nvSpPr>
        <p:spPr>
          <a:xfrm>
            <a:off x="8272158" y="3705562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FF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354;p37">
            <a:extLst>
              <a:ext uri="{FF2B5EF4-FFF2-40B4-BE49-F238E27FC236}">
                <a16:creationId xmlns:a16="http://schemas.microsoft.com/office/drawing/2014/main" id="{CC613840-7E21-4813-ADD8-C72DEFEA5766}"/>
              </a:ext>
            </a:extLst>
          </p:cNvPr>
          <p:cNvSpPr/>
          <p:nvPr/>
        </p:nvSpPr>
        <p:spPr>
          <a:xfrm>
            <a:off x="7440038" y="2560226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FF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354;p37">
            <a:extLst>
              <a:ext uri="{FF2B5EF4-FFF2-40B4-BE49-F238E27FC236}">
                <a16:creationId xmlns:a16="http://schemas.microsoft.com/office/drawing/2014/main" id="{3CC89B50-E4A7-4C8A-80E3-85C9EBC24679}"/>
              </a:ext>
            </a:extLst>
          </p:cNvPr>
          <p:cNvSpPr/>
          <p:nvPr/>
        </p:nvSpPr>
        <p:spPr>
          <a:xfrm>
            <a:off x="7032785" y="2560226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FF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354;p37">
            <a:extLst>
              <a:ext uri="{FF2B5EF4-FFF2-40B4-BE49-F238E27FC236}">
                <a16:creationId xmlns:a16="http://schemas.microsoft.com/office/drawing/2014/main" id="{65B296C2-E4BB-4A47-AC40-E46FEA5A809F}"/>
              </a:ext>
            </a:extLst>
          </p:cNvPr>
          <p:cNvSpPr/>
          <p:nvPr/>
        </p:nvSpPr>
        <p:spPr>
          <a:xfrm>
            <a:off x="7844763" y="2560226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FF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354;p37">
            <a:extLst>
              <a:ext uri="{FF2B5EF4-FFF2-40B4-BE49-F238E27FC236}">
                <a16:creationId xmlns:a16="http://schemas.microsoft.com/office/drawing/2014/main" id="{0EB1C729-16CD-410F-851B-98B8897CD33A}"/>
              </a:ext>
            </a:extLst>
          </p:cNvPr>
          <p:cNvSpPr/>
          <p:nvPr/>
        </p:nvSpPr>
        <p:spPr>
          <a:xfrm>
            <a:off x="8243444" y="2564377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FF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354;p37">
            <a:extLst>
              <a:ext uri="{FF2B5EF4-FFF2-40B4-BE49-F238E27FC236}">
                <a16:creationId xmlns:a16="http://schemas.microsoft.com/office/drawing/2014/main" id="{7C23F735-7013-430B-9BB4-7D2136962A61}"/>
              </a:ext>
            </a:extLst>
          </p:cNvPr>
          <p:cNvSpPr/>
          <p:nvPr/>
        </p:nvSpPr>
        <p:spPr>
          <a:xfrm>
            <a:off x="7440038" y="1970272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FF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354;p37">
            <a:extLst>
              <a:ext uri="{FF2B5EF4-FFF2-40B4-BE49-F238E27FC236}">
                <a16:creationId xmlns:a16="http://schemas.microsoft.com/office/drawing/2014/main" id="{AD3E5C8B-A17C-4301-B0C9-35400DD5D593}"/>
              </a:ext>
            </a:extLst>
          </p:cNvPr>
          <p:cNvSpPr/>
          <p:nvPr/>
        </p:nvSpPr>
        <p:spPr>
          <a:xfrm>
            <a:off x="7032785" y="1970272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FF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354;p37">
            <a:extLst>
              <a:ext uri="{FF2B5EF4-FFF2-40B4-BE49-F238E27FC236}">
                <a16:creationId xmlns:a16="http://schemas.microsoft.com/office/drawing/2014/main" id="{8DBF3B27-13A8-46D2-B4F5-9F6CBA5A35D3}"/>
              </a:ext>
            </a:extLst>
          </p:cNvPr>
          <p:cNvSpPr/>
          <p:nvPr/>
        </p:nvSpPr>
        <p:spPr>
          <a:xfrm>
            <a:off x="7844763" y="1970272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FF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354;p37">
            <a:extLst>
              <a:ext uri="{FF2B5EF4-FFF2-40B4-BE49-F238E27FC236}">
                <a16:creationId xmlns:a16="http://schemas.microsoft.com/office/drawing/2014/main" id="{19D50425-C59F-4C92-8CAC-C6AF76CD79AF}"/>
              </a:ext>
            </a:extLst>
          </p:cNvPr>
          <p:cNvSpPr/>
          <p:nvPr/>
        </p:nvSpPr>
        <p:spPr>
          <a:xfrm>
            <a:off x="8243444" y="1974423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FF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354;p37">
            <a:extLst>
              <a:ext uri="{FF2B5EF4-FFF2-40B4-BE49-F238E27FC236}">
                <a16:creationId xmlns:a16="http://schemas.microsoft.com/office/drawing/2014/main" id="{2AAC45F2-CEB8-4EE4-A9EF-FB50F317443A}"/>
              </a:ext>
            </a:extLst>
          </p:cNvPr>
          <p:cNvSpPr/>
          <p:nvPr/>
        </p:nvSpPr>
        <p:spPr>
          <a:xfrm>
            <a:off x="6630875" y="1975173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FF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066A0328-F45F-4189-951E-5AB7BAEFCA5E}"/>
              </a:ext>
            </a:extLst>
          </p:cNvPr>
          <p:cNvSpPr txBox="1">
            <a:spLocks/>
          </p:cNvSpPr>
          <p:nvPr/>
        </p:nvSpPr>
        <p:spPr>
          <a:xfrm>
            <a:off x="5163194" y="2524100"/>
            <a:ext cx="1378565" cy="46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✘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584200" lvl="1" indent="0">
              <a:lnSpc>
                <a:spcPct val="150000"/>
              </a:lnSpc>
              <a:buNone/>
            </a:pPr>
            <a:r>
              <a:rPr lang="en-US" dirty="0"/>
              <a:t>Gen. 1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3C192B24-862F-4544-9784-3595761AAB3D}"/>
              </a:ext>
            </a:extLst>
          </p:cNvPr>
          <p:cNvSpPr txBox="1">
            <a:spLocks/>
          </p:cNvSpPr>
          <p:nvPr/>
        </p:nvSpPr>
        <p:spPr>
          <a:xfrm>
            <a:off x="5163194" y="3643588"/>
            <a:ext cx="1378565" cy="46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✘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584200" lvl="1" indent="0">
              <a:lnSpc>
                <a:spcPct val="150000"/>
              </a:lnSpc>
              <a:buNone/>
            </a:pPr>
            <a:r>
              <a:rPr lang="en-US" dirty="0"/>
              <a:t>Gen. n</a:t>
            </a:r>
          </a:p>
        </p:txBody>
      </p: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FFA2B912-8463-44AA-BC71-B27BD9D7E3EE}"/>
              </a:ext>
            </a:extLst>
          </p:cNvPr>
          <p:cNvSpPr txBox="1">
            <a:spLocks/>
          </p:cNvSpPr>
          <p:nvPr/>
        </p:nvSpPr>
        <p:spPr>
          <a:xfrm>
            <a:off x="658250" y="974564"/>
            <a:ext cx="5606333" cy="3857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✘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Arbitrary number of individuals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Representing points in the search space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Fitness score defined by its genes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Natural selection between generations: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Selection operator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Crossover operator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Mating between two individuals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Mutation operator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Randomly introduce genes</a:t>
            </a:r>
          </a:p>
        </p:txBody>
      </p:sp>
    </p:spTree>
    <p:extLst>
      <p:ext uri="{BB962C8B-B14F-4D97-AF65-F5344CB8AC3E}">
        <p14:creationId xmlns:p14="http://schemas.microsoft.com/office/powerpoint/2010/main" val="269939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0" y="95000"/>
            <a:ext cx="9144000" cy="805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Outline</a:t>
            </a:r>
            <a:endParaRPr dirty="0"/>
          </a:p>
        </p:txBody>
      </p:sp>
      <p:sp>
        <p:nvSpPr>
          <p:cNvPr id="62" name="Google Shape;62;p12"/>
          <p:cNvSpPr/>
          <p:nvPr/>
        </p:nvSpPr>
        <p:spPr>
          <a:xfrm>
            <a:off x="337301" y="95000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2"/>
          <p:cNvSpPr/>
          <p:nvPr/>
        </p:nvSpPr>
        <p:spPr>
          <a:xfrm>
            <a:off x="541541" y="334070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" name="Google Shape;82;p14">
            <a:extLst>
              <a:ext uri="{FF2B5EF4-FFF2-40B4-BE49-F238E27FC236}">
                <a16:creationId xmlns:a16="http://schemas.microsoft.com/office/drawing/2014/main" id="{89E586C6-AB88-4216-9AD8-6C83C16C1E8B}"/>
              </a:ext>
            </a:extLst>
          </p:cNvPr>
          <p:cNvSpPr txBox="1">
            <a:spLocks/>
          </p:cNvSpPr>
          <p:nvPr/>
        </p:nvSpPr>
        <p:spPr>
          <a:xfrm>
            <a:off x="921774" y="1139263"/>
            <a:ext cx="3863586" cy="338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✘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857250" lvl="1" indent="-4000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IoT Trends</a:t>
            </a:r>
          </a:p>
          <a:p>
            <a:pPr marL="857250" lvl="1" indent="-4000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IoT Applications</a:t>
            </a:r>
          </a:p>
          <a:p>
            <a:pPr marL="857250" lvl="1" indent="-4000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Cloud Computing</a:t>
            </a:r>
          </a:p>
          <a:p>
            <a:pPr marL="857250" lvl="1" indent="-4000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Fog Computing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dirty="0"/>
              <a:t>Related work</a:t>
            </a:r>
          </a:p>
          <a:p>
            <a:pPr marL="857250" lvl="1" indent="-4000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Fog Computing Architecture</a:t>
            </a:r>
          </a:p>
          <a:p>
            <a:pPr marL="857250" lvl="1" indent="-4000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Optimization Algorithms</a:t>
            </a:r>
          </a:p>
          <a:p>
            <a:pPr marL="857250" lvl="1" indent="-4000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" name="Google Shape;82;p14">
            <a:extLst>
              <a:ext uri="{FF2B5EF4-FFF2-40B4-BE49-F238E27FC236}">
                <a16:creationId xmlns:a16="http://schemas.microsoft.com/office/drawing/2014/main" id="{6331E8D4-689A-4EC1-9D59-3C6A87EE01FF}"/>
              </a:ext>
            </a:extLst>
          </p:cNvPr>
          <p:cNvSpPr txBox="1">
            <a:spLocks/>
          </p:cNvSpPr>
          <p:nvPr/>
        </p:nvSpPr>
        <p:spPr>
          <a:xfrm>
            <a:off x="4907034" y="1063062"/>
            <a:ext cx="3863586" cy="338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✘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dirty="0"/>
              <a:t>Our Approach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Objective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Simulation Toolkits Features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Optimization Algorithms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Schedule of Future Work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dirty="0"/>
              <a:t>Conclusions</a:t>
            </a:r>
          </a:p>
          <a:p>
            <a:pPr marL="342900" indent="-342900">
              <a:buFont typeface="+mj-lt"/>
              <a:buAutoNum type="arabicPeriod" startAt="3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1;p12">
            <a:extLst>
              <a:ext uri="{FF2B5EF4-FFF2-40B4-BE49-F238E27FC236}">
                <a16:creationId xmlns:a16="http://schemas.microsoft.com/office/drawing/2014/main" id="{829E743C-79C6-48FA-A1C0-3486436543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95000"/>
            <a:ext cx="9144000" cy="805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Optimization Algorithms (2)</a:t>
            </a:r>
          </a:p>
        </p:txBody>
      </p:sp>
      <p:sp>
        <p:nvSpPr>
          <p:cNvPr id="9" name="Google Shape;61;p12">
            <a:extLst>
              <a:ext uri="{FF2B5EF4-FFF2-40B4-BE49-F238E27FC236}">
                <a16:creationId xmlns:a16="http://schemas.microsoft.com/office/drawing/2014/main" id="{6B2B7D93-F3EB-4632-A06D-E0E758B0A23A}"/>
              </a:ext>
            </a:extLst>
          </p:cNvPr>
          <p:cNvSpPr txBox="1">
            <a:spLocks/>
          </p:cNvSpPr>
          <p:nvPr/>
        </p:nvSpPr>
        <p:spPr>
          <a:xfrm>
            <a:off x="0" y="452550"/>
            <a:ext cx="9144000" cy="805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dirty="0"/>
              <a:t> </a:t>
            </a:r>
            <a:r>
              <a:rPr lang="en-US" sz="1800" dirty="0"/>
              <a:t>Particle Swarm Optimization</a:t>
            </a:r>
          </a:p>
        </p:txBody>
      </p:sp>
      <p:sp>
        <p:nvSpPr>
          <p:cNvPr id="178" name="Google Shape;178;p2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1" name="Google Shape;228;p27">
            <a:extLst>
              <a:ext uri="{FF2B5EF4-FFF2-40B4-BE49-F238E27FC236}">
                <a16:creationId xmlns:a16="http://schemas.microsoft.com/office/drawing/2014/main" id="{CE6A632D-DCDD-4306-A57B-F5F303F65A41}"/>
              </a:ext>
            </a:extLst>
          </p:cNvPr>
          <p:cNvSpPr/>
          <p:nvPr/>
        </p:nvSpPr>
        <p:spPr>
          <a:xfrm>
            <a:off x="337301" y="95000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47;p37">
            <a:extLst>
              <a:ext uri="{FF2B5EF4-FFF2-40B4-BE49-F238E27FC236}">
                <a16:creationId xmlns:a16="http://schemas.microsoft.com/office/drawing/2014/main" id="{CB8C7556-20C9-46A6-A0C9-1D83469831D8}"/>
              </a:ext>
            </a:extLst>
          </p:cNvPr>
          <p:cNvSpPr/>
          <p:nvPr/>
        </p:nvSpPr>
        <p:spPr>
          <a:xfrm>
            <a:off x="585481" y="290181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FFA2B912-8463-44AA-BC71-B27BD9D7E3EE}"/>
              </a:ext>
            </a:extLst>
          </p:cNvPr>
          <p:cNvSpPr txBox="1">
            <a:spLocks/>
          </p:cNvSpPr>
          <p:nvPr/>
        </p:nvSpPr>
        <p:spPr>
          <a:xfrm>
            <a:off x="507350" y="975792"/>
            <a:ext cx="6656393" cy="3857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✘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Arbitrary number of particles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Initialized with random solutions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Store the best fitness for itself and for the swarm as a whole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Identify the global best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Compute the vector direction to the global best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Movement is characterized by the time step and velocity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Initialization with spread of particles too: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Local may lead to a local minimum finding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Spread out may not converge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33" name="Google Shape;400;p37">
            <a:extLst>
              <a:ext uri="{FF2B5EF4-FFF2-40B4-BE49-F238E27FC236}">
                <a16:creationId xmlns:a16="http://schemas.microsoft.com/office/drawing/2014/main" id="{829D3F47-74F3-4E0E-8C1F-107201081677}"/>
              </a:ext>
            </a:extLst>
          </p:cNvPr>
          <p:cNvSpPr/>
          <p:nvPr/>
        </p:nvSpPr>
        <p:spPr>
          <a:xfrm>
            <a:off x="7810705" y="291749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00;p37">
            <a:extLst>
              <a:ext uri="{FF2B5EF4-FFF2-40B4-BE49-F238E27FC236}">
                <a16:creationId xmlns:a16="http://schemas.microsoft.com/office/drawing/2014/main" id="{20856A2F-AE6E-4BD9-89EC-F180FFF2CC93}"/>
              </a:ext>
            </a:extLst>
          </p:cNvPr>
          <p:cNvSpPr/>
          <p:nvPr/>
        </p:nvSpPr>
        <p:spPr>
          <a:xfrm>
            <a:off x="7379397" y="2295888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400;p37">
            <a:extLst>
              <a:ext uri="{FF2B5EF4-FFF2-40B4-BE49-F238E27FC236}">
                <a16:creationId xmlns:a16="http://schemas.microsoft.com/office/drawing/2014/main" id="{2E12F3A1-B597-4034-AE27-08291EFA23A9}"/>
              </a:ext>
            </a:extLst>
          </p:cNvPr>
          <p:cNvSpPr/>
          <p:nvPr/>
        </p:nvSpPr>
        <p:spPr>
          <a:xfrm>
            <a:off x="7379397" y="2778416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0;p37">
            <a:extLst>
              <a:ext uri="{FF2B5EF4-FFF2-40B4-BE49-F238E27FC236}">
                <a16:creationId xmlns:a16="http://schemas.microsoft.com/office/drawing/2014/main" id="{32BC65B6-99AB-42AE-8616-8CD54354C81C}"/>
              </a:ext>
            </a:extLst>
          </p:cNvPr>
          <p:cNvSpPr/>
          <p:nvPr/>
        </p:nvSpPr>
        <p:spPr>
          <a:xfrm>
            <a:off x="7810705" y="2514360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00;p37">
            <a:extLst>
              <a:ext uri="{FF2B5EF4-FFF2-40B4-BE49-F238E27FC236}">
                <a16:creationId xmlns:a16="http://schemas.microsoft.com/office/drawing/2014/main" id="{A39139E7-4CBF-475E-AB56-D6360C0A0B88}"/>
              </a:ext>
            </a:extLst>
          </p:cNvPr>
          <p:cNvSpPr/>
          <p:nvPr/>
        </p:nvSpPr>
        <p:spPr>
          <a:xfrm>
            <a:off x="7379397" y="3249181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00;p37">
            <a:extLst>
              <a:ext uri="{FF2B5EF4-FFF2-40B4-BE49-F238E27FC236}">
                <a16:creationId xmlns:a16="http://schemas.microsoft.com/office/drawing/2014/main" id="{81A6D9D9-92A9-478C-A0B2-93097C06E839}"/>
              </a:ext>
            </a:extLst>
          </p:cNvPr>
          <p:cNvSpPr/>
          <p:nvPr/>
        </p:nvSpPr>
        <p:spPr>
          <a:xfrm>
            <a:off x="8306766" y="2652181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31;p39">
            <a:extLst>
              <a:ext uri="{FF2B5EF4-FFF2-40B4-BE49-F238E27FC236}">
                <a16:creationId xmlns:a16="http://schemas.microsoft.com/office/drawing/2014/main" id="{BC62FA0D-D756-4FE9-A723-EF0787DF19C2}"/>
              </a:ext>
            </a:extLst>
          </p:cNvPr>
          <p:cNvSpPr/>
          <p:nvPr/>
        </p:nvSpPr>
        <p:spPr>
          <a:xfrm>
            <a:off x="7094220" y="2034540"/>
            <a:ext cx="1729740" cy="1706880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178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1;p12">
            <a:extLst>
              <a:ext uri="{FF2B5EF4-FFF2-40B4-BE49-F238E27FC236}">
                <a16:creationId xmlns:a16="http://schemas.microsoft.com/office/drawing/2014/main" id="{829E743C-79C6-48FA-A1C0-3486436543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95000"/>
            <a:ext cx="9144000" cy="805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Optimization Algorithms (3)</a:t>
            </a:r>
          </a:p>
        </p:txBody>
      </p:sp>
      <p:sp>
        <p:nvSpPr>
          <p:cNvPr id="9" name="Google Shape;61;p12">
            <a:extLst>
              <a:ext uri="{FF2B5EF4-FFF2-40B4-BE49-F238E27FC236}">
                <a16:creationId xmlns:a16="http://schemas.microsoft.com/office/drawing/2014/main" id="{6B2B7D93-F3EB-4632-A06D-E0E758B0A23A}"/>
              </a:ext>
            </a:extLst>
          </p:cNvPr>
          <p:cNvSpPr txBox="1">
            <a:spLocks/>
          </p:cNvSpPr>
          <p:nvPr/>
        </p:nvSpPr>
        <p:spPr>
          <a:xfrm>
            <a:off x="0" y="452550"/>
            <a:ext cx="9144000" cy="805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dirty="0"/>
              <a:t> </a:t>
            </a:r>
            <a:r>
              <a:rPr lang="en-US" sz="1800" dirty="0"/>
              <a:t>Markov Decision Process</a:t>
            </a:r>
          </a:p>
        </p:txBody>
      </p:sp>
      <p:sp>
        <p:nvSpPr>
          <p:cNvPr id="178" name="Google Shape;178;p2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1" name="Google Shape;228;p27">
            <a:extLst>
              <a:ext uri="{FF2B5EF4-FFF2-40B4-BE49-F238E27FC236}">
                <a16:creationId xmlns:a16="http://schemas.microsoft.com/office/drawing/2014/main" id="{CE6A632D-DCDD-4306-A57B-F5F303F65A41}"/>
              </a:ext>
            </a:extLst>
          </p:cNvPr>
          <p:cNvSpPr/>
          <p:nvPr/>
        </p:nvSpPr>
        <p:spPr>
          <a:xfrm>
            <a:off x="337301" y="95000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47;p37">
            <a:extLst>
              <a:ext uri="{FF2B5EF4-FFF2-40B4-BE49-F238E27FC236}">
                <a16:creationId xmlns:a16="http://schemas.microsoft.com/office/drawing/2014/main" id="{CB8C7556-20C9-46A6-A0C9-1D83469831D8}"/>
              </a:ext>
            </a:extLst>
          </p:cNvPr>
          <p:cNvSpPr/>
          <p:nvPr/>
        </p:nvSpPr>
        <p:spPr>
          <a:xfrm>
            <a:off x="585481" y="290181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FFA2B912-8463-44AA-BC71-B27BD9D7E3EE}"/>
              </a:ext>
            </a:extLst>
          </p:cNvPr>
          <p:cNvSpPr txBox="1">
            <a:spLocks/>
          </p:cNvSpPr>
          <p:nvPr/>
        </p:nvSpPr>
        <p:spPr>
          <a:xfrm>
            <a:off x="643010" y="996136"/>
            <a:ext cx="4363360" cy="3857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✘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Goal-oriented algorithms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Software agent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Determines the ideal behavior within a specific context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Using a reward feedback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Set of possible states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Set of models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Probability to go to state s’, while being at state s and taking action a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DD94DFFD-A5BB-4341-A06F-29F96DB73DBC}"/>
              </a:ext>
            </a:extLst>
          </p:cNvPr>
          <p:cNvSpPr txBox="1">
            <a:spLocks/>
          </p:cNvSpPr>
          <p:nvPr/>
        </p:nvSpPr>
        <p:spPr>
          <a:xfrm>
            <a:off x="5006370" y="996135"/>
            <a:ext cx="3494620" cy="3857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✘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Set of possible actions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Benefit to take action a while being at state s and ending up in state s’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Real valued reward function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Policy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Represents the goal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Gives the optimal action to take in every state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571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61;p12">
            <a:extLst>
              <a:ext uri="{FF2B5EF4-FFF2-40B4-BE49-F238E27FC236}">
                <a16:creationId xmlns:a16="http://schemas.microsoft.com/office/drawing/2014/main" id="{8C3A8EDA-B084-4508-A6D9-844BF47605BF}"/>
              </a:ext>
            </a:extLst>
          </p:cNvPr>
          <p:cNvSpPr txBox="1">
            <a:spLocks/>
          </p:cNvSpPr>
          <p:nvPr/>
        </p:nvSpPr>
        <p:spPr>
          <a:xfrm>
            <a:off x="0" y="95000"/>
            <a:ext cx="9144000" cy="805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dirty="0"/>
              <a:t>Schedule of Future Work</a:t>
            </a:r>
          </a:p>
        </p:txBody>
      </p:sp>
      <p:sp>
        <p:nvSpPr>
          <p:cNvPr id="239" name="Google Shape;239;p2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8" name="Google Shape;228;p27">
            <a:extLst>
              <a:ext uri="{FF2B5EF4-FFF2-40B4-BE49-F238E27FC236}">
                <a16:creationId xmlns:a16="http://schemas.microsoft.com/office/drawing/2014/main" id="{4BC301FD-BAB3-4017-9865-36026AC4BD61}"/>
              </a:ext>
            </a:extLst>
          </p:cNvPr>
          <p:cNvSpPr/>
          <p:nvPr/>
        </p:nvSpPr>
        <p:spPr>
          <a:xfrm>
            <a:off x="337301" y="95000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Text Placeholder 3">
            <a:extLst>
              <a:ext uri="{FF2B5EF4-FFF2-40B4-BE49-F238E27FC236}">
                <a16:creationId xmlns:a16="http://schemas.microsoft.com/office/drawing/2014/main" id="{FE712858-3FB3-444E-84F0-2AEEC25C7F79}"/>
              </a:ext>
            </a:extLst>
          </p:cNvPr>
          <p:cNvSpPr txBox="1">
            <a:spLocks/>
          </p:cNvSpPr>
          <p:nvPr/>
        </p:nvSpPr>
        <p:spPr>
          <a:xfrm>
            <a:off x="482081" y="1291973"/>
            <a:ext cx="8661919" cy="39966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  <a:latin typeface="Sniglet"/>
              </a:rPr>
              <a:t>Feb, 1st - Feb, 21th : Choice of applications and specifications of test target scenarios</a:t>
            </a:r>
            <a:endParaRPr lang="en-US" dirty="0"/>
          </a:p>
        </p:txBody>
      </p:sp>
      <p:sp>
        <p:nvSpPr>
          <p:cNvPr id="110" name="Text Placeholder 3">
            <a:extLst>
              <a:ext uri="{FF2B5EF4-FFF2-40B4-BE49-F238E27FC236}">
                <a16:creationId xmlns:a16="http://schemas.microsoft.com/office/drawing/2014/main" id="{75745085-EF08-48E1-8F77-004C0093A323}"/>
              </a:ext>
            </a:extLst>
          </p:cNvPr>
          <p:cNvSpPr txBox="1">
            <a:spLocks/>
          </p:cNvSpPr>
          <p:nvPr/>
        </p:nvSpPr>
        <p:spPr>
          <a:xfrm>
            <a:off x="482080" y="1691639"/>
            <a:ext cx="8661919" cy="39966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eriod" startAt="2"/>
            </a:pPr>
            <a:r>
              <a:rPr lang="en-US" sz="1600" dirty="0">
                <a:solidFill>
                  <a:srgbClr val="FFFFFF"/>
                </a:solidFill>
                <a:latin typeface="Sniglet"/>
              </a:rPr>
              <a:t>Feb, 22th - Mar, 21th: Communication between fog nodes at the same level</a:t>
            </a:r>
            <a:endParaRPr lang="en-US" dirty="0"/>
          </a:p>
        </p:txBody>
      </p:sp>
      <p:sp>
        <p:nvSpPr>
          <p:cNvPr id="111" name="Text Placeholder 3">
            <a:extLst>
              <a:ext uri="{FF2B5EF4-FFF2-40B4-BE49-F238E27FC236}">
                <a16:creationId xmlns:a16="http://schemas.microsoft.com/office/drawing/2014/main" id="{70E89B6B-DD4A-4E02-959F-6A2BEEC790A2}"/>
              </a:ext>
            </a:extLst>
          </p:cNvPr>
          <p:cNvSpPr txBox="1">
            <a:spLocks/>
          </p:cNvSpPr>
          <p:nvPr/>
        </p:nvSpPr>
        <p:spPr>
          <a:xfrm>
            <a:off x="482081" y="2060827"/>
            <a:ext cx="8661919" cy="39966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1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endParaRPr lang="en-US" sz="1600" dirty="0">
              <a:solidFill>
                <a:srgbClr val="FFFFFF"/>
              </a:solidFill>
              <a:latin typeface="Sniglet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889650-0901-45DA-9682-05820ED3D5BD}"/>
              </a:ext>
            </a:extLst>
          </p:cNvPr>
          <p:cNvSpPr/>
          <p:nvPr/>
        </p:nvSpPr>
        <p:spPr>
          <a:xfrm>
            <a:off x="482077" y="2048752"/>
            <a:ext cx="4315605" cy="426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eriod" startAt="3"/>
            </a:pPr>
            <a:r>
              <a:rPr lang="en-US" sz="1600" dirty="0">
                <a:solidFill>
                  <a:srgbClr val="FFFFFF"/>
                </a:solidFill>
                <a:latin typeface="Sniglet"/>
              </a:rPr>
              <a:t>Mar, 22th - May, 30th: Static Optimization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BD9FCCE-8E2C-4A82-AC0D-075CF18C0A6F}"/>
              </a:ext>
            </a:extLst>
          </p:cNvPr>
          <p:cNvSpPr/>
          <p:nvPr/>
        </p:nvSpPr>
        <p:spPr>
          <a:xfrm>
            <a:off x="482076" y="2433390"/>
            <a:ext cx="4076757" cy="426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eriod" startAt="4"/>
            </a:pPr>
            <a:r>
              <a:rPr lang="en-US" sz="1600" dirty="0">
                <a:solidFill>
                  <a:srgbClr val="FFFFFF"/>
                </a:solidFill>
                <a:latin typeface="Sniglet"/>
              </a:rPr>
              <a:t>May, 23th - Jun, 5th: Preliminary results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6EC1CD4-D739-4FCD-9085-74A97A7B3707}"/>
              </a:ext>
            </a:extLst>
          </p:cNvPr>
          <p:cNvSpPr/>
          <p:nvPr/>
        </p:nvSpPr>
        <p:spPr>
          <a:xfrm>
            <a:off x="482075" y="2789624"/>
            <a:ext cx="4522392" cy="426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eriod" startAt="5"/>
            </a:pPr>
            <a:r>
              <a:rPr lang="en-US" sz="1600" dirty="0">
                <a:solidFill>
                  <a:srgbClr val="FFFFFF"/>
                </a:solidFill>
                <a:latin typeface="Sniglet"/>
              </a:rPr>
              <a:t>Jun, 6th - Jul, 31th: Mobility implementation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DC46420-21C7-469A-95AA-01F7E0F39106}"/>
              </a:ext>
            </a:extLst>
          </p:cNvPr>
          <p:cNvSpPr/>
          <p:nvPr/>
        </p:nvSpPr>
        <p:spPr>
          <a:xfrm>
            <a:off x="482075" y="3156045"/>
            <a:ext cx="4725974" cy="426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eriod" startAt="6"/>
            </a:pPr>
            <a:r>
              <a:rPr lang="en-US" sz="1600" dirty="0">
                <a:solidFill>
                  <a:srgbClr val="FFFFFF"/>
                </a:solidFill>
                <a:latin typeface="Sniglet"/>
              </a:rPr>
              <a:t>Aug, 1st - Sep, 25th: Optimization with mobility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3457B39-220B-4A8A-9BE4-51ED551EE4A0}"/>
              </a:ext>
            </a:extLst>
          </p:cNvPr>
          <p:cNvSpPr/>
          <p:nvPr/>
        </p:nvSpPr>
        <p:spPr>
          <a:xfrm>
            <a:off x="482074" y="3522466"/>
            <a:ext cx="3413114" cy="426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eriod" startAt="7"/>
            </a:pPr>
            <a:r>
              <a:rPr lang="en-US" sz="1600" dirty="0">
                <a:solidFill>
                  <a:srgbClr val="FFFFFF"/>
                </a:solidFill>
                <a:latin typeface="Sniglet"/>
              </a:rPr>
              <a:t>Sep, 18th - Oct, 8th: Final results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1E8A752-C210-46EE-BFA4-98398D68FB3E}"/>
              </a:ext>
            </a:extLst>
          </p:cNvPr>
          <p:cNvSpPr/>
          <p:nvPr/>
        </p:nvSpPr>
        <p:spPr>
          <a:xfrm>
            <a:off x="482073" y="3906439"/>
            <a:ext cx="6651180" cy="426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eriod" startAt="8"/>
            </a:pPr>
            <a:r>
              <a:rPr lang="en-US" sz="1600" dirty="0">
                <a:solidFill>
                  <a:srgbClr val="FFFFFF"/>
                </a:solidFill>
                <a:latin typeface="Sniglet"/>
              </a:rPr>
              <a:t>Mar, 1st - Oct, 10th: Write the dissertation about the work performed</a:t>
            </a:r>
          </a:p>
        </p:txBody>
      </p:sp>
      <p:sp>
        <p:nvSpPr>
          <p:cNvPr id="122" name="Google Shape;330;p37">
            <a:extLst>
              <a:ext uri="{FF2B5EF4-FFF2-40B4-BE49-F238E27FC236}">
                <a16:creationId xmlns:a16="http://schemas.microsoft.com/office/drawing/2014/main" id="{33460776-3196-45D2-9DB6-D9C0996518CF}"/>
              </a:ext>
            </a:extLst>
          </p:cNvPr>
          <p:cNvSpPr/>
          <p:nvPr/>
        </p:nvSpPr>
        <p:spPr>
          <a:xfrm>
            <a:off x="568728" y="316419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6" grpId="0"/>
      <p:bldP spid="117" grpId="0"/>
      <p:bldP spid="119" grpId="0"/>
      <p:bldP spid="1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4.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/>
              <a:t>Conclusions</a:t>
            </a:r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Some thoughts about fog computing</a:t>
            </a:r>
            <a:endParaRPr dirty="0"/>
          </a:p>
        </p:txBody>
      </p:sp>
      <p:sp>
        <p:nvSpPr>
          <p:cNvPr id="83" name="Google Shape;83;p14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059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1;p12">
            <a:extLst>
              <a:ext uri="{FF2B5EF4-FFF2-40B4-BE49-F238E27FC236}">
                <a16:creationId xmlns:a16="http://schemas.microsoft.com/office/drawing/2014/main" id="{829E743C-79C6-48FA-A1C0-3486436543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95000"/>
            <a:ext cx="9144000" cy="805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178" name="Google Shape;178;p2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1" name="Google Shape;228;p27">
            <a:extLst>
              <a:ext uri="{FF2B5EF4-FFF2-40B4-BE49-F238E27FC236}">
                <a16:creationId xmlns:a16="http://schemas.microsoft.com/office/drawing/2014/main" id="{CE6A632D-DCDD-4306-A57B-F5F303F65A41}"/>
              </a:ext>
            </a:extLst>
          </p:cNvPr>
          <p:cNvSpPr/>
          <p:nvPr/>
        </p:nvSpPr>
        <p:spPr>
          <a:xfrm>
            <a:off x="337301" y="95000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FFA2B912-8463-44AA-BC71-B27BD9D7E3EE}"/>
              </a:ext>
            </a:extLst>
          </p:cNvPr>
          <p:cNvSpPr txBox="1">
            <a:spLocks/>
          </p:cNvSpPr>
          <p:nvPr/>
        </p:nvSpPr>
        <p:spPr>
          <a:xfrm>
            <a:off x="658250" y="974564"/>
            <a:ext cx="8158090" cy="3857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✘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IoT devices suffer from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Lack of processing, memory and battery capabilities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Cloud computing is able to solve these problems but introduces new ones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Latency and bandwidth usage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Fog computing is a promising solution but…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Is a new computing paradigm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Has lack of support for mobile fog computing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Takes into account few parameters in the decision-making of migration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Has few and limited simulator toolkits available to test applications</a:t>
            </a:r>
          </a:p>
        </p:txBody>
      </p:sp>
      <p:sp>
        <p:nvSpPr>
          <p:cNvPr id="12" name="Google Shape;367;p37">
            <a:extLst>
              <a:ext uri="{FF2B5EF4-FFF2-40B4-BE49-F238E27FC236}">
                <a16:creationId xmlns:a16="http://schemas.microsoft.com/office/drawing/2014/main" id="{B079857C-0C32-4C55-B152-AB13E4E183AE}"/>
              </a:ext>
            </a:extLst>
          </p:cNvPr>
          <p:cNvSpPr/>
          <p:nvPr/>
        </p:nvSpPr>
        <p:spPr>
          <a:xfrm>
            <a:off x="544984" y="288953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140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thanks!</a:t>
            </a:r>
            <a:endParaRPr sz="4800" dirty="0"/>
          </a:p>
        </p:txBody>
      </p:sp>
      <p:sp>
        <p:nvSpPr>
          <p:cNvPr id="298" name="Google Shape;298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Any questions?</a:t>
            </a:r>
            <a:endParaRPr sz="36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You can find me at</a:t>
            </a: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josecarlosvieira@tecnico.ulisboa.pt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99" name="Google Shape;299;p34"/>
          <p:cNvSpPr/>
          <p:nvPr/>
        </p:nvSpPr>
        <p:spPr>
          <a:xfrm>
            <a:off x="4207274" y="603475"/>
            <a:ext cx="687464" cy="69159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07" name="Google Shape;307;p3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 dirty="0">
                <a:solidFill>
                  <a:srgbClr val="FFFFFF"/>
                </a:solidFill>
              </a:rPr>
              <a:t>Presentation template by </a:t>
            </a:r>
            <a:r>
              <a:rPr lang="en" sz="2400" u="sng" dirty="0">
                <a:solidFill>
                  <a:srgbClr val="FFFFFF"/>
                </a:solidFill>
                <a:hlinkClick r:id="rId3"/>
              </a:rPr>
              <a:t>SlidesCarnival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308" name="Google Shape;308;p3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1.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What is fog computing?</a:t>
            </a:r>
            <a:endParaRPr dirty="0"/>
          </a:p>
        </p:txBody>
      </p:sp>
      <p:sp>
        <p:nvSpPr>
          <p:cNvPr id="83" name="Google Shape;83;p14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192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77;p23">
            <a:extLst>
              <a:ext uri="{FF2B5EF4-FFF2-40B4-BE49-F238E27FC236}">
                <a16:creationId xmlns:a16="http://schemas.microsoft.com/office/drawing/2014/main" id="{771543A3-F427-4D76-B864-2B3CAE6C867D}"/>
              </a:ext>
            </a:extLst>
          </p:cNvPr>
          <p:cNvSpPr/>
          <p:nvPr/>
        </p:nvSpPr>
        <p:spPr>
          <a:xfrm>
            <a:off x="541541" y="334070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61;p12">
            <a:extLst>
              <a:ext uri="{FF2B5EF4-FFF2-40B4-BE49-F238E27FC236}">
                <a16:creationId xmlns:a16="http://schemas.microsoft.com/office/drawing/2014/main" id="{980761E7-70A7-4D78-87B2-F9211D2FDC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95000"/>
            <a:ext cx="9144000" cy="805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IoT Trends</a:t>
            </a:r>
            <a:endParaRPr dirty="0"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3168D5-962A-4181-BA58-D058B1189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48" y="1332884"/>
            <a:ext cx="4615325" cy="3076883"/>
          </a:xfrm>
          <a:prstGeom prst="rect">
            <a:avLst/>
          </a:prstGeom>
        </p:spPr>
      </p:pic>
      <p:sp>
        <p:nvSpPr>
          <p:cNvPr id="8" name="Google Shape;82;p14">
            <a:extLst>
              <a:ext uri="{FF2B5EF4-FFF2-40B4-BE49-F238E27FC236}">
                <a16:creationId xmlns:a16="http://schemas.microsoft.com/office/drawing/2014/main" id="{21A73E69-B258-4F53-BD86-20EF60744455}"/>
              </a:ext>
            </a:extLst>
          </p:cNvPr>
          <p:cNvSpPr txBox="1">
            <a:spLocks/>
          </p:cNvSpPr>
          <p:nvPr/>
        </p:nvSpPr>
        <p:spPr>
          <a:xfrm>
            <a:off x="5279923" y="1332884"/>
            <a:ext cx="3709220" cy="3076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✘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/>
              <a:t>50 billion IoT units by 2020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/>
              <a:t>11.6 billion mobile devices by 2021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PT" dirty="0"/>
              <a:t>929 </a:t>
            </a:r>
            <a:r>
              <a:rPr lang="en-US" dirty="0"/>
              <a:t>million</a:t>
            </a:r>
            <a:r>
              <a:rPr lang="pt-PT" dirty="0"/>
              <a:t> </a:t>
            </a:r>
            <a:r>
              <a:rPr lang="en-US" dirty="0"/>
              <a:t>wearables</a:t>
            </a:r>
            <a:r>
              <a:rPr lang="pt-PT" dirty="0"/>
              <a:t> </a:t>
            </a:r>
            <a:r>
              <a:rPr lang="en-US" dirty="0"/>
              <a:t>by 2021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/>
              <a:t>World’s</a:t>
            </a:r>
            <a:r>
              <a:rPr lang="pt-PT" dirty="0"/>
              <a:t> </a:t>
            </a:r>
            <a:r>
              <a:rPr lang="en-US" dirty="0"/>
              <a:t>projected</a:t>
            </a:r>
            <a:r>
              <a:rPr lang="pt-PT" dirty="0"/>
              <a:t> </a:t>
            </a:r>
            <a:r>
              <a:rPr lang="en-US" dirty="0"/>
              <a:t>population</a:t>
            </a:r>
            <a:r>
              <a:rPr lang="pt-PT" dirty="0"/>
              <a:t> </a:t>
            </a:r>
            <a:r>
              <a:rPr lang="en-US" dirty="0"/>
              <a:t>by</a:t>
            </a:r>
            <a:r>
              <a:rPr lang="pt-PT" dirty="0"/>
              <a:t> 2021 </a:t>
            </a:r>
            <a:r>
              <a:rPr lang="en-US" dirty="0"/>
              <a:t>is</a:t>
            </a:r>
            <a:r>
              <a:rPr lang="pt-PT" dirty="0"/>
              <a:t> “</a:t>
            </a:r>
            <a:r>
              <a:rPr lang="en-US" dirty="0"/>
              <a:t>only</a:t>
            </a:r>
            <a:r>
              <a:rPr lang="pt-PT" dirty="0"/>
              <a:t>” 7.8 </a:t>
            </a:r>
            <a:r>
              <a:rPr lang="en-US" dirty="0"/>
              <a:t>billion</a:t>
            </a:r>
          </a:p>
        </p:txBody>
      </p:sp>
      <p:sp>
        <p:nvSpPr>
          <p:cNvPr id="20" name="Google Shape;62;p12">
            <a:extLst>
              <a:ext uri="{FF2B5EF4-FFF2-40B4-BE49-F238E27FC236}">
                <a16:creationId xmlns:a16="http://schemas.microsoft.com/office/drawing/2014/main" id="{80DE9835-DB02-45DF-9FA8-DD6EBE0C9761}"/>
              </a:ext>
            </a:extLst>
          </p:cNvPr>
          <p:cNvSpPr/>
          <p:nvPr/>
        </p:nvSpPr>
        <p:spPr>
          <a:xfrm>
            <a:off x="337301" y="95000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8856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28;p27">
            <a:extLst>
              <a:ext uri="{FF2B5EF4-FFF2-40B4-BE49-F238E27FC236}">
                <a16:creationId xmlns:a16="http://schemas.microsoft.com/office/drawing/2014/main" id="{BBDD8243-27B6-4182-AB76-B91863249808}"/>
              </a:ext>
            </a:extLst>
          </p:cNvPr>
          <p:cNvSpPr/>
          <p:nvPr/>
        </p:nvSpPr>
        <p:spPr>
          <a:xfrm>
            <a:off x="337301" y="95000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29;p27">
            <a:extLst>
              <a:ext uri="{FF2B5EF4-FFF2-40B4-BE49-F238E27FC236}">
                <a16:creationId xmlns:a16="http://schemas.microsoft.com/office/drawing/2014/main" id="{906F5E50-8743-4359-AF86-7EC34DE7B5C8}"/>
              </a:ext>
            </a:extLst>
          </p:cNvPr>
          <p:cNvSpPr/>
          <p:nvPr/>
        </p:nvSpPr>
        <p:spPr>
          <a:xfrm>
            <a:off x="470261" y="299527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1;p12">
            <a:extLst>
              <a:ext uri="{FF2B5EF4-FFF2-40B4-BE49-F238E27FC236}">
                <a16:creationId xmlns:a16="http://schemas.microsoft.com/office/drawing/2014/main" id="{EA6F3134-C34C-4C6D-A614-5E5942B406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95000"/>
            <a:ext cx="9144000" cy="805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IoT Applications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6" name="Google Shape;323;p37">
            <a:extLst>
              <a:ext uri="{FF2B5EF4-FFF2-40B4-BE49-F238E27FC236}">
                <a16:creationId xmlns:a16="http://schemas.microsoft.com/office/drawing/2014/main" id="{4799948B-FF09-4167-9464-FF01BB381A55}"/>
              </a:ext>
            </a:extLst>
          </p:cNvPr>
          <p:cNvSpPr/>
          <p:nvPr/>
        </p:nvSpPr>
        <p:spPr>
          <a:xfrm>
            <a:off x="3930255" y="1255538"/>
            <a:ext cx="482690" cy="430455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63;p37">
            <a:extLst>
              <a:ext uri="{FF2B5EF4-FFF2-40B4-BE49-F238E27FC236}">
                <a16:creationId xmlns:a16="http://schemas.microsoft.com/office/drawing/2014/main" id="{CD69F8F5-0011-4538-A2DF-B2017CB4E448}"/>
              </a:ext>
            </a:extLst>
          </p:cNvPr>
          <p:cNvSpPr/>
          <p:nvPr/>
        </p:nvSpPr>
        <p:spPr>
          <a:xfrm>
            <a:off x="2355076" y="996878"/>
            <a:ext cx="694150" cy="1165122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48;p11">
            <a:extLst>
              <a:ext uri="{FF2B5EF4-FFF2-40B4-BE49-F238E27FC236}">
                <a16:creationId xmlns:a16="http://schemas.microsoft.com/office/drawing/2014/main" id="{43825777-92A9-4FD7-A4D9-B9560042C6DA}"/>
              </a:ext>
            </a:extLst>
          </p:cNvPr>
          <p:cNvGrpSpPr/>
          <p:nvPr/>
        </p:nvGrpSpPr>
        <p:grpSpPr>
          <a:xfrm rot="1475195">
            <a:off x="1968755" y="2226087"/>
            <a:ext cx="590094" cy="492463"/>
            <a:chOff x="238125" y="1918825"/>
            <a:chExt cx="1042450" cy="660400"/>
          </a:xfrm>
        </p:grpSpPr>
        <p:sp>
          <p:nvSpPr>
            <p:cNvPr id="19" name="Google Shape;49;p11">
              <a:extLst>
                <a:ext uri="{FF2B5EF4-FFF2-40B4-BE49-F238E27FC236}">
                  <a16:creationId xmlns:a16="http://schemas.microsoft.com/office/drawing/2014/main" id="{67060C80-504F-4ACF-83A7-59ACBAA7E5F5}"/>
                </a:ext>
              </a:extLst>
            </p:cNvPr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50;p11">
              <a:extLst>
                <a:ext uri="{FF2B5EF4-FFF2-40B4-BE49-F238E27FC236}">
                  <a16:creationId xmlns:a16="http://schemas.microsoft.com/office/drawing/2014/main" id="{C9D7A197-A8A2-41BA-B416-C0C3269C7E00}"/>
                </a:ext>
              </a:extLst>
            </p:cNvPr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61;p12">
            <a:extLst>
              <a:ext uri="{FF2B5EF4-FFF2-40B4-BE49-F238E27FC236}">
                <a16:creationId xmlns:a16="http://schemas.microsoft.com/office/drawing/2014/main" id="{E703C19A-8DD5-4532-ABA4-86426846D55B}"/>
              </a:ext>
            </a:extLst>
          </p:cNvPr>
          <p:cNvSpPr txBox="1">
            <a:spLocks/>
          </p:cNvSpPr>
          <p:nvPr/>
        </p:nvSpPr>
        <p:spPr>
          <a:xfrm>
            <a:off x="1125995" y="2735239"/>
            <a:ext cx="2236764" cy="44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1800" dirty="0"/>
              <a:t>Image Processing</a:t>
            </a:r>
          </a:p>
        </p:txBody>
      </p:sp>
      <p:sp>
        <p:nvSpPr>
          <p:cNvPr id="25" name="Google Shape;359;p37">
            <a:extLst>
              <a:ext uri="{FF2B5EF4-FFF2-40B4-BE49-F238E27FC236}">
                <a16:creationId xmlns:a16="http://schemas.microsoft.com/office/drawing/2014/main" id="{0C34A418-B4D2-421D-8F9C-2C96A7814243}"/>
              </a:ext>
            </a:extLst>
          </p:cNvPr>
          <p:cNvSpPr/>
          <p:nvPr/>
        </p:nvSpPr>
        <p:spPr>
          <a:xfrm>
            <a:off x="2530644" y="1294271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56;p37">
            <a:extLst>
              <a:ext uri="{FF2B5EF4-FFF2-40B4-BE49-F238E27FC236}">
                <a16:creationId xmlns:a16="http://schemas.microsoft.com/office/drawing/2014/main" id="{D93A179A-B579-4E5B-B17D-94B2F58CC7EC}"/>
              </a:ext>
            </a:extLst>
          </p:cNvPr>
          <p:cNvSpPr/>
          <p:nvPr/>
        </p:nvSpPr>
        <p:spPr>
          <a:xfrm>
            <a:off x="5238212" y="1916007"/>
            <a:ext cx="285059" cy="579216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328;p37">
            <a:extLst>
              <a:ext uri="{FF2B5EF4-FFF2-40B4-BE49-F238E27FC236}">
                <a16:creationId xmlns:a16="http://schemas.microsoft.com/office/drawing/2014/main" id="{D44A10E5-CBE9-4C42-9039-9F2245874F3D}"/>
              </a:ext>
            </a:extLst>
          </p:cNvPr>
          <p:cNvSpPr/>
          <p:nvPr/>
        </p:nvSpPr>
        <p:spPr>
          <a:xfrm>
            <a:off x="6319947" y="2661100"/>
            <a:ext cx="335325" cy="42923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29;p37">
            <a:extLst>
              <a:ext uri="{FF2B5EF4-FFF2-40B4-BE49-F238E27FC236}">
                <a16:creationId xmlns:a16="http://schemas.microsoft.com/office/drawing/2014/main" id="{4D9F3001-B63A-4355-8A16-DB66E8878EC7}"/>
              </a:ext>
            </a:extLst>
          </p:cNvPr>
          <p:cNvSpPr/>
          <p:nvPr/>
        </p:nvSpPr>
        <p:spPr>
          <a:xfrm>
            <a:off x="6247365" y="1721990"/>
            <a:ext cx="923252" cy="805193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89;p37">
            <a:extLst>
              <a:ext uri="{FF2B5EF4-FFF2-40B4-BE49-F238E27FC236}">
                <a16:creationId xmlns:a16="http://schemas.microsoft.com/office/drawing/2014/main" id="{10D3317E-36DE-48EF-B026-9D0EE3DD9D1E}"/>
              </a:ext>
            </a:extLst>
          </p:cNvPr>
          <p:cNvSpPr/>
          <p:nvPr/>
        </p:nvSpPr>
        <p:spPr>
          <a:xfrm>
            <a:off x="5773995" y="2418735"/>
            <a:ext cx="509646" cy="422859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54;p11">
            <a:extLst>
              <a:ext uri="{FF2B5EF4-FFF2-40B4-BE49-F238E27FC236}">
                <a16:creationId xmlns:a16="http://schemas.microsoft.com/office/drawing/2014/main" id="{758F819A-ACFB-44CB-B352-6B3FE8A0942E}"/>
              </a:ext>
            </a:extLst>
          </p:cNvPr>
          <p:cNvSpPr/>
          <p:nvPr/>
        </p:nvSpPr>
        <p:spPr>
          <a:xfrm rot="13013806">
            <a:off x="3726886" y="2312161"/>
            <a:ext cx="2236884" cy="1230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54;p11">
            <a:extLst>
              <a:ext uri="{FF2B5EF4-FFF2-40B4-BE49-F238E27FC236}">
                <a16:creationId xmlns:a16="http://schemas.microsoft.com/office/drawing/2014/main" id="{6C56C41C-2E93-4F48-92FB-0B0E50D76941}"/>
              </a:ext>
            </a:extLst>
          </p:cNvPr>
          <p:cNvSpPr/>
          <p:nvPr/>
        </p:nvSpPr>
        <p:spPr>
          <a:xfrm rot="427274" flipH="1">
            <a:off x="4411976" y="1450622"/>
            <a:ext cx="2073681" cy="76267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428;p39">
            <a:extLst>
              <a:ext uri="{FF2B5EF4-FFF2-40B4-BE49-F238E27FC236}">
                <a16:creationId xmlns:a16="http://schemas.microsoft.com/office/drawing/2014/main" id="{678201CB-CE78-4993-9786-DC6593396C12}"/>
              </a:ext>
            </a:extLst>
          </p:cNvPr>
          <p:cNvGrpSpPr/>
          <p:nvPr/>
        </p:nvGrpSpPr>
        <p:grpSpPr>
          <a:xfrm rot="10468044">
            <a:off x="3094120" y="1735105"/>
            <a:ext cx="801765" cy="292500"/>
            <a:chOff x="271125" y="812725"/>
            <a:chExt cx="766525" cy="221725"/>
          </a:xfrm>
        </p:grpSpPr>
        <p:sp>
          <p:nvSpPr>
            <p:cNvPr id="36" name="Google Shape;429;p39">
              <a:extLst>
                <a:ext uri="{FF2B5EF4-FFF2-40B4-BE49-F238E27FC236}">
                  <a16:creationId xmlns:a16="http://schemas.microsoft.com/office/drawing/2014/main" id="{0FDA1B18-FA3C-478B-ACCE-4CD68E510B22}"/>
                </a:ext>
              </a:extLst>
            </p:cNvPr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30;p39">
              <a:extLst>
                <a:ext uri="{FF2B5EF4-FFF2-40B4-BE49-F238E27FC236}">
                  <a16:creationId xmlns:a16="http://schemas.microsoft.com/office/drawing/2014/main" id="{653D7556-23AC-4B79-8657-1BAAD0197174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61;p12">
            <a:extLst>
              <a:ext uri="{FF2B5EF4-FFF2-40B4-BE49-F238E27FC236}">
                <a16:creationId xmlns:a16="http://schemas.microsoft.com/office/drawing/2014/main" id="{FBDCF03A-751F-44E6-8195-140F18655E68}"/>
              </a:ext>
            </a:extLst>
          </p:cNvPr>
          <p:cNvSpPr txBox="1">
            <a:spLocks/>
          </p:cNvSpPr>
          <p:nvPr/>
        </p:nvSpPr>
        <p:spPr>
          <a:xfrm>
            <a:off x="0" y="3352695"/>
            <a:ext cx="9144000" cy="471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2000" dirty="0"/>
              <a:t>Battery life time, computing and storage capabilities?</a:t>
            </a:r>
          </a:p>
        </p:txBody>
      </p:sp>
      <p:sp>
        <p:nvSpPr>
          <p:cNvPr id="39" name="Google Shape;61;p12">
            <a:extLst>
              <a:ext uri="{FF2B5EF4-FFF2-40B4-BE49-F238E27FC236}">
                <a16:creationId xmlns:a16="http://schemas.microsoft.com/office/drawing/2014/main" id="{56ADFFD6-4F4E-487A-AD18-24F0123D0ECD}"/>
              </a:ext>
            </a:extLst>
          </p:cNvPr>
          <p:cNvSpPr txBox="1">
            <a:spLocks/>
          </p:cNvSpPr>
          <p:nvPr/>
        </p:nvSpPr>
        <p:spPr>
          <a:xfrm>
            <a:off x="0" y="3826122"/>
            <a:ext cx="9144000" cy="471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2000" dirty="0"/>
              <a:t>How much it costs each processing device?</a:t>
            </a:r>
          </a:p>
        </p:txBody>
      </p:sp>
      <p:sp>
        <p:nvSpPr>
          <p:cNvPr id="40" name="Google Shape;61;p12">
            <a:extLst>
              <a:ext uri="{FF2B5EF4-FFF2-40B4-BE49-F238E27FC236}">
                <a16:creationId xmlns:a16="http://schemas.microsoft.com/office/drawing/2014/main" id="{76C69183-0C6E-4657-8CA9-4063C60066B3}"/>
              </a:ext>
            </a:extLst>
          </p:cNvPr>
          <p:cNvSpPr txBox="1">
            <a:spLocks/>
          </p:cNvSpPr>
          <p:nvPr/>
        </p:nvSpPr>
        <p:spPr>
          <a:xfrm>
            <a:off x="0" y="4282364"/>
            <a:ext cx="9144000" cy="471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2000" dirty="0"/>
              <a:t>Do we really need to invest that much?</a:t>
            </a:r>
          </a:p>
        </p:txBody>
      </p:sp>
    </p:spTree>
    <p:extLst>
      <p:ext uri="{BB962C8B-B14F-4D97-AF65-F5344CB8AC3E}">
        <p14:creationId xmlns:p14="http://schemas.microsoft.com/office/powerpoint/2010/main" val="421780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83;p24">
            <a:extLst>
              <a:ext uri="{FF2B5EF4-FFF2-40B4-BE49-F238E27FC236}">
                <a16:creationId xmlns:a16="http://schemas.microsoft.com/office/drawing/2014/main" id="{B990CE1E-BC44-414E-965A-A448E553E9B1}"/>
              </a:ext>
            </a:extLst>
          </p:cNvPr>
          <p:cNvSpPr/>
          <p:nvPr/>
        </p:nvSpPr>
        <p:spPr>
          <a:xfrm>
            <a:off x="515364" y="2573868"/>
            <a:ext cx="4149092" cy="211748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28;p27">
            <a:extLst>
              <a:ext uri="{FF2B5EF4-FFF2-40B4-BE49-F238E27FC236}">
                <a16:creationId xmlns:a16="http://schemas.microsoft.com/office/drawing/2014/main" id="{BBDD8243-27B6-4182-AB76-B91863249808}"/>
              </a:ext>
            </a:extLst>
          </p:cNvPr>
          <p:cNvSpPr/>
          <p:nvPr/>
        </p:nvSpPr>
        <p:spPr>
          <a:xfrm>
            <a:off x="337301" y="95000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1;p12">
            <a:extLst>
              <a:ext uri="{FF2B5EF4-FFF2-40B4-BE49-F238E27FC236}">
                <a16:creationId xmlns:a16="http://schemas.microsoft.com/office/drawing/2014/main" id="{EA6F3134-C34C-4C6D-A614-5E5942B406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95000"/>
            <a:ext cx="9144000" cy="805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Cloud Computing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7" name="Google Shape;383;p37">
            <a:extLst>
              <a:ext uri="{FF2B5EF4-FFF2-40B4-BE49-F238E27FC236}">
                <a16:creationId xmlns:a16="http://schemas.microsoft.com/office/drawing/2014/main" id="{524449BF-B70F-4769-B83D-E909CF1F43DA}"/>
              </a:ext>
            </a:extLst>
          </p:cNvPr>
          <p:cNvSpPr/>
          <p:nvPr/>
        </p:nvSpPr>
        <p:spPr>
          <a:xfrm>
            <a:off x="515364" y="364105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89;p15">
            <a:extLst>
              <a:ext uri="{FF2B5EF4-FFF2-40B4-BE49-F238E27FC236}">
                <a16:creationId xmlns:a16="http://schemas.microsoft.com/office/drawing/2014/main" id="{3BFCC2B0-ECA3-4FE9-B308-27AC641DF9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4802" y="743496"/>
            <a:ext cx="7414395" cy="1181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dirty="0"/>
              <a:t>“Cloud computing is a model for enabling convenient, on-demand network access to a shared pool of configurable computing resources (e.g., networks, servers, storage, applications, and services) that can be rapidly provisioned and released with minimal management effort or service provider interaction.” - NIST</a:t>
            </a:r>
            <a:endParaRPr dirty="0"/>
          </a:p>
        </p:txBody>
      </p:sp>
      <p:sp>
        <p:nvSpPr>
          <p:cNvPr id="53" name="Google Shape;326;p37">
            <a:extLst>
              <a:ext uri="{FF2B5EF4-FFF2-40B4-BE49-F238E27FC236}">
                <a16:creationId xmlns:a16="http://schemas.microsoft.com/office/drawing/2014/main" id="{69B69A2A-4F7B-4CAD-AAC2-ADE451E77667}"/>
              </a:ext>
            </a:extLst>
          </p:cNvPr>
          <p:cNvSpPr/>
          <p:nvPr/>
        </p:nvSpPr>
        <p:spPr>
          <a:xfrm>
            <a:off x="868276" y="2908642"/>
            <a:ext cx="168076" cy="19882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326;p37">
            <a:extLst>
              <a:ext uri="{FF2B5EF4-FFF2-40B4-BE49-F238E27FC236}">
                <a16:creationId xmlns:a16="http://schemas.microsoft.com/office/drawing/2014/main" id="{1A775494-F120-4C5D-93B6-FB0A600B6DE2}"/>
              </a:ext>
            </a:extLst>
          </p:cNvPr>
          <p:cNvSpPr/>
          <p:nvPr/>
        </p:nvSpPr>
        <p:spPr>
          <a:xfrm>
            <a:off x="1020676" y="3061042"/>
            <a:ext cx="168076" cy="19882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326;p37">
            <a:extLst>
              <a:ext uri="{FF2B5EF4-FFF2-40B4-BE49-F238E27FC236}">
                <a16:creationId xmlns:a16="http://schemas.microsoft.com/office/drawing/2014/main" id="{B1731383-B62E-4066-BCE8-706A78BA31A6}"/>
              </a:ext>
            </a:extLst>
          </p:cNvPr>
          <p:cNvSpPr/>
          <p:nvPr/>
        </p:nvSpPr>
        <p:spPr>
          <a:xfrm>
            <a:off x="1358496" y="3972902"/>
            <a:ext cx="168076" cy="19882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326;p37">
            <a:extLst>
              <a:ext uri="{FF2B5EF4-FFF2-40B4-BE49-F238E27FC236}">
                <a16:creationId xmlns:a16="http://schemas.microsoft.com/office/drawing/2014/main" id="{DF20D2BF-BA14-413A-8DF2-F7205359BB64}"/>
              </a:ext>
            </a:extLst>
          </p:cNvPr>
          <p:cNvSpPr/>
          <p:nvPr/>
        </p:nvSpPr>
        <p:spPr>
          <a:xfrm>
            <a:off x="1190420" y="3061042"/>
            <a:ext cx="168076" cy="19882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326;p37">
            <a:extLst>
              <a:ext uri="{FF2B5EF4-FFF2-40B4-BE49-F238E27FC236}">
                <a16:creationId xmlns:a16="http://schemas.microsoft.com/office/drawing/2014/main" id="{F771B002-DFE2-4A8B-8F9D-F84C72D7E4CF}"/>
              </a:ext>
            </a:extLst>
          </p:cNvPr>
          <p:cNvSpPr/>
          <p:nvPr/>
        </p:nvSpPr>
        <p:spPr>
          <a:xfrm>
            <a:off x="1243690" y="3061042"/>
            <a:ext cx="168076" cy="19882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326;p37">
            <a:extLst>
              <a:ext uri="{FF2B5EF4-FFF2-40B4-BE49-F238E27FC236}">
                <a16:creationId xmlns:a16="http://schemas.microsoft.com/office/drawing/2014/main" id="{122D3CAF-29CB-41C0-BFC8-64A7FEB4C221}"/>
              </a:ext>
            </a:extLst>
          </p:cNvPr>
          <p:cNvSpPr/>
          <p:nvPr/>
        </p:nvSpPr>
        <p:spPr>
          <a:xfrm>
            <a:off x="1115942" y="3008056"/>
            <a:ext cx="168076" cy="19882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326;p37">
            <a:extLst>
              <a:ext uri="{FF2B5EF4-FFF2-40B4-BE49-F238E27FC236}">
                <a16:creationId xmlns:a16="http://schemas.microsoft.com/office/drawing/2014/main" id="{13CF01AF-9940-4735-AAFB-4C338D40B57B}"/>
              </a:ext>
            </a:extLst>
          </p:cNvPr>
          <p:cNvSpPr/>
          <p:nvPr/>
        </p:nvSpPr>
        <p:spPr>
          <a:xfrm>
            <a:off x="1190420" y="2955070"/>
            <a:ext cx="168076" cy="19882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326;p37">
            <a:extLst>
              <a:ext uri="{FF2B5EF4-FFF2-40B4-BE49-F238E27FC236}">
                <a16:creationId xmlns:a16="http://schemas.microsoft.com/office/drawing/2014/main" id="{880675A5-78DF-4010-95F1-6F0F71D2B621}"/>
              </a:ext>
            </a:extLst>
          </p:cNvPr>
          <p:cNvSpPr/>
          <p:nvPr/>
        </p:nvSpPr>
        <p:spPr>
          <a:xfrm>
            <a:off x="1086051" y="2890192"/>
            <a:ext cx="168076" cy="19882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326;p37">
            <a:extLst>
              <a:ext uri="{FF2B5EF4-FFF2-40B4-BE49-F238E27FC236}">
                <a16:creationId xmlns:a16="http://schemas.microsoft.com/office/drawing/2014/main" id="{33EF99A3-88C5-460C-9F8D-C84E4CCCFBEB}"/>
              </a:ext>
            </a:extLst>
          </p:cNvPr>
          <p:cNvSpPr/>
          <p:nvPr/>
        </p:nvSpPr>
        <p:spPr>
          <a:xfrm>
            <a:off x="1011740" y="2821041"/>
            <a:ext cx="168076" cy="19882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326;p37">
            <a:extLst>
              <a:ext uri="{FF2B5EF4-FFF2-40B4-BE49-F238E27FC236}">
                <a16:creationId xmlns:a16="http://schemas.microsoft.com/office/drawing/2014/main" id="{407ABAE3-C577-4307-912D-8E74FBBE833F}"/>
              </a:ext>
            </a:extLst>
          </p:cNvPr>
          <p:cNvSpPr/>
          <p:nvPr/>
        </p:nvSpPr>
        <p:spPr>
          <a:xfrm>
            <a:off x="2138055" y="2787953"/>
            <a:ext cx="168076" cy="19882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326;p37">
            <a:extLst>
              <a:ext uri="{FF2B5EF4-FFF2-40B4-BE49-F238E27FC236}">
                <a16:creationId xmlns:a16="http://schemas.microsoft.com/office/drawing/2014/main" id="{C11BA013-4A6C-4EB2-8D25-6B7F937C50CF}"/>
              </a:ext>
            </a:extLst>
          </p:cNvPr>
          <p:cNvSpPr/>
          <p:nvPr/>
        </p:nvSpPr>
        <p:spPr>
          <a:xfrm>
            <a:off x="2319061" y="2809228"/>
            <a:ext cx="168076" cy="19882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326;p37">
            <a:extLst>
              <a:ext uri="{FF2B5EF4-FFF2-40B4-BE49-F238E27FC236}">
                <a16:creationId xmlns:a16="http://schemas.microsoft.com/office/drawing/2014/main" id="{C5D94570-2741-4A3C-AA95-7DB5D964FF31}"/>
              </a:ext>
            </a:extLst>
          </p:cNvPr>
          <p:cNvSpPr/>
          <p:nvPr/>
        </p:nvSpPr>
        <p:spPr>
          <a:xfrm>
            <a:off x="2369582" y="2792748"/>
            <a:ext cx="168076" cy="19882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326;p37">
            <a:extLst>
              <a:ext uri="{FF2B5EF4-FFF2-40B4-BE49-F238E27FC236}">
                <a16:creationId xmlns:a16="http://schemas.microsoft.com/office/drawing/2014/main" id="{FB7C9EAF-AEF3-4FAD-90F0-174C670E2654}"/>
              </a:ext>
            </a:extLst>
          </p:cNvPr>
          <p:cNvSpPr/>
          <p:nvPr/>
        </p:nvSpPr>
        <p:spPr>
          <a:xfrm>
            <a:off x="2412404" y="2718178"/>
            <a:ext cx="168076" cy="19882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326;p37">
            <a:extLst>
              <a:ext uri="{FF2B5EF4-FFF2-40B4-BE49-F238E27FC236}">
                <a16:creationId xmlns:a16="http://schemas.microsoft.com/office/drawing/2014/main" id="{48787D43-D58A-4558-AD5F-61022825469A}"/>
              </a:ext>
            </a:extLst>
          </p:cNvPr>
          <p:cNvSpPr/>
          <p:nvPr/>
        </p:nvSpPr>
        <p:spPr>
          <a:xfrm>
            <a:off x="2472808" y="2600089"/>
            <a:ext cx="168076" cy="19882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326;p37">
            <a:extLst>
              <a:ext uri="{FF2B5EF4-FFF2-40B4-BE49-F238E27FC236}">
                <a16:creationId xmlns:a16="http://schemas.microsoft.com/office/drawing/2014/main" id="{71880722-082A-4537-B484-483B8818EE80}"/>
              </a:ext>
            </a:extLst>
          </p:cNvPr>
          <p:cNvSpPr/>
          <p:nvPr/>
        </p:nvSpPr>
        <p:spPr>
          <a:xfrm>
            <a:off x="3601095" y="3676953"/>
            <a:ext cx="168076" cy="19882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326;p37">
            <a:extLst>
              <a:ext uri="{FF2B5EF4-FFF2-40B4-BE49-F238E27FC236}">
                <a16:creationId xmlns:a16="http://schemas.microsoft.com/office/drawing/2014/main" id="{9E0F091D-9A96-4CF9-94ED-6E44AEE436F1}"/>
              </a:ext>
            </a:extLst>
          </p:cNvPr>
          <p:cNvSpPr/>
          <p:nvPr/>
        </p:nvSpPr>
        <p:spPr>
          <a:xfrm>
            <a:off x="3804136" y="3259870"/>
            <a:ext cx="168076" cy="19882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89;p15">
            <a:extLst>
              <a:ext uri="{FF2B5EF4-FFF2-40B4-BE49-F238E27FC236}">
                <a16:creationId xmlns:a16="http://schemas.microsoft.com/office/drawing/2014/main" id="{29B5EAA4-751A-43AE-9480-2C0E1809E32A}"/>
              </a:ext>
            </a:extLst>
          </p:cNvPr>
          <p:cNvSpPr txBox="1">
            <a:spLocks/>
          </p:cNvSpPr>
          <p:nvPr/>
        </p:nvSpPr>
        <p:spPr>
          <a:xfrm>
            <a:off x="-1" y="2058668"/>
            <a:ext cx="4846351" cy="412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✘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>
              <a:buNone/>
            </a:pPr>
            <a:r>
              <a:rPr lang="en-US" dirty="0"/>
              <a:t>Google </a:t>
            </a:r>
            <a:r>
              <a:rPr lang="en-US" b="1" dirty="0"/>
              <a:t>data center locations</a:t>
            </a:r>
          </a:p>
        </p:txBody>
      </p:sp>
      <p:sp>
        <p:nvSpPr>
          <p:cNvPr id="73" name="Google Shape;89;p15">
            <a:extLst>
              <a:ext uri="{FF2B5EF4-FFF2-40B4-BE49-F238E27FC236}">
                <a16:creationId xmlns:a16="http://schemas.microsoft.com/office/drawing/2014/main" id="{D16171A2-D76C-4521-8EBD-A148390A2E62}"/>
              </a:ext>
            </a:extLst>
          </p:cNvPr>
          <p:cNvSpPr txBox="1">
            <a:spLocks/>
          </p:cNvSpPr>
          <p:nvPr/>
        </p:nvSpPr>
        <p:spPr>
          <a:xfrm>
            <a:off x="4343401" y="2638212"/>
            <a:ext cx="4740044" cy="412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✘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>
              <a:buNone/>
            </a:pPr>
            <a:r>
              <a:rPr lang="en-US" dirty="0"/>
              <a:t>What is the communication delay?</a:t>
            </a:r>
            <a:endParaRPr lang="en-US" b="1" dirty="0"/>
          </a:p>
        </p:txBody>
      </p:sp>
      <p:sp>
        <p:nvSpPr>
          <p:cNvPr id="74" name="Google Shape;89;p15">
            <a:extLst>
              <a:ext uri="{FF2B5EF4-FFF2-40B4-BE49-F238E27FC236}">
                <a16:creationId xmlns:a16="http://schemas.microsoft.com/office/drawing/2014/main" id="{C13B419E-34F4-41B9-B611-C1B80E7CDB02}"/>
              </a:ext>
            </a:extLst>
          </p:cNvPr>
          <p:cNvSpPr txBox="1">
            <a:spLocks/>
          </p:cNvSpPr>
          <p:nvPr/>
        </p:nvSpPr>
        <p:spPr>
          <a:xfrm>
            <a:off x="4343400" y="3057455"/>
            <a:ext cx="4740044" cy="412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✘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>
              <a:buNone/>
            </a:pPr>
            <a:r>
              <a:rPr lang="en-US" dirty="0"/>
              <a:t>Is cloud suitable for such number of IoT devices?</a:t>
            </a:r>
            <a:endParaRPr lang="en-US" b="1" dirty="0"/>
          </a:p>
        </p:txBody>
      </p:sp>
      <p:sp>
        <p:nvSpPr>
          <p:cNvPr id="76" name="Google Shape;89;p15">
            <a:extLst>
              <a:ext uri="{FF2B5EF4-FFF2-40B4-BE49-F238E27FC236}">
                <a16:creationId xmlns:a16="http://schemas.microsoft.com/office/drawing/2014/main" id="{89C1EE11-9BC7-414D-9BBB-F185C4654087}"/>
              </a:ext>
            </a:extLst>
          </p:cNvPr>
          <p:cNvSpPr txBox="1">
            <a:spLocks/>
          </p:cNvSpPr>
          <p:nvPr/>
        </p:nvSpPr>
        <p:spPr>
          <a:xfrm>
            <a:off x="4343400" y="3476698"/>
            <a:ext cx="4664457" cy="412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✘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>
              <a:buNone/>
            </a:pPr>
            <a:r>
              <a:rPr lang="en-US" dirty="0"/>
              <a:t>How about bandwidth?</a:t>
            </a:r>
          </a:p>
        </p:txBody>
      </p:sp>
      <p:sp>
        <p:nvSpPr>
          <p:cNvPr id="77" name="Google Shape;89;p15">
            <a:extLst>
              <a:ext uri="{FF2B5EF4-FFF2-40B4-BE49-F238E27FC236}">
                <a16:creationId xmlns:a16="http://schemas.microsoft.com/office/drawing/2014/main" id="{D909F890-8B9C-4B93-ADC2-EAE5DD7D465F}"/>
              </a:ext>
            </a:extLst>
          </p:cNvPr>
          <p:cNvSpPr txBox="1">
            <a:spLocks/>
          </p:cNvSpPr>
          <p:nvPr/>
        </p:nvSpPr>
        <p:spPr>
          <a:xfrm>
            <a:off x="4373444" y="4104747"/>
            <a:ext cx="4664457" cy="412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✘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>
              <a:buNone/>
            </a:pPr>
            <a:r>
              <a:rPr lang="en-US" dirty="0"/>
              <a:t>Is there other solutions?</a:t>
            </a:r>
          </a:p>
        </p:txBody>
      </p:sp>
    </p:spTree>
    <p:extLst>
      <p:ext uri="{BB962C8B-B14F-4D97-AF65-F5344CB8AC3E}">
        <p14:creationId xmlns:p14="http://schemas.microsoft.com/office/powerpoint/2010/main" val="388098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6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28;p27">
            <a:extLst>
              <a:ext uri="{FF2B5EF4-FFF2-40B4-BE49-F238E27FC236}">
                <a16:creationId xmlns:a16="http://schemas.microsoft.com/office/drawing/2014/main" id="{BBDD8243-27B6-4182-AB76-B91863249808}"/>
              </a:ext>
            </a:extLst>
          </p:cNvPr>
          <p:cNvSpPr/>
          <p:nvPr/>
        </p:nvSpPr>
        <p:spPr>
          <a:xfrm>
            <a:off x="337301" y="95000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1;p12">
            <a:extLst>
              <a:ext uri="{FF2B5EF4-FFF2-40B4-BE49-F238E27FC236}">
                <a16:creationId xmlns:a16="http://schemas.microsoft.com/office/drawing/2014/main" id="{EA6F3134-C34C-4C6D-A614-5E5942B406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95000"/>
            <a:ext cx="9144000" cy="805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Fog Computing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7" name="Google Shape;383;p37">
            <a:extLst>
              <a:ext uri="{FF2B5EF4-FFF2-40B4-BE49-F238E27FC236}">
                <a16:creationId xmlns:a16="http://schemas.microsoft.com/office/drawing/2014/main" id="{524449BF-B70F-4769-B83D-E909CF1F43DA}"/>
              </a:ext>
            </a:extLst>
          </p:cNvPr>
          <p:cNvSpPr/>
          <p:nvPr/>
        </p:nvSpPr>
        <p:spPr>
          <a:xfrm>
            <a:off x="515364" y="364105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89;p15">
            <a:extLst>
              <a:ext uri="{FF2B5EF4-FFF2-40B4-BE49-F238E27FC236}">
                <a16:creationId xmlns:a16="http://schemas.microsoft.com/office/drawing/2014/main" id="{3BFCC2B0-ECA3-4FE9-B308-27AC641DF9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4802" y="743496"/>
            <a:ext cx="7414395" cy="1181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US" dirty="0"/>
              <a:t>“Fog computing is a system-level horizontal architecture that distributes resources and services of computing, storage, control and networking anywhere along the cloud-to-things continuum.” - </a:t>
            </a:r>
            <a:r>
              <a:rPr lang="en-US" dirty="0" err="1"/>
              <a:t>OpenFog</a:t>
            </a:r>
            <a:r>
              <a:rPr lang="en-US" dirty="0"/>
              <a:t> Consortium</a:t>
            </a:r>
          </a:p>
        </p:txBody>
      </p:sp>
      <p:sp>
        <p:nvSpPr>
          <p:cNvPr id="35" name="Google Shape;54;p11">
            <a:extLst>
              <a:ext uri="{FF2B5EF4-FFF2-40B4-BE49-F238E27FC236}">
                <a16:creationId xmlns:a16="http://schemas.microsoft.com/office/drawing/2014/main" id="{6A684B87-E359-4650-BEB4-A853179AD2AC}"/>
              </a:ext>
            </a:extLst>
          </p:cNvPr>
          <p:cNvSpPr/>
          <p:nvPr/>
        </p:nvSpPr>
        <p:spPr>
          <a:xfrm rot="10800000" flipH="1">
            <a:off x="535501" y="631083"/>
            <a:ext cx="287459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54;p11">
            <a:extLst>
              <a:ext uri="{FF2B5EF4-FFF2-40B4-BE49-F238E27FC236}">
                <a16:creationId xmlns:a16="http://schemas.microsoft.com/office/drawing/2014/main" id="{8F19C6B8-F7EA-4D90-88CC-2366B562BF4D}"/>
              </a:ext>
            </a:extLst>
          </p:cNvPr>
          <p:cNvSpPr/>
          <p:nvPr/>
        </p:nvSpPr>
        <p:spPr>
          <a:xfrm rot="10800000" flipH="1">
            <a:off x="535500" y="676855"/>
            <a:ext cx="155380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54;p11">
            <a:extLst>
              <a:ext uri="{FF2B5EF4-FFF2-40B4-BE49-F238E27FC236}">
                <a16:creationId xmlns:a16="http://schemas.microsoft.com/office/drawing/2014/main" id="{449AE880-1DC3-497A-B1F3-3B0851F61638}"/>
              </a:ext>
            </a:extLst>
          </p:cNvPr>
          <p:cNvSpPr/>
          <p:nvPr/>
        </p:nvSpPr>
        <p:spPr>
          <a:xfrm rot="20567908" flipH="1">
            <a:off x="799368" y="670944"/>
            <a:ext cx="130867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54;p11">
            <a:extLst>
              <a:ext uri="{FF2B5EF4-FFF2-40B4-BE49-F238E27FC236}">
                <a16:creationId xmlns:a16="http://schemas.microsoft.com/office/drawing/2014/main" id="{1C441F08-F3D8-4BC8-87E5-F36C26A51BDF}"/>
              </a:ext>
            </a:extLst>
          </p:cNvPr>
          <p:cNvSpPr/>
          <p:nvPr/>
        </p:nvSpPr>
        <p:spPr>
          <a:xfrm rot="10800000" flipH="1">
            <a:off x="547856" y="731079"/>
            <a:ext cx="399561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29;p37">
            <a:extLst>
              <a:ext uri="{FF2B5EF4-FFF2-40B4-BE49-F238E27FC236}">
                <a16:creationId xmlns:a16="http://schemas.microsoft.com/office/drawing/2014/main" id="{C73F576F-3554-432F-890E-FA32977DADFF}"/>
              </a:ext>
            </a:extLst>
          </p:cNvPr>
          <p:cNvSpPr/>
          <p:nvPr/>
        </p:nvSpPr>
        <p:spPr>
          <a:xfrm>
            <a:off x="906820" y="4054242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363;p37">
            <a:extLst>
              <a:ext uri="{FF2B5EF4-FFF2-40B4-BE49-F238E27FC236}">
                <a16:creationId xmlns:a16="http://schemas.microsoft.com/office/drawing/2014/main" id="{0AD1CB25-316C-4EC1-B4A4-44626F54D691}"/>
              </a:ext>
            </a:extLst>
          </p:cNvPr>
          <p:cNvSpPr/>
          <p:nvPr/>
        </p:nvSpPr>
        <p:spPr>
          <a:xfrm>
            <a:off x="2713266" y="4026264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366;p37">
            <a:extLst>
              <a:ext uri="{FF2B5EF4-FFF2-40B4-BE49-F238E27FC236}">
                <a16:creationId xmlns:a16="http://schemas.microsoft.com/office/drawing/2014/main" id="{429D4784-5B5C-4A14-9BDA-9D1E390F98B8}"/>
              </a:ext>
            </a:extLst>
          </p:cNvPr>
          <p:cNvSpPr/>
          <p:nvPr/>
        </p:nvSpPr>
        <p:spPr>
          <a:xfrm>
            <a:off x="437870" y="4126545"/>
            <a:ext cx="331545" cy="28985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389;p37">
            <a:extLst>
              <a:ext uri="{FF2B5EF4-FFF2-40B4-BE49-F238E27FC236}">
                <a16:creationId xmlns:a16="http://schemas.microsoft.com/office/drawing/2014/main" id="{8E697B24-5DC6-4BD1-9738-5EC72FEFEC49}"/>
              </a:ext>
            </a:extLst>
          </p:cNvPr>
          <p:cNvSpPr/>
          <p:nvPr/>
        </p:nvSpPr>
        <p:spPr>
          <a:xfrm>
            <a:off x="2204404" y="4078115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383;p37">
            <a:extLst>
              <a:ext uri="{FF2B5EF4-FFF2-40B4-BE49-F238E27FC236}">
                <a16:creationId xmlns:a16="http://schemas.microsoft.com/office/drawing/2014/main" id="{D214B948-3281-4F2F-BB63-1681958107E1}"/>
              </a:ext>
            </a:extLst>
          </p:cNvPr>
          <p:cNvSpPr/>
          <p:nvPr/>
        </p:nvSpPr>
        <p:spPr>
          <a:xfrm>
            <a:off x="626650" y="3253453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54;p11">
            <a:extLst>
              <a:ext uri="{FF2B5EF4-FFF2-40B4-BE49-F238E27FC236}">
                <a16:creationId xmlns:a16="http://schemas.microsoft.com/office/drawing/2014/main" id="{FB149B93-A597-49BD-B8B2-ABCFFF246066}"/>
              </a:ext>
            </a:extLst>
          </p:cNvPr>
          <p:cNvSpPr/>
          <p:nvPr/>
        </p:nvSpPr>
        <p:spPr>
          <a:xfrm rot="10800000" flipH="1">
            <a:off x="646787" y="3520431"/>
            <a:ext cx="287459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54;p11">
            <a:extLst>
              <a:ext uri="{FF2B5EF4-FFF2-40B4-BE49-F238E27FC236}">
                <a16:creationId xmlns:a16="http://schemas.microsoft.com/office/drawing/2014/main" id="{FD9C4781-D290-42CB-A89C-0E9CD187F861}"/>
              </a:ext>
            </a:extLst>
          </p:cNvPr>
          <p:cNvSpPr/>
          <p:nvPr/>
        </p:nvSpPr>
        <p:spPr>
          <a:xfrm rot="10800000" flipH="1">
            <a:off x="646786" y="3566203"/>
            <a:ext cx="155380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54;p11">
            <a:extLst>
              <a:ext uri="{FF2B5EF4-FFF2-40B4-BE49-F238E27FC236}">
                <a16:creationId xmlns:a16="http://schemas.microsoft.com/office/drawing/2014/main" id="{E058CA37-523B-468B-8FFF-5F0906343143}"/>
              </a:ext>
            </a:extLst>
          </p:cNvPr>
          <p:cNvSpPr/>
          <p:nvPr/>
        </p:nvSpPr>
        <p:spPr>
          <a:xfrm rot="20567908" flipH="1">
            <a:off x="910654" y="3560292"/>
            <a:ext cx="130867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4;p11">
            <a:extLst>
              <a:ext uri="{FF2B5EF4-FFF2-40B4-BE49-F238E27FC236}">
                <a16:creationId xmlns:a16="http://schemas.microsoft.com/office/drawing/2014/main" id="{16D967ED-3D23-47F6-94AA-1A5BB02DF21E}"/>
              </a:ext>
            </a:extLst>
          </p:cNvPr>
          <p:cNvSpPr/>
          <p:nvPr/>
        </p:nvSpPr>
        <p:spPr>
          <a:xfrm rot="10800000" flipH="1">
            <a:off x="659142" y="3620427"/>
            <a:ext cx="399561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383;p37">
            <a:extLst>
              <a:ext uri="{FF2B5EF4-FFF2-40B4-BE49-F238E27FC236}">
                <a16:creationId xmlns:a16="http://schemas.microsoft.com/office/drawing/2014/main" id="{09B3644B-FF46-4D98-BA8D-CCAAFB16875A}"/>
              </a:ext>
            </a:extLst>
          </p:cNvPr>
          <p:cNvSpPr/>
          <p:nvPr/>
        </p:nvSpPr>
        <p:spPr>
          <a:xfrm>
            <a:off x="2451148" y="3258467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4;p11">
            <a:extLst>
              <a:ext uri="{FF2B5EF4-FFF2-40B4-BE49-F238E27FC236}">
                <a16:creationId xmlns:a16="http://schemas.microsoft.com/office/drawing/2014/main" id="{1F379C5A-125F-485D-B5D8-D0D806BB3AB0}"/>
              </a:ext>
            </a:extLst>
          </p:cNvPr>
          <p:cNvSpPr/>
          <p:nvPr/>
        </p:nvSpPr>
        <p:spPr>
          <a:xfrm rot="10800000" flipH="1">
            <a:off x="2471285" y="3525445"/>
            <a:ext cx="287459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54;p11">
            <a:extLst>
              <a:ext uri="{FF2B5EF4-FFF2-40B4-BE49-F238E27FC236}">
                <a16:creationId xmlns:a16="http://schemas.microsoft.com/office/drawing/2014/main" id="{652DCA5D-DE85-45FB-AAC4-91F2742AB349}"/>
              </a:ext>
            </a:extLst>
          </p:cNvPr>
          <p:cNvSpPr/>
          <p:nvPr/>
        </p:nvSpPr>
        <p:spPr>
          <a:xfrm rot="10800000" flipH="1">
            <a:off x="2471284" y="3571217"/>
            <a:ext cx="155380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54;p11">
            <a:extLst>
              <a:ext uri="{FF2B5EF4-FFF2-40B4-BE49-F238E27FC236}">
                <a16:creationId xmlns:a16="http://schemas.microsoft.com/office/drawing/2014/main" id="{78B49668-20FC-4D4E-9215-56BFB131DF77}"/>
              </a:ext>
            </a:extLst>
          </p:cNvPr>
          <p:cNvSpPr/>
          <p:nvPr/>
        </p:nvSpPr>
        <p:spPr>
          <a:xfrm rot="20567908" flipH="1">
            <a:off x="2735152" y="3565306"/>
            <a:ext cx="130867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54;p11">
            <a:extLst>
              <a:ext uri="{FF2B5EF4-FFF2-40B4-BE49-F238E27FC236}">
                <a16:creationId xmlns:a16="http://schemas.microsoft.com/office/drawing/2014/main" id="{933D69AE-86F3-48E2-BEB0-AA89D0ACB81E}"/>
              </a:ext>
            </a:extLst>
          </p:cNvPr>
          <p:cNvSpPr/>
          <p:nvPr/>
        </p:nvSpPr>
        <p:spPr>
          <a:xfrm rot="10800000" flipH="1">
            <a:off x="2483640" y="3625441"/>
            <a:ext cx="399561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383;p37">
            <a:extLst>
              <a:ext uri="{FF2B5EF4-FFF2-40B4-BE49-F238E27FC236}">
                <a16:creationId xmlns:a16="http://schemas.microsoft.com/office/drawing/2014/main" id="{6253918E-63D1-4458-B5C6-8A942E748154}"/>
              </a:ext>
            </a:extLst>
          </p:cNvPr>
          <p:cNvSpPr/>
          <p:nvPr/>
        </p:nvSpPr>
        <p:spPr>
          <a:xfrm>
            <a:off x="1542556" y="2452815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54;p11">
            <a:extLst>
              <a:ext uri="{FF2B5EF4-FFF2-40B4-BE49-F238E27FC236}">
                <a16:creationId xmlns:a16="http://schemas.microsoft.com/office/drawing/2014/main" id="{340A5732-354D-4A1E-889F-EF67C9BD82F6}"/>
              </a:ext>
            </a:extLst>
          </p:cNvPr>
          <p:cNvSpPr/>
          <p:nvPr/>
        </p:nvSpPr>
        <p:spPr>
          <a:xfrm rot="10800000" flipH="1">
            <a:off x="1562693" y="2719793"/>
            <a:ext cx="287459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54;p11">
            <a:extLst>
              <a:ext uri="{FF2B5EF4-FFF2-40B4-BE49-F238E27FC236}">
                <a16:creationId xmlns:a16="http://schemas.microsoft.com/office/drawing/2014/main" id="{1E1967FD-675F-4B3A-A342-B7F6A6413A4C}"/>
              </a:ext>
            </a:extLst>
          </p:cNvPr>
          <p:cNvSpPr/>
          <p:nvPr/>
        </p:nvSpPr>
        <p:spPr>
          <a:xfrm rot="10800000" flipH="1">
            <a:off x="1562692" y="2765565"/>
            <a:ext cx="155380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54;p11">
            <a:extLst>
              <a:ext uri="{FF2B5EF4-FFF2-40B4-BE49-F238E27FC236}">
                <a16:creationId xmlns:a16="http://schemas.microsoft.com/office/drawing/2014/main" id="{E470D560-0170-4D6D-8774-A21C9E1D546E}"/>
              </a:ext>
            </a:extLst>
          </p:cNvPr>
          <p:cNvSpPr/>
          <p:nvPr/>
        </p:nvSpPr>
        <p:spPr>
          <a:xfrm rot="20567908" flipH="1">
            <a:off x="1826560" y="2759654"/>
            <a:ext cx="130867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54;p11">
            <a:extLst>
              <a:ext uri="{FF2B5EF4-FFF2-40B4-BE49-F238E27FC236}">
                <a16:creationId xmlns:a16="http://schemas.microsoft.com/office/drawing/2014/main" id="{BEAEE28D-319C-48F7-B5B4-3D27472F4618}"/>
              </a:ext>
            </a:extLst>
          </p:cNvPr>
          <p:cNvSpPr/>
          <p:nvPr/>
        </p:nvSpPr>
        <p:spPr>
          <a:xfrm rot="10800000" flipH="1">
            <a:off x="1575048" y="2819789"/>
            <a:ext cx="399561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383;p37">
            <a:extLst>
              <a:ext uri="{FF2B5EF4-FFF2-40B4-BE49-F238E27FC236}">
                <a16:creationId xmlns:a16="http://schemas.microsoft.com/office/drawing/2014/main" id="{A3A65525-E9CB-4FE6-860C-189DB77AFA67}"/>
              </a:ext>
            </a:extLst>
          </p:cNvPr>
          <p:cNvSpPr/>
          <p:nvPr/>
        </p:nvSpPr>
        <p:spPr>
          <a:xfrm>
            <a:off x="2465110" y="1925476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419;p39">
            <a:extLst>
              <a:ext uri="{FF2B5EF4-FFF2-40B4-BE49-F238E27FC236}">
                <a16:creationId xmlns:a16="http://schemas.microsoft.com/office/drawing/2014/main" id="{FCC27840-77D7-4C96-B1F5-0B1DA2B93CF5}"/>
              </a:ext>
            </a:extLst>
          </p:cNvPr>
          <p:cNvGrpSpPr/>
          <p:nvPr/>
        </p:nvGrpSpPr>
        <p:grpSpPr>
          <a:xfrm rot="18294969">
            <a:off x="428344" y="3795017"/>
            <a:ext cx="350593" cy="182924"/>
            <a:chOff x="242825" y="1204225"/>
            <a:chExt cx="2136775" cy="318400"/>
          </a:xfrm>
        </p:grpSpPr>
        <p:sp>
          <p:nvSpPr>
            <p:cNvPr id="101" name="Google Shape;420;p39">
              <a:extLst>
                <a:ext uri="{FF2B5EF4-FFF2-40B4-BE49-F238E27FC236}">
                  <a16:creationId xmlns:a16="http://schemas.microsoft.com/office/drawing/2014/main" id="{7CD3D29E-A28B-46CD-9B34-3B9099D63BAD}"/>
                </a:ext>
              </a:extLst>
            </p:cNvPr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21;p39">
              <a:extLst>
                <a:ext uri="{FF2B5EF4-FFF2-40B4-BE49-F238E27FC236}">
                  <a16:creationId xmlns:a16="http://schemas.microsoft.com/office/drawing/2014/main" id="{05D1D210-0DCD-437A-8F74-9A6227908F5D}"/>
                </a:ext>
              </a:extLst>
            </p:cNvPr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419;p39">
            <a:extLst>
              <a:ext uri="{FF2B5EF4-FFF2-40B4-BE49-F238E27FC236}">
                <a16:creationId xmlns:a16="http://schemas.microsoft.com/office/drawing/2014/main" id="{022104B4-EA75-46C9-ABAB-C71EE5F31843}"/>
              </a:ext>
            </a:extLst>
          </p:cNvPr>
          <p:cNvGrpSpPr/>
          <p:nvPr/>
        </p:nvGrpSpPr>
        <p:grpSpPr>
          <a:xfrm rot="7447134">
            <a:off x="549179" y="3848248"/>
            <a:ext cx="350593" cy="182924"/>
            <a:chOff x="242825" y="1204225"/>
            <a:chExt cx="2136775" cy="318400"/>
          </a:xfrm>
        </p:grpSpPr>
        <p:sp>
          <p:nvSpPr>
            <p:cNvPr id="107" name="Google Shape;420;p39">
              <a:extLst>
                <a:ext uri="{FF2B5EF4-FFF2-40B4-BE49-F238E27FC236}">
                  <a16:creationId xmlns:a16="http://schemas.microsoft.com/office/drawing/2014/main" id="{F3C83108-8BAA-4701-8D65-0ED656F323D9}"/>
                </a:ext>
              </a:extLst>
            </p:cNvPr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21;p39">
              <a:extLst>
                <a:ext uri="{FF2B5EF4-FFF2-40B4-BE49-F238E27FC236}">
                  <a16:creationId xmlns:a16="http://schemas.microsoft.com/office/drawing/2014/main" id="{66B57542-D28C-47E6-8497-09173CC82F8A}"/>
                </a:ext>
              </a:extLst>
            </p:cNvPr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419;p39">
            <a:extLst>
              <a:ext uri="{FF2B5EF4-FFF2-40B4-BE49-F238E27FC236}">
                <a16:creationId xmlns:a16="http://schemas.microsoft.com/office/drawing/2014/main" id="{EFBB9B07-96AC-49A6-AEA4-3A71B9112F68}"/>
              </a:ext>
            </a:extLst>
          </p:cNvPr>
          <p:cNvGrpSpPr/>
          <p:nvPr/>
        </p:nvGrpSpPr>
        <p:grpSpPr>
          <a:xfrm rot="20128576">
            <a:off x="828759" y="2797982"/>
            <a:ext cx="679110" cy="288305"/>
            <a:chOff x="242825" y="1204225"/>
            <a:chExt cx="2136775" cy="318400"/>
          </a:xfrm>
        </p:grpSpPr>
        <p:sp>
          <p:nvSpPr>
            <p:cNvPr id="113" name="Google Shape;420;p39">
              <a:extLst>
                <a:ext uri="{FF2B5EF4-FFF2-40B4-BE49-F238E27FC236}">
                  <a16:creationId xmlns:a16="http://schemas.microsoft.com/office/drawing/2014/main" id="{39E18AF7-7D44-4548-A3C1-2748BC2B95C5}"/>
                </a:ext>
              </a:extLst>
            </p:cNvPr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21;p39">
              <a:extLst>
                <a:ext uri="{FF2B5EF4-FFF2-40B4-BE49-F238E27FC236}">
                  <a16:creationId xmlns:a16="http://schemas.microsoft.com/office/drawing/2014/main" id="{A6629539-80C3-4B0E-A689-1D211B176D69}"/>
                </a:ext>
              </a:extLst>
            </p:cNvPr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419;p39">
            <a:extLst>
              <a:ext uri="{FF2B5EF4-FFF2-40B4-BE49-F238E27FC236}">
                <a16:creationId xmlns:a16="http://schemas.microsoft.com/office/drawing/2014/main" id="{95652AC2-71E3-4364-843E-68C67DF90A12}"/>
              </a:ext>
            </a:extLst>
          </p:cNvPr>
          <p:cNvGrpSpPr/>
          <p:nvPr/>
        </p:nvGrpSpPr>
        <p:grpSpPr>
          <a:xfrm rot="685906">
            <a:off x="1207285" y="3164350"/>
            <a:ext cx="1152335" cy="351785"/>
            <a:chOff x="242825" y="1204225"/>
            <a:chExt cx="2136775" cy="318400"/>
          </a:xfrm>
        </p:grpSpPr>
        <p:sp>
          <p:nvSpPr>
            <p:cNvPr id="116" name="Google Shape;420;p39">
              <a:extLst>
                <a:ext uri="{FF2B5EF4-FFF2-40B4-BE49-F238E27FC236}">
                  <a16:creationId xmlns:a16="http://schemas.microsoft.com/office/drawing/2014/main" id="{F8856DB2-2643-42F1-B00A-F96C4240EC80}"/>
                </a:ext>
              </a:extLst>
            </p:cNvPr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421;p39">
              <a:extLst>
                <a:ext uri="{FF2B5EF4-FFF2-40B4-BE49-F238E27FC236}">
                  <a16:creationId xmlns:a16="http://schemas.microsoft.com/office/drawing/2014/main" id="{72E63227-8AF1-472D-927D-698E0DAC6990}"/>
                </a:ext>
              </a:extLst>
            </p:cNvPr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419;p39">
            <a:extLst>
              <a:ext uri="{FF2B5EF4-FFF2-40B4-BE49-F238E27FC236}">
                <a16:creationId xmlns:a16="http://schemas.microsoft.com/office/drawing/2014/main" id="{1392B52C-1D67-4256-8E36-520AD5ABA2B2}"/>
              </a:ext>
            </a:extLst>
          </p:cNvPr>
          <p:cNvGrpSpPr/>
          <p:nvPr/>
        </p:nvGrpSpPr>
        <p:grpSpPr>
          <a:xfrm rot="20454866">
            <a:off x="1824110" y="2127481"/>
            <a:ext cx="577522" cy="182119"/>
            <a:chOff x="242825" y="1204225"/>
            <a:chExt cx="2136775" cy="318400"/>
          </a:xfrm>
        </p:grpSpPr>
        <p:sp>
          <p:nvSpPr>
            <p:cNvPr id="122" name="Google Shape;420;p39">
              <a:extLst>
                <a:ext uri="{FF2B5EF4-FFF2-40B4-BE49-F238E27FC236}">
                  <a16:creationId xmlns:a16="http://schemas.microsoft.com/office/drawing/2014/main" id="{B0F4051B-9FED-4B73-B698-ED8D4D101662}"/>
                </a:ext>
              </a:extLst>
            </p:cNvPr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21;p39">
              <a:extLst>
                <a:ext uri="{FF2B5EF4-FFF2-40B4-BE49-F238E27FC236}">
                  <a16:creationId xmlns:a16="http://schemas.microsoft.com/office/drawing/2014/main" id="{A0C1E3D4-0BDE-4EE4-A44E-16C9AC257C29}"/>
                </a:ext>
              </a:extLst>
            </p:cNvPr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419;p39">
            <a:extLst>
              <a:ext uri="{FF2B5EF4-FFF2-40B4-BE49-F238E27FC236}">
                <a16:creationId xmlns:a16="http://schemas.microsoft.com/office/drawing/2014/main" id="{C57C40AF-9D7D-4ABC-8379-EF2DF796690E}"/>
              </a:ext>
            </a:extLst>
          </p:cNvPr>
          <p:cNvGrpSpPr/>
          <p:nvPr/>
        </p:nvGrpSpPr>
        <p:grpSpPr>
          <a:xfrm rot="11486370">
            <a:off x="1172580" y="3390258"/>
            <a:ext cx="1152335" cy="351785"/>
            <a:chOff x="242825" y="1204225"/>
            <a:chExt cx="2136775" cy="318400"/>
          </a:xfrm>
        </p:grpSpPr>
        <p:sp>
          <p:nvSpPr>
            <p:cNvPr id="130" name="Google Shape;420;p39">
              <a:extLst>
                <a:ext uri="{FF2B5EF4-FFF2-40B4-BE49-F238E27FC236}">
                  <a16:creationId xmlns:a16="http://schemas.microsoft.com/office/drawing/2014/main" id="{02917E91-DF18-4421-A7E2-4780C017C677}"/>
                </a:ext>
              </a:extLst>
            </p:cNvPr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421;p39">
              <a:extLst>
                <a:ext uri="{FF2B5EF4-FFF2-40B4-BE49-F238E27FC236}">
                  <a16:creationId xmlns:a16="http://schemas.microsoft.com/office/drawing/2014/main" id="{EBC29F66-EC7E-4FC5-9CA7-73C0F97CA490}"/>
                </a:ext>
              </a:extLst>
            </p:cNvPr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419;p39">
            <a:extLst>
              <a:ext uri="{FF2B5EF4-FFF2-40B4-BE49-F238E27FC236}">
                <a16:creationId xmlns:a16="http://schemas.microsoft.com/office/drawing/2014/main" id="{7FD97778-FC65-4B9E-BCD1-B3CC2431C363}"/>
              </a:ext>
            </a:extLst>
          </p:cNvPr>
          <p:cNvGrpSpPr/>
          <p:nvPr/>
        </p:nvGrpSpPr>
        <p:grpSpPr>
          <a:xfrm rot="9079954">
            <a:off x="943297" y="2956653"/>
            <a:ext cx="679110" cy="288305"/>
            <a:chOff x="242825" y="1204225"/>
            <a:chExt cx="2136775" cy="318400"/>
          </a:xfrm>
        </p:grpSpPr>
        <p:sp>
          <p:nvSpPr>
            <p:cNvPr id="133" name="Google Shape;420;p39">
              <a:extLst>
                <a:ext uri="{FF2B5EF4-FFF2-40B4-BE49-F238E27FC236}">
                  <a16:creationId xmlns:a16="http://schemas.microsoft.com/office/drawing/2014/main" id="{68E9A427-E20F-4367-B565-F3476FAECA07}"/>
                </a:ext>
              </a:extLst>
            </p:cNvPr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421;p39">
              <a:extLst>
                <a:ext uri="{FF2B5EF4-FFF2-40B4-BE49-F238E27FC236}">
                  <a16:creationId xmlns:a16="http://schemas.microsoft.com/office/drawing/2014/main" id="{1E68DA14-CE25-4082-AC7C-213C9C3C36C7}"/>
                </a:ext>
              </a:extLst>
            </p:cNvPr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419;p39">
            <a:extLst>
              <a:ext uri="{FF2B5EF4-FFF2-40B4-BE49-F238E27FC236}">
                <a16:creationId xmlns:a16="http://schemas.microsoft.com/office/drawing/2014/main" id="{0D23CF12-2972-4BA8-892A-8C67FAAD7FC0}"/>
              </a:ext>
            </a:extLst>
          </p:cNvPr>
          <p:cNvGrpSpPr/>
          <p:nvPr/>
        </p:nvGrpSpPr>
        <p:grpSpPr>
          <a:xfrm rot="9469627">
            <a:off x="1915643" y="2271913"/>
            <a:ext cx="577522" cy="182119"/>
            <a:chOff x="242825" y="1204225"/>
            <a:chExt cx="2136775" cy="318400"/>
          </a:xfrm>
        </p:grpSpPr>
        <p:sp>
          <p:nvSpPr>
            <p:cNvPr id="136" name="Google Shape;420;p39">
              <a:extLst>
                <a:ext uri="{FF2B5EF4-FFF2-40B4-BE49-F238E27FC236}">
                  <a16:creationId xmlns:a16="http://schemas.microsoft.com/office/drawing/2014/main" id="{27F4059B-B974-428E-AF4B-C8C2252AAC3C}"/>
                </a:ext>
              </a:extLst>
            </p:cNvPr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21;p39">
              <a:extLst>
                <a:ext uri="{FF2B5EF4-FFF2-40B4-BE49-F238E27FC236}">
                  <a16:creationId xmlns:a16="http://schemas.microsoft.com/office/drawing/2014/main" id="{6A3E0903-46C4-40F6-BA73-92171A232846}"/>
                </a:ext>
              </a:extLst>
            </p:cNvPr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89;p15">
            <a:extLst>
              <a:ext uri="{FF2B5EF4-FFF2-40B4-BE49-F238E27FC236}">
                <a16:creationId xmlns:a16="http://schemas.microsoft.com/office/drawing/2014/main" id="{03B87107-0B86-4964-A633-70F74EA04059}"/>
              </a:ext>
            </a:extLst>
          </p:cNvPr>
          <p:cNvSpPr txBox="1">
            <a:spLocks/>
          </p:cNvSpPr>
          <p:nvPr/>
        </p:nvSpPr>
        <p:spPr>
          <a:xfrm>
            <a:off x="5885057" y="2290552"/>
            <a:ext cx="3550246" cy="2757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✘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Heterogeneity support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Infrastructure need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Geographically distributed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Real-time support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Large-scale support</a:t>
            </a:r>
          </a:p>
        </p:txBody>
      </p:sp>
      <p:sp>
        <p:nvSpPr>
          <p:cNvPr id="139" name="Google Shape;89;p15">
            <a:extLst>
              <a:ext uri="{FF2B5EF4-FFF2-40B4-BE49-F238E27FC236}">
                <a16:creationId xmlns:a16="http://schemas.microsoft.com/office/drawing/2014/main" id="{ED6DDB3B-E118-4649-AC4B-14491C9CC1DC}"/>
              </a:ext>
            </a:extLst>
          </p:cNvPr>
          <p:cNvSpPr txBox="1">
            <a:spLocks/>
          </p:cNvSpPr>
          <p:nvPr/>
        </p:nvSpPr>
        <p:spPr>
          <a:xfrm>
            <a:off x="3285141" y="2290552"/>
            <a:ext cx="3550246" cy="2757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✘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Multiple IoT Applications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Virtualization support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Ultra-low latency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Mobility support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Location awareness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2.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Related Work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What's missing in fog computing?</a:t>
            </a:r>
            <a:endParaRPr dirty="0"/>
          </a:p>
        </p:txBody>
      </p:sp>
      <p:sp>
        <p:nvSpPr>
          <p:cNvPr id="83" name="Google Shape;83;p14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892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28;p27">
            <a:extLst>
              <a:ext uri="{FF2B5EF4-FFF2-40B4-BE49-F238E27FC236}">
                <a16:creationId xmlns:a16="http://schemas.microsoft.com/office/drawing/2014/main" id="{BBDD8243-27B6-4182-AB76-B91863249808}"/>
              </a:ext>
            </a:extLst>
          </p:cNvPr>
          <p:cNvSpPr/>
          <p:nvPr/>
        </p:nvSpPr>
        <p:spPr>
          <a:xfrm>
            <a:off x="337301" y="95000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1;p12">
            <a:extLst>
              <a:ext uri="{FF2B5EF4-FFF2-40B4-BE49-F238E27FC236}">
                <a16:creationId xmlns:a16="http://schemas.microsoft.com/office/drawing/2014/main" id="{EA6F3134-C34C-4C6D-A614-5E5942B406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95000"/>
            <a:ext cx="9144000" cy="805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Fog Computing Architecture - Actors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7" name="Google Shape;383;p37">
            <a:extLst>
              <a:ext uri="{FF2B5EF4-FFF2-40B4-BE49-F238E27FC236}">
                <a16:creationId xmlns:a16="http://schemas.microsoft.com/office/drawing/2014/main" id="{524449BF-B70F-4769-B83D-E909CF1F43DA}"/>
              </a:ext>
            </a:extLst>
          </p:cNvPr>
          <p:cNvSpPr/>
          <p:nvPr/>
        </p:nvSpPr>
        <p:spPr>
          <a:xfrm>
            <a:off x="515364" y="364105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54;p11">
            <a:extLst>
              <a:ext uri="{FF2B5EF4-FFF2-40B4-BE49-F238E27FC236}">
                <a16:creationId xmlns:a16="http://schemas.microsoft.com/office/drawing/2014/main" id="{6A684B87-E359-4650-BEB4-A853179AD2AC}"/>
              </a:ext>
            </a:extLst>
          </p:cNvPr>
          <p:cNvSpPr/>
          <p:nvPr/>
        </p:nvSpPr>
        <p:spPr>
          <a:xfrm rot="10800000" flipH="1">
            <a:off x="535501" y="631083"/>
            <a:ext cx="287459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54;p11">
            <a:extLst>
              <a:ext uri="{FF2B5EF4-FFF2-40B4-BE49-F238E27FC236}">
                <a16:creationId xmlns:a16="http://schemas.microsoft.com/office/drawing/2014/main" id="{8F19C6B8-F7EA-4D90-88CC-2366B562BF4D}"/>
              </a:ext>
            </a:extLst>
          </p:cNvPr>
          <p:cNvSpPr/>
          <p:nvPr/>
        </p:nvSpPr>
        <p:spPr>
          <a:xfrm rot="10800000" flipH="1">
            <a:off x="535500" y="676855"/>
            <a:ext cx="155380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54;p11">
            <a:extLst>
              <a:ext uri="{FF2B5EF4-FFF2-40B4-BE49-F238E27FC236}">
                <a16:creationId xmlns:a16="http://schemas.microsoft.com/office/drawing/2014/main" id="{449AE880-1DC3-497A-B1F3-3B0851F61638}"/>
              </a:ext>
            </a:extLst>
          </p:cNvPr>
          <p:cNvSpPr/>
          <p:nvPr/>
        </p:nvSpPr>
        <p:spPr>
          <a:xfrm rot="20567908" flipH="1">
            <a:off x="799368" y="670944"/>
            <a:ext cx="130867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54;p11">
            <a:extLst>
              <a:ext uri="{FF2B5EF4-FFF2-40B4-BE49-F238E27FC236}">
                <a16:creationId xmlns:a16="http://schemas.microsoft.com/office/drawing/2014/main" id="{1C441F08-F3D8-4BC8-87E5-F36C26A51BDF}"/>
              </a:ext>
            </a:extLst>
          </p:cNvPr>
          <p:cNvSpPr/>
          <p:nvPr/>
        </p:nvSpPr>
        <p:spPr>
          <a:xfrm rot="10800000" flipH="1">
            <a:off x="547856" y="731079"/>
            <a:ext cx="399561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383;p37">
            <a:extLst>
              <a:ext uri="{FF2B5EF4-FFF2-40B4-BE49-F238E27FC236}">
                <a16:creationId xmlns:a16="http://schemas.microsoft.com/office/drawing/2014/main" id="{09B3644B-FF46-4D98-BA8D-CCAAFB16875A}"/>
              </a:ext>
            </a:extLst>
          </p:cNvPr>
          <p:cNvSpPr/>
          <p:nvPr/>
        </p:nvSpPr>
        <p:spPr>
          <a:xfrm>
            <a:off x="695107" y="184367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4;p11">
            <a:extLst>
              <a:ext uri="{FF2B5EF4-FFF2-40B4-BE49-F238E27FC236}">
                <a16:creationId xmlns:a16="http://schemas.microsoft.com/office/drawing/2014/main" id="{1F379C5A-125F-485D-B5D8-D0D806BB3AB0}"/>
              </a:ext>
            </a:extLst>
          </p:cNvPr>
          <p:cNvSpPr/>
          <p:nvPr/>
        </p:nvSpPr>
        <p:spPr>
          <a:xfrm rot="10800000" flipH="1">
            <a:off x="715244" y="2110648"/>
            <a:ext cx="287459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54;p11">
            <a:extLst>
              <a:ext uri="{FF2B5EF4-FFF2-40B4-BE49-F238E27FC236}">
                <a16:creationId xmlns:a16="http://schemas.microsoft.com/office/drawing/2014/main" id="{652DCA5D-DE85-45FB-AAC4-91F2742AB349}"/>
              </a:ext>
            </a:extLst>
          </p:cNvPr>
          <p:cNvSpPr/>
          <p:nvPr/>
        </p:nvSpPr>
        <p:spPr>
          <a:xfrm rot="10800000" flipH="1">
            <a:off x="715243" y="2156420"/>
            <a:ext cx="155380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54;p11">
            <a:extLst>
              <a:ext uri="{FF2B5EF4-FFF2-40B4-BE49-F238E27FC236}">
                <a16:creationId xmlns:a16="http://schemas.microsoft.com/office/drawing/2014/main" id="{78B49668-20FC-4D4E-9215-56BFB131DF77}"/>
              </a:ext>
            </a:extLst>
          </p:cNvPr>
          <p:cNvSpPr/>
          <p:nvPr/>
        </p:nvSpPr>
        <p:spPr>
          <a:xfrm rot="20567908" flipH="1">
            <a:off x="979111" y="2150509"/>
            <a:ext cx="130867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54;p11">
            <a:extLst>
              <a:ext uri="{FF2B5EF4-FFF2-40B4-BE49-F238E27FC236}">
                <a16:creationId xmlns:a16="http://schemas.microsoft.com/office/drawing/2014/main" id="{933D69AE-86F3-48E2-BEB0-AA89D0ACB81E}"/>
              </a:ext>
            </a:extLst>
          </p:cNvPr>
          <p:cNvSpPr/>
          <p:nvPr/>
        </p:nvSpPr>
        <p:spPr>
          <a:xfrm rot="10800000" flipH="1">
            <a:off x="727599" y="2210644"/>
            <a:ext cx="399561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F2363-3C07-4299-A07A-9C539E6BF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4" y="1145968"/>
            <a:ext cx="3363581" cy="3417900"/>
          </a:xfrm>
        </p:spPr>
        <p:txBody>
          <a:bodyPr/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Fog nodes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Physical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Gateways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Switches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Routers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Servers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Virtual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Virtualized switches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Virtual machines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Cloudlets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2E416369-44E1-4D21-8DD8-810B64C378FB}"/>
              </a:ext>
            </a:extLst>
          </p:cNvPr>
          <p:cNvSpPr txBox="1">
            <a:spLocks/>
          </p:cNvSpPr>
          <p:nvPr/>
        </p:nvSpPr>
        <p:spPr>
          <a:xfrm>
            <a:off x="4699823" y="1145119"/>
            <a:ext cx="390586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✘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IoT devices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Sense-process-actuate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Send data streams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Receive result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Stream-processing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Send data streams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Store data in fog/cloud for long-term analytics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Applications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Application as a whole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DDF programming model</a:t>
            </a:r>
          </a:p>
        </p:txBody>
      </p:sp>
      <p:sp>
        <p:nvSpPr>
          <p:cNvPr id="68" name="Google Shape;366;p37">
            <a:extLst>
              <a:ext uri="{FF2B5EF4-FFF2-40B4-BE49-F238E27FC236}">
                <a16:creationId xmlns:a16="http://schemas.microsoft.com/office/drawing/2014/main" id="{A0185879-F187-4C08-98C9-E681FA40D6F1}"/>
              </a:ext>
            </a:extLst>
          </p:cNvPr>
          <p:cNvSpPr/>
          <p:nvPr/>
        </p:nvSpPr>
        <p:spPr>
          <a:xfrm>
            <a:off x="4170353" y="2116348"/>
            <a:ext cx="331545" cy="28985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383;p37">
            <a:extLst>
              <a:ext uri="{FF2B5EF4-FFF2-40B4-BE49-F238E27FC236}">
                <a16:creationId xmlns:a16="http://schemas.microsoft.com/office/drawing/2014/main" id="{5F841068-57A0-4124-85DC-E71C4757A799}"/>
              </a:ext>
            </a:extLst>
          </p:cNvPr>
          <p:cNvSpPr/>
          <p:nvPr/>
        </p:nvSpPr>
        <p:spPr>
          <a:xfrm>
            <a:off x="4393180" y="1411037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54;p11">
            <a:extLst>
              <a:ext uri="{FF2B5EF4-FFF2-40B4-BE49-F238E27FC236}">
                <a16:creationId xmlns:a16="http://schemas.microsoft.com/office/drawing/2014/main" id="{59934975-923A-425D-B862-35F9A074A9DE}"/>
              </a:ext>
            </a:extLst>
          </p:cNvPr>
          <p:cNvSpPr/>
          <p:nvPr/>
        </p:nvSpPr>
        <p:spPr>
          <a:xfrm rot="10800000" flipH="1">
            <a:off x="4413317" y="1678015"/>
            <a:ext cx="287459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54;p11">
            <a:extLst>
              <a:ext uri="{FF2B5EF4-FFF2-40B4-BE49-F238E27FC236}">
                <a16:creationId xmlns:a16="http://schemas.microsoft.com/office/drawing/2014/main" id="{E8CF1A73-A8B0-48A3-9916-F7D6D92A24F5}"/>
              </a:ext>
            </a:extLst>
          </p:cNvPr>
          <p:cNvSpPr/>
          <p:nvPr/>
        </p:nvSpPr>
        <p:spPr>
          <a:xfrm rot="10800000" flipH="1">
            <a:off x="4413316" y="1723787"/>
            <a:ext cx="155380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54;p11">
            <a:extLst>
              <a:ext uri="{FF2B5EF4-FFF2-40B4-BE49-F238E27FC236}">
                <a16:creationId xmlns:a16="http://schemas.microsoft.com/office/drawing/2014/main" id="{638C63B7-9EB9-4AB5-8F82-8DF14A9CAB21}"/>
              </a:ext>
            </a:extLst>
          </p:cNvPr>
          <p:cNvSpPr/>
          <p:nvPr/>
        </p:nvSpPr>
        <p:spPr>
          <a:xfrm rot="20567908" flipH="1">
            <a:off x="4677184" y="1717876"/>
            <a:ext cx="130867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54;p11">
            <a:extLst>
              <a:ext uri="{FF2B5EF4-FFF2-40B4-BE49-F238E27FC236}">
                <a16:creationId xmlns:a16="http://schemas.microsoft.com/office/drawing/2014/main" id="{D1258F1F-2798-49CA-B0FA-7F52D5C9F47E}"/>
              </a:ext>
            </a:extLst>
          </p:cNvPr>
          <p:cNvSpPr/>
          <p:nvPr/>
        </p:nvSpPr>
        <p:spPr>
          <a:xfrm rot="10800000" flipH="1">
            <a:off x="4425672" y="1778011"/>
            <a:ext cx="399561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419;p39">
            <a:extLst>
              <a:ext uri="{FF2B5EF4-FFF2-40B4-BE49-F238E27FC236}">
                <a16:creationId xmlns:a16="http://schemas.microsoft.com/office/drawing/2014/main" id="{3B86E876-9DB3-423D-8C0D-EE65894C6822}"/>
              </a:ext>
            </a:extLst>
          </p:cNvPr>
          <p:cNvGrpSpPr/>
          <p:nvPr/>
        </p:nvGrpSpPr>
        <p:grpSpPr>
          <a:xfrm rot="18294969">
            <a:off x="4177765" y="1847662"/>
            <a:ext cx="283252" cy="174703"/>
            <a:chOff x="242825" y="1204225"/>
            <a:chExt cx="2136775" cy="318400"/>
          </a:xfrm>
        </p:grpSpPr>
        <p:sp>
          <p:nvSpPr>
            <p:cNvPr id="77" name="Google Shape;420;p39">
              <a:extLst>
                <a:ext uri="{FF2B5EF4-FFF2-40B4-BE49-F238E27FC236}">
                  <a16:creationId xmlns:a16="http://schemas.microsoft.com/office/drawing/2014/main" id="{3104073D-6A9F-4808-BD54-DCC5E42F7B43}"/>
                </a:ext>
              </a:extLst>
            </p:cNvPr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21;p39">
              <a:extLst>
                <a:ext uri="{FF2B5EF4-FFF2-40B4-BE49-F238E27FC236}">
                  <a16:creationId xmlns:a16="http://schemas.microsoft.com/office/drawing/2014/main" id="{BA40BE3F-E2E5-4F5C-B7A4-8F2831B446FF}"/>
                </a:ext>
              </a:extLst>
            </p:cNvPr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419;p39">
            <a:extLst>
              <a:ext uri="{FF2B5EF4-FFF2-40B4-BE49-F238E27FC236}">
                <a16:creationId xmlns:a16="http://schemas.microsoft.com/office/drawing/2014/main" id="{79382F5B-21BD-4025-9260-E1B75C980492}"/>
              </a:ext>
            </a:extLst>
          </p:cNvPr>
          <p:cNvGrpSpPr/>
          <p:nvPr/>
        </p:nvGrpSpPr>
        <p:grpSpPr>
          <a:xfrm rot="7447134">
            <a:off x="4302541" y="1898362"/>
            <a:ext cx="254012" cy="130105"/>
            <a:chOff x="242825" y="1204225"/>
            <a:chExt cx="2136775" cy="318400"/>
          </a:xfrm>
        </p:grpSpPr>
        <p:sp>
          <p:nvSpPr>
            <p:cNvPr id="80" name="Google Shape;420;p39">
              <a:extLst>
                <a:ext uri="{FF2B5EF4-FFF2-40B4-BE49-F238E27FC236}">
                  <a16:creationId xmlns:a16="http://schemas.microsoft.com/office/drawing/2014/main" id="{CFEE0BC0-C141-44C7-9ABA-430DFBF2CEF2}"/>
                </a:ext>
              </a:extLst>
            </p:cNvPr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21;p39">
              <a:extLst>
                <a:ext uri="{FF2B5EF4-FFF2-40B4-BE49-F238E27FC236}">
                  <a16:creationId xmlns:a16="http://schemas.microsoft.com/office/drawing/2014/main" id="{71C97800-B1DB-43D8-BA13-DBC21C2BB17B}"/>
                </a:ext>
              </a:extLst>
            </p:cNvPr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366;p37">
            <a:extLst>
              <a:ext uri="{FF2B5EF4-FFF2-40B4-BE49-F238E27FC236}">
                <a16:creationId xmlns:a16="http://schemas.microsoft.com/office/drawing/2014/main" id="{2AB08789-6980-4CF7-8E4C-DDB214C780DC}"/>
              </a:ext>
            </a:extLst>
          </p:cNvPr>
          <p:cNvSpPr/>
          <p:nvPr/>
        </p:nvSpPr>
        <p:spPr>
          <a:xfrm>
            <a:off x="4210162" y="3258780"/>
            <a:ext cx="331545" cy="28985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383;p37">
            <a:extLst>
              <a:ext uri="{FF2B5EF4-FFF2-40B4-BE49-F238E27FC236}">
                <a16:creationId xmlns:a16="http://schemas.microsoft.com/office/drawing/2014/main" id="{D1F4CB52-5D17-4A6F-9C54-AA3044256DB4}"/>
              </a:ext>
            </a:extLst>
          </p:cNvPr>
          <p:cNvSpPr/>
          <p:nvPr/>
        </p:nvSpPr>
        <p:spPr>
          <a:xfrm>
            <a:off x="4448227" y="2651492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54;p11">
            <a:extLst>
              <a:ext uri="{FF2B5EF4-FFF2-40B4-BE49-F238E27FC236}">
                <a16:creationId xmlns:a16="http://schemas.microsoft.com/office/drawing/2014/main" id="{D977713E-7FAA-4D6A-8890-87DD396F03A1}"/>
              </a:ext>
            </a:extLst>
          </p:cNvPr>
          <p:cNvSpPr/>
          <p:nvPr/>
        </p:nvSpPr>
        <p:spPr>
          <a:xfrm rot="10800000" flipH="1">
            <a:off x="4468364" y="2918470"/>
            <a:ext cx="287459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54;p11">
            <a:extLst>
              <a:ext uri="{FF2B5EF4-FFF2-40B4-BE49-F238E27FC236}">
                <a16:creationId xmlns:a16="http://schemas.microsoft.com/office/drawing/2014/main" id="{871D721C-DB84-49D5-963A-3335CA9A2DFE}"/>
              </a:ext>
            </a:extLst>
          </p:cNvPr>
          <p:cNvSpPr/>
          <p:nvPr/>
        </p:nvSpPr>
        <p:spPr>
          <a:xfrm rot="10800000" flipH="1">
            <a:off x="4468363" y="2964242"/>
            <a:ext cx="155380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54;p11">
            <a:extLst>
              <a:ext uri="{FF2B5EF4-FFF2-40B4-BE49-F238E27FC236}">
                <a16:creationId xmlns:a16="http://schemas.microsoft.com/office/drawing/2014/main" id="{63C94FE4-8552-4ABB-8941-766BD82CF107}"/>
              </a:ext>
            </a:extLst>
          </p:cNvPr>
          <p:cNvSpPr/>
          <p:nvPr/>
        </p:nvSpPr>
        <p:spPr>
          <a:xfrm rot="20567908" flipH="1">
            <a:off x="4732231" y="2958331"/>
            <a:ext cx="130867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54;p11">
            <a:extLst>
              <a:ext uri="{FF2B5EF4-FFF2-40B4-BE49-F238E27FC236}">
                <a16:creationId xmlns:a16="http://schemas.microsoft.com/office/drawing/2014/main" id="{0ABEA60E-5AAC-49CD-B139-F2F8961DFB46}"/>
              </a:ext>
            </a:extLst>
          </p:cNvPr>
          <p:cNvSpPr/>
          <p:nvPr/>
        </p:nvSpPr>
        <p:spPr>
          <a:xfrm rot="10800000" flipH="1">
            <a:off x="4480719" y="3018466"/>
            <a:ext cx="399561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419;p39">
            <a:extLst>
              <a:ext uri="{FF2B5EF4-FFF2-40B4-BE49-F238E27FC236}">
                <a16:creationId xmlns:a16="http://schemas.microsoft.com/office/drawing/2014/main" id="{5EDE0726-0C4F-4EA1-B24D-98B8231B4BBA}"/>
              </a:ext>
            </a:extLst>
          </p:cNvPr>
          <p:cNvGrpSpPr/>
          <p:nvPr/>
        </p:nvGrpSpPr>
        <p:grpSpPr>
          <a:xfrm rot="18294969">
            <a:off x="4243296" y="3009053"/>
            <a:ext cx="262946" cy="124583"/>
            <a:chOff x="242825" y="1204225"/>
            <a:chExt cx="2136775" cy="318400"/>
          </a:xfrm>
        </p:grpSpPr>
        <p:sp>
          <p:nvSpPr>
            <p:cNvPr id="94" name="Google Shape;420;p39">
              <a:extLst>
                <a:ext uri="{FF2B5EF4-FFF2-40B4-BE49-F238E27FC236}">
                  <a16:creationId xmlns:a16="http://schemas.microsoft.com/office/drawing/2014/main" id="{45FCC59C-D19C-411C-B132-426338DBB49D}"/>
                </a:ext>
              </a:extLst>
            </p:cNvPr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21;p39">
              <a:extLst>
                <a:ext uri="{FF2B5EF4-FFF2-40B4-BE49-F238E27FC236}">
                  <a16:creationId xmlns:a16="http://schemas.microsoft.com/office/drawing/2014/main" id="{684DBE70-FBC5-4D45-B422-C77121C28983}"/>
                </a:ext>
              </a:extLst>
            </p:cNvPr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42883656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1237</Words>
  <Application>Microsoft Office PowerPoint</Application>
  <PresentationFormat>On-screen Show (16:9)</PresentationFormat>
  <Paragraphs>316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Walter Turncoat</vt:lpstr>
      <vt:lpstr>Sniglet</vt:lpstr>
      <vt:lpstr>Arial</vt:lpstr>
      <vt:lpstr>Wingdings</vt:lpstr>
      <vt:lpstr>Courier New</vt:lpstr>
      <vt:lpstr>Ursula template</vt:lpstr>
      <vt:lpstr>Fog and Cloud Computing Optimization in  Mobile IoT Environments</vt:lpstr>
      <vt:lpstr>Outline</vt:lpstr>
      <vt:lpstr>1.  Introduction</vt:lpstr>
      <vt:lpstr>IoT Trends</vt:lpstr>
      <vt:lpstr>IoT Applications</vt:lpstr>
      <vt:lpstr>Cloud Computing</vt:lpstr>
      <vt:lpstr>Fog Computing</vt:lpstr>
      <vt:lpstr>2.  Related Work</vt:lpstr>
      <vt:lpstr>Fog Computing Architecture - Actors</vt:lpstr>
      <vt:lpstr>         Fog Computing Architecture – Orchestration (1)</vt:lpstr>
      <vt:lpstr>          Fog Computing Architecture – Orchestration (2)</vt:lpstr>
      <vt:lpstr>          Fog Computing Architecture – Orchestration (3)</vt:lpstr>
      <vt:lpstr>          Fog Computing Architecture – Orchestration (4)</vt:lpstr>
      <vt:lpstr>Optimization Algorithms (1)</vt:lpstr>
      <vt:lpstr>Optimization Algorithms (2)</vt:lpstr>
      <vt:lpstr>3.  Our approach</vt:lpstr>
      <vt:lpstr>PowerPoint Presentation</vt:lpstr>
      <vt:lpstr>PowerPoint Presentation</vt:lpstr>
      <vt:lpstr>Optimization Algorithms (1)</vt:lpstr>
      <vt:lpstr>Optimization Algorithms (2)</vt:lpstr>
      <vt:lpstr>Optimization Algorithms (3)</vt:lpstr>
      <vt:lpstr>PowerPoint Presentation</vt:lpstr>
      <vt:lpstr>4.  Conclusions</vt:lpstr>
      <vt:lpstr>Conclusions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Fog and Cloud Computing Optimization in  Mobile IoT Environments</dc:title>
  <cp:lastModifiedBy>josé vieira</cp:lastModifiedBy>
  <cp:revision>73</cp:revision>
  <dcterms:modified xsi:type="dcterms:W3CDTF">2019-01-19T00:20:46Z</dcterms:modified>
</cp:coreProperties>
</file>