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99" r:id="rId3"/>
    <p:sldId id="300" r:id="rId4"/>
    <p:sldId id="323" r:id="rId5"/>
    <p:sldId id="324" r:id="rId6"/>
    <p:sldId id="325" r:id="rId7"/>
    <p:sldId id="326" r:id="rId8"/>
    <p:sldId id="327" r:id="rId9"/>
    <p:sldId id="341" r:id="rId10"/>
    <p:sldId id="328" r:id="rId11"/>
    <p:sldId id="329" r:id="rId12"/>
    <p:sldId id="330" r:id="rId13"/>
    <p:sldId id="331" r:id="rId14"/>
    <p:sldId id="343" r:id="rId15"/>
    <p:sldId id="333" r:id="rId16"/>
    <p:sldId id="334" r:id="rId17"/>
    <p:sldId id="335" r:id="rId18"/>
    <p:sldId id="336" r:id="rId19"/>
    <p:sldId id="337" r:id="rId20"/>
    <p:sldId id="342" r:id="rId21"/>
    <p:sldId id="65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0" autoAdjust="0"/>
    <p:restoredTop sz="94660"/>
  </p:normalViewPr>
  <p:slideViewPr>
    <p:cSldViewPr snapToGrid="0">
      <p:cViewPr varScale="1">
        <p:scale>
          <a:sx n="62" d="100"/>
          <a:sy n="62" d="100"/>
        </p:scale>
        <p:origin x="7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F0576-D755-4488-BE0A-E5AA51FC28C3}"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9B48E90-48DC-49F5-9025-4DC8F06D94DE}" type="datetime1">
              <a:rPr lang="en-US" smtClean="0"/>
              <a:t>10/26/2023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912031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4050DA-9C88-4D25-B28C-C46DBDF82290}"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103198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12F78D6-4709-4F00-8CCA-35B1B1E51ADF}" type="datetime1">
              <a:rPr lang="en-US" smtClean="0"/>
              <a:t>10/26/2023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2708884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78245C3-6FCE-4282-9150-E0857C0CB4DF}" type="datetime1">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36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C8BD26-5BE2-4DB8-B28F-673C56DF3E66}" type="datetime1">
              <a:rPr lang="en-US" smtClean="0"/>
              <a:t>10/26/2023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32567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10/26/2023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9352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F90593-369E-40BE-B902-77A563EE7EE9}" type="datetime1">
              <a:rPr lang="en-US" smtClean="0"/>
              <a:t>10/26/2023</a:t>
            </a:fld>
            <a:endParaRPr lang="en-US"/>
          </a:p>
        </p:txBody>
      </p:sp>
      <p:sp>
        <p:nvSpPr>
          <p:cNvPr id="12" name="Slide Number Placeholder 11"/>
          <p:cNvSpPr>
            <a:spLocks noGrp="1"/>
          </p:cNvSpPr>
          <p:nvPr>
            <p:ph type="sldNum" sz="quarter" idx="16"/>
          </p:nvPr>
        </p:nvSpPr>
        <p:spPr/>
        <p:txBody>
          <a:bodyPr rtlCol="0"/>
          <a:lstStyle/>
          <a:p>
            <a:fld id="{69974E82-3C2C-4ABB-838F-79BD9B35B7D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33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5D6B-C01B-40D2-AC09-F5185FE4C880}" type="datetime1">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38472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BE68F-883A-4AE5-B902-AD73507A41DD}" type="datetime1">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19986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5A938FB-AEA8-4098-A201-C29918A217A6}" type="datetime1">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88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95A7E892-13E1-4BDE-8B4E-79E2B700E96E}" type="datetime1">
              <a:rPr lang="en-US" smtClean="0"/>
              <a:t>10/26/2023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67626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5113297-4571-4AA1-8C2D-D8028B5D2D46}" type="datetime1">
              <a:rPr lang="en-US" smtClean="0"/>
              <a:t>10/26/2023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173624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B90B-7BE0-499A-B2A1-76F413CBD91E}"/>
              </a:ext>
            </a:extLst>
          </p:cNvPr>
          <p:cNvSpPr>
            <a:spLocks noGrp="1"/>
          </p:cNvSpPr>
          <p:nvPr>
            <p:ph type="ctrTitle"/>
          </p:nvPr>
        </p:nvSpPr>
        <p:spPr/>
        <p:txBody>
          <a:bodyPr/>
          <a:lstStyle/>
          <a:p>
            <a:r>
              <a:rPr lang="en-US" dirty="0"/>
              <a:t>signed edges and </a:t>
            </a:r>
            <a:r>
              <a:rPr lang="en-US"/>
              <a:t>balanced networks</a:t>
            </a:r>
            <a:endParaRPr lang="en-US" dirty="0"/>
          </a:p>
        </p:txBody>
      </p:sp>
      <p:sp>
        <p:nvSpPr>
          <p:cNvPr id="3" name="Subtitle 2">
            <a:extLst>
              <a:ext uri="{FF2B5EF4-FFF2-40B4-BE49-F238E27FC236}">
                <a16:creationId xmlns:a16="http://schemas.microsoft.com/office/drawing/2014/main" id="{A0C69A10-987C-4D44-8478-FFC4871FF311}"/>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F1D6EC12-94F8-4C55-BEA3-441AB0091CB8}"/>
              </a:ext>
            </a:extLst>
          </p:cNvPr>
          <p:cNvSpPr>
            <a:spLocks noGrp="1"/>
          </p:cNvSpPr>
          <p:nvPr>
            <p:ph type="sldNum" sz="quarter" idx="12"/>
          </p:nvPr>
        </p:nvSpPr>
        <p:spPr/>
        <p:txBody>
          <a:bodyPr/>
          <a:lstStyle/>
          <a:p>
            <a:fld id="{69974E82-3C2C-4ABB-838F-79BD9B35B7DF}" type="slidenum">
              <a:rPr lang="en-US" smtClean="0"/>
              <a:t>1</a:t>
            </a:fld>
            <a:endParaRPr lang="en-US"/>
          </a:p>
        </p:txBody>
      </p:sp>
    </p:spTree>
    <p:extLst>
      <p:ext uri="{BB962C8B-B14F-4D97-AF65-F5344CB8AC3E}">
        <p14:creationId xmlns:p14="http://schemas.microsoft.com/office/powerpoint/2010/main" val="10200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Only One Unbalanced Triangle</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10</a:t>
            </a:fld>
            <a:endParaRPr lang="en-US"/>
          </a:p>
        </p:txBody>
      </p:sp>
      <p:sp>
        <p:nvSpPr>
          <p:cNvPr id="4" name="Content Placeholder 3"/>
          <p:cNvSpPr>
            <a:spLocks noGrp="1"/>
          </p:cNvSpPr>
          <p:nvPr>
            <p:ph sz="quarter" idx="1"/>
          </p:nvPr>
        </p:nvSpPr>
        <p:spPr/>
        <p:txBody>
          <a:bodyPr/>
          <a:lstStyle/>
          <a:p>
            <a:pPr marL="0" indent="0">
              <a:buNone/>
            </a:pPr>
            <a:r>
              <a:rPr lang="en-US" b="1" dirty="0">
                <a:solidFill>
                  <a:srgbClr val="0070C0"/>
                </a:solidFill>
              </a:rPr>
              <a:t>Observation from psychology. </a:t>
            </a:r>
            <a:r>
              <a:rPr lang="en-US" dirty="0"/>
              <a:t>In unbalanced triangles with three minuses, two nodes typically will ally themselves against the third. Therefore, a latent source of stress in unbalanced triangles with two pluses and one minus is stronger than in the case of three minuses. What can we say about networks where only triangles with two pluses and one minus are considered to be unbalanced?</a:t>
            </a:r>
          </a:p>
        </p:txBody>
      </p:sp>
      <p:pic>
        <p:nvPicPr>
          <p:cNvPr id="5" name="Picture 4"/>
          <p:cNvPicPr>
            <a:picLocks noChangeAspect="1"/>
          </p:cNvPicPr>
          <p:nvPr/>
        </p:nvPicPr>
        <p:blipFill>
          <a:blip r:embed="rId2"/>
          <a:stretch>
            <a:fillRect/>
          </a:stretch>
        </p:blipFill>
        <p:spPr>
          <a:xfrm>
            <a:off x="2260987" y="4401125"/>
            <a:ext cx="7632854" cy="1799695"/>
          </a:xfrm>
          <a:prstGeom prst="rect">
            <a:avLst/>
          </a:prstGeom>
        </p:spPr>
      </p:pic>
      <p:sp>
        <p:nvSpPr>
          <p:cNvPr id="6" name="Rounded Rectangle 5"/>
          <p:cNvSpPr/>
          <p:nvPr/>
        </p:nvSpPr>
        <p:spPr>
          <a:xfrm>
            <a:off x="6252464" y="4525962"/>
            <a:ext cx="1650380" cy="15500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88655" y="6096000"/>
            <a:ext cx="1614189" cy="461665"/>
          </a:xfrm>
          <a:prstGeom prst="rect">
            <a:avLst/>
          </a:prstGeom>
          <a:noFill/>
        </p:spPr>
        <p:txBody>
          <a:bodyPr wrap="square" rtlCol="0">
            <a:spAutoFit/>
          </a:bodyPr>
          <a:lstStyle/>
          <a:p>
            <a:r>
              <a:rPr lang="en-US" sz="2400" dirty="0">
                <a:solidFill>
                  <a:srgbClr val="FF0000"/>
                </a:solidFill>
              </a:rPr>
              <a:t>unbalanced</a:t>
            </a:r>
          </a:p>
        </p:txBody>
      </p:sp>
    </p:spTree>
    <p:extLst>
      <p:ext uri="{BB962C8B-B14F-4D97-AF65-F5344CB8AC3E}">
        <p14:creationId xmlns:p14="http://schemas.microsoft.com/office/powerpoint/2010/main" val="289583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Weakly Balanced Graphs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b="1" dirty="0">
                    <a:solidFill>
                      <a:srgbClr val="0070C0"/>
                    </a:solidFill>
                  </a:rPr>
                  <a:t>Definition.</a:t>
                </a:r>
                <a:r>
                  <a:rPr lang="en-US" dirty="0"/>
                  <a:t> A signed graph is </a:t>
                </a:r>
                <a:r>
                  <a:rPr lang="en-US" dirty="0">
                    <a:solidFill>
                      <a:srgbClr val="FF0000"/>
                    </a:solidFill>
                  </a:rPr>
                  <a:t>weakly balanced </a:t>
                </a:r>
                <a:r>
                  <a:rPr lang="en-US" dirty="0"/>
                  <a:t>if it has no triangles with two pluses and one minus.</a:t>
                </a:r>
              </a:p>
              <a:p>
                <a:r>
                  <a:rPr lang="en-US" b="1" dirty="0">
                    <a:solidFill>
                      <a:srgbClr val="0070C0"/>
                    </a:solidFill>
                  </a:rPr>
                  <a:t>Theorem.</a:t>
                </a:r>
                <a:r>
                  <a:rPr lang="en-US" dirty="0"/>
                  <a:t> If a signed complete graph is weakly balanced, then its vertices are partitioned into groups such that for every edge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𝑢</m:t>
                    </m:r>
                    <m:r>
                      <a:rPr lang="en-US" i="1" dirty="0" err="1" smtClean="0">
                        <a:latin typeface="Cambria Math" panose="02040503050406030204" pitchFamily="18" charset="0"/>
                      </a:rPr>
                      <m:t>,</m:t>
                    </m:r>
                    <m:r>
                      <a:rPr lang="en-US" i="1" dirty="0" err="1" smtClean="0">
                        <a:latin typeface="Cambria Math" panose="02040503050406030204" pitchFamily="18" charset="0"/>
                      </a:rPr>
                      <m:t>𝑣</m:t>
                    </m:r>
                    <m:r>
                      <a:rPr lang="en-US" i="1" dirty="0" smtClean="0">
                        <a:latin typeface="Cambria Math" panose="02040503050406030204" pitchFamily="18" charset="0"/>
                      </a:rPr>
                      <m:t>)</m:t>
                    </m:r>
                  </m:oMath>
                </a14:m>
                <a:r>
                  <a:rPr lang="en-US" dirty="0"/>
                  <a:t>, the following holds:</a:t>
                </a:r>
              </a:p>
              <a:p>
                <a:pPr lvl="1"/>
                <a:r>
                  <a:rPr lang="en-US" dirty="0"/>
                  <a:t>if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r>
                  <a:rPr lang="en-US" dirty="0"/>
                  <a:t> are in the same group, then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𝑢</m:t>
                    </m:r>
                    <m:r>
                      <a:rPr lang="en-US" i="1" dirty="0" err="1" smtClean="0">
                        <a:latin typeface="Cambria Math" panose="02040503050406030204" pitchFamily="18" charset="0"/>
                      </a:rPr>
                      <m:t>,</m:t>
                    </m:r>
                    <m:r>
                      <a:rPr lang="en-US" i="1" dirty="0" err="1" smtClean="0">
                        <a:latin typeface="Cambria Math" panose="02040503050406030204" pitchFamily="18" charset="0"/>
                      </a:rPr>
                      <m:t>𝑣</m:t>
                    </m:r>
                  </m:oMath>
                </a14:m>
                <a:r>
                  <a:rPr lang="en-US" dirty="0"/>
                  <a:t>) is positive;</a:t>
                </a:r>
              </a:p>
              <a:p>
                <a:pPr lvl="1"/>
                <a:r>
                  <a:rPr lang="en-US" dirty="0"/>
                  <a:t>if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r>
                  <a:rPr lang="en-US" dirty="0"/>
                  <a:t> are in different groups, then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𝑢</m:t>
                    </m:r>
                    <m:r>
                      <a:rPr lang="en-US" i="1" dirty="0" err="1" smtClean="0">
                        <a:latin typeface="Cambria Math" panose="02040503050406030204" pitchFamily="18" charset="0"/>
                      </a:rPr>
                      <m:t>,</m:t>
                    </m:r>
                    <m:r>
                      <a:rPr lang="en-US" i="1" dirty="0" err="1" smtClean="0">
                        <a:latin typeface="Cambria Math" panose="02040503050406030204" pitchFamily="18" charset="0"/>
                      </a:rPr>
                      <m:t>𝑣</m:t>
                    </m:r>
                    <m:r>
                      <a:rPr lang="en-US" i="1" dirty="0">
                        <a:latin typeface="Cambria Math" panose="02040503050406030204" pitchFamily="18" charset="0"/>
                      </a:rPr>
                      <m:t>) </m:t>
                    </m:r>
                  </m:oMath>
                </a14:m>
                <a:r>
                  <a:rPr lang="en-US" dirty="0"/>
                  <a:t>is negative.</a:t>
                </a:r>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280" t="-1357"/>
                </a:stretch>
              </a:blipFill>
            </p:spPr>
            <p:txBody>
              <a:bodyPr/>
              <a:lstStyle/>
              <a:p>
                <a:r>
                  <a:rPr lang="en-US">
                    <a:noFill/>
                  </a:rPr>
                  <a:t> </a:t>
                </a:r>
              </a:p>
            </p:txBody>
          </p:sp>
        </mc:Fallback>
      </mc:AlternateContent>
    </p:spTree>
    <p:extLst>
      <p:ext uri="{BB962C8B-B14F-4D97-AF65-F5344CB8AC3E}">
        <p14:creationId xmlns:p14="http://schemas.microsoft.com/office/powerpoint/2010/main" val="227425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12</a:t>
            </a:fld>
            <a:endParaRPr lang="en-US"/>
          </a:p>
        </p:txBody>
      </p:sp>
      <p:pic>
        <p:nvPicPr>
          <p:cNvPr id="5" name="Content Placeholder 4"/>
          <p:cNvPicPr>
            <a:picLocks noGrp="1" noChangeAspect="1"/>
          </p:cNvPicPr>
          <p:nvPr>
            <p:ph sz="quarter" idx="1"/>
          </p:nvPr>
        </p:nvPicPr>
        <p:blipFill>
          <a:blip r:embed="rId2"/>
          <a:stretch>
            <a:fillRect/>
          </a:stretch>
        </p:blipFill>
        <p:spPr>
          <a:xfrm>
            <a:off x="3540989" y="1693064"/>
            <a:ext cx="5422950" cy="4457882"/>
          </a:xfrm>
          <a:prstGeom prst="rect">
            <a:avLst/>
          </a:prstGeom>
        </p:spPr>
      </p:pic>
    </p:spTree>
    <p:extLst>
      <p:ext uri="{BB962C8B-B14F-4D97-AF65-F5344CB8AC3E}">
        <p14:creationId xmlns:p14="http://schemas.microsoft.com/office/powerpoint/2010/main" val="1471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13</a:t>
            </a:fld>
            <a:endParaRPr lang="en-US"/>
          </a:p>
        </p:txBody>
      </p:sp>
      <p:sp>
        <p:nvSpPr>
          <p:cNvPr id="4" name="Content Placeholder 3"/>
          <p:cNvSpPr>
            <a:spLocks noGrp="1"/>
          </p:cNvSpPr>
          <p:nvPr>
            <p:ph sz="quarter" idx="1"/>
          </p:nvPr>
        </p:nvSpPr>
        <p:spPr/>
        <p:txBody>
          <a:bodyPr/>
          <a:lstStyle/>
          <a:p>
            <a:pPr marL="0" indent="0">
              <a:buNone/>
            </a:pPr>
            <a:r>
              <a:rPr lang="en-US" dirty="0"/>
              <a:t>The same idea as in the proof of the Balance Theorem:</a:t>
            </a:r>
          </a:p>
        </p:txBody>
      </p:sp>
      <p:pic>
        <p:nvPicPr>
          <p:cNvPr id="5" name="Picture 4"/>
          <p:cNvPicPr>
            <a:picLocks noChangeAspect="1"/>
          </p:cNvPicPr>
          <p:nvPr/>
        </p:nvPicPr>
        <p:blipFill>
          <a:blip r:embed="rId2"/>
          <a:stretch>
            <a:fillRect/>
          </a:stretch>
        </p:blipFill>
        <p:spPr>
          <a:xfrm>
            <a:off x="3061266" y="2434101"/>
            <a:ext cx="6382395" cy="3821040"/>
          </a:xfrm>
          <a:prstGeom prst="rect">
            <a:avLst/>
          </a:prstGeom>
        </p:spPr>
      </p:pic>
    </p:spTree>
    <p:extLst>
      <p:ext uri="{BB962C8B-B14F-4D97-AF65-F5344CB8AC3E}">
        <p14:creationId xmlns:p14="http://schemas.microsoft.com/office/powerpoint/2010/main" val="222131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CE3A-8D8D-4E51-8A06-21746E8B5974}"/>
              </a:ext>
            </a:extLst>
          </p:cNvPr>
          <p:cNvSpPr>
            <a:spLocks noGrp="1"/>
          </p:cNvSpPr>
          <p:nvPr>
            <p:ph type="title"/>
          </p:nvPr>
        </p:nvSpPr>
        <p:spPr/>
        <p:txBody>
          <a:bodyPr/>
          <a:lstStyle/>
          <a:p>
            <a:r>
              <a:rPr lang="en-US" dirty="0"/>
              <a:t>Balance for Arbitrary Graphs</a:t>
            </a:r>
          </a:p>
        </p:txBody>
      </p:sp>
      <p:sp>
        <p:nvSpPr>
          <p:cNvPr id="3" name="Content Placeholder 2">
            <a:extLst>
              <a:ext uri="{FF2B5EF4-FFF2-40B4-BE49-F238E27FC236}">
                <a16:creationId xmlns:a16="http://schemas.microsoft.com/office/drawing/2014/main" id="{C1D2E281-EDA0-41B0-93E3-D4DEF20AEED3}"/>
              </a:ext>
            </a:extLst>
          </p:cNvPr>
          <p:cNvSpPr>
            <a:spLocks noGrp="1"/>
          </p:cNvSpPr>
          <p:nvPr>
            <p:ph sz="quarter" idx="1"/>
          </p:nvPr>
        </p:nvSpPr>
        <p:spPr>
          <a:xfrm>
            <a:off x="812800" y="1589567"/>
            <a:ext cx="4542971" cy="4572000"/>
          </a:xfrm>
        </p:spPr>
        <p:txBody>
          <a:bodyPr/>
          <a:lstStyle/>
          <a:p>
            <a:pPr marL="0" indent="0">
              <a:buNone/>
            </a:pPr>
            <a:r>
              <a:rPr lang="en-US" dirty="0"/>
              <a:t>The problem is how to define “balance” for arbitrary signed graphs like that:</a:t>
            </a:r>
          </a:p>
          <a:p>
            <a:endParaRPr lang="en-US" dirty="0"/>
          </a:p>
        </p:txBody>
      </p:sp>
      <p:sp>
        <p:nvSpPr>
          <p:cNvPr id="5" name="Slide Number Placeholder 4">
            <a:extLst>
              <a:ext uri="{FF2B5EF4-FFF2-40B4-BE49-F238E27FC236}">
                <a16:creationId xmlns:a16="http://schemas.microsoft.com/office/drawing/2014/main" id="{7444DF3F-589E-4337-B28D-B40001DE5419}"/>
              </a:ext>
            </a:extLst>
          </p:cNvPr>
          <p:cNvSpPr>
            <a:spLocks noGrp="1"/>
          </p:cNvSpPr>
          <p:nvPr>
            <p:ph type="sldNum" sz="quarter" idx="16"/>
          </p:nvPr>
        </p:nvSpPr>
        <p:spPr/>
        <p:txBody>
          <a:bodyPr>
            <a:normAutofit fontScale="85000" lnSpcReduction="20000"/>
          </a:bodyPr>
          <a:lstStyle/>
          <a:p>
            <a:fld id="{69974E82-3C2C-4ABB-838F-79BD9B35B7DF}" type="slidenum">
              <a:rPr lang="en-US" smtClean="0"/>
              <a:t>14</a:t>
            </a:fld>
            <a:endParaRPr lang="en-US"/>
          </a:p>
        </p:txBody>
      </p:sp>
      <p:pic>
        <p:nvPicPr>
          <p:cNvPr id="6" name="Content Placeholder 5">
            <a:extLst>
              <a:ext uri="{FF2B5EF4-FFF2-40B4-BE49-F238E27FC236}">
                <a16:creationId xmlns:a16="http://schemas.microsoft.com/office/drawing/2014/main" id="{CA0A0771-37B6-45DC-AB89-7CF0F9D56DB3}"/>
              </a:ext>
            </a:extLst>
          </p:cNvPr>
          <p:cNvPicPr>
            <a:picLocks noGrp="1" noChangeAspect="1"/>
          </p:cNvPicPr>
          <p:nvPr>
            <p:ph sz="quarter" idx="2"/>
          </p:nvPr>
        </p:nvPicPr>
        <p:blipFill>
          <a:blip r:embed="rId2"/>
          <a:stretch>
            <a:fillRect/>
          </a:stretch>
        </p:blipFill>
        <p:spPr>
          <a:xfrm>
            <a:off x="5664550" y="1661113"/>
            <a:ext cx="6151418" cy="4428908"/>
          </a:xfrm>
          <a:prstGeom prst="rect">
            <a:avLst/>
          </a:prstGeom>
        </p:spPr>
      </p:pic>
    </p:spTree>
    <p:extLst>
      <p:ext uri="{BB962C8B-B14F-4D97-AF65-F5344CB8AC3E}">
        <p14:creationId xmlns:p14="http://schemas.microsoft.com/office/powerpoint/2010/main" val="354460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Equivalent Definitions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b="1" dirty="0">
                    <a:solidFill>
                      <a:srgbClr val="0070C0"/>
                    </a:solidFill>
                  </a:rPr>
                  <a:t>Definition 1.</a:t>
                </a:r>
                <a:r>
                  <a:rPr lang="en-US" dirty="0"/>
                  <a:t> A signed graph is </a:t>
                </a:r>
                <a:r>
                  <a:rPr lang="en-US" dirty="0">
                    <a:solidFill>
                      <a:srgbClr val="FF0000"/>
                    </a:solidFill>
                  </a:rPr>
                  <a:t>balanced</a:t>
                </a:r>
                <a:r>
                  <a:rPr lang="en-US" dirty="0"/>
                  <a:t> if it can be “completed” by adding labeled edges to form a signed complete graph that is balanced.</a:t>
                </a:r>
              </a:p>
              <a:p>
                <a:r>
                  <a:rPr lang="en-US" b="1" dirty="0">
                    <a:solidFill>
                      <a:srgbClr val="0070C0"/>
                    </a:solidFill>
                  </a:rPr>
                  <a:t>Definition 2. </a:t>
                </a:r>
                <a:r>
                  <a:rPr lang="en-US" dirty="0"/>
                  <a:t>A signed graph is </a:t>
                </a:r>
                <a:r>
                  <a:rPr lang="en-US" dirty="0">
                    <a:solidFill>
                      <a:srgbClr val="FF0000"/>
                    </a:solidFill>
                  </a:rPr>
                  <a:t>balanced</a:t>
                </a:r>
                <a:r>
                  <a:rPr lang="en-US" dirty="0"/>
                  <a:t> if it is possible to partition its vertices into two groups such that for every edge </a:t>
                </a:r>
                <a14:m>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𝑢</m:t>
                    </m:r>
                    <m:r>
                      <a:rPr lang="en-US" i="1" dirty="0" err="1">
                        <a:latin typeface="Cambria Math" panose="02040503050406030204" pitchFamily="18" charset="0"/>
                      </a:rPr>
                      <m:t>,</m:t>
                    </m:r>
                    <m:r>
                      <a:rPr lang="en-US" i="1" dirty="0" err="1">
                        <a:latin typeface="Cambria Math" panose="02040503050406030204" pitchFamily="18" charset="0"/>
                      </a:rPr>
                      <m:t>𝑣</m:t>
                    </m:r>
                    <m:r>
                      <a:rPr lang="en-US" i="1" dirty="0">
                        <a:latin typeface="Cambria Math" panose="02040503050406030204" pitchFamily="18" charset="0"/>
                      </a:rPr>
                      <m:t>)</m:t>
                    </m:r>
                  </m:oMath>
                </a14:m>
                <a:r>
                  <a:rPr lang="en-US" dirty="0"/>
                  <a:t>, the following holds:</a:t>
                </a:r>
              </a:p>
              <a:p>
                <a:pPr lvl="1"/>
                <a:r>
                  <a:rPr lang="en-US" dirty="0"/>
                  <a:t>if </a:t>
                </a:r>
                <a14:m>
                  <m:oMath xmlns:m="http://schemas.openxmlformats.org/officeDocument/2006/math">
                    <m:r>
                      <a:rPr lang="en-US" i="1" dirty="0">
                        <a:latin typeface="Cambria Math" panose="02040503050406030204" pitchFamily="18" charset="0"/>
                      </a:rPr>
                      <m:t>𝑢</m:t>
                    </m:r>
                  </m:oMath>
                </a14:m>
                <a:r>
                  <a:rPr lang="en-US" dirty="0"/>
                  <a:t> and </a:t>
                </a:r>
                <a14:m>
                  <m:oMath xmlns:m="http://schemas.openxmlformats.org/officeDocument/2006/math">
                    <m:r>
                      <a:rPr lang="en-US" i="1" dirty="0">
                        <a:latin typeface="Cambria Math" panose="02040503050406030204" pitchFamily="18" charset="0"/>
                      </a:rPr>
                      <m:t>𝑣</m:t>
                    </m:r>
                  </m:oMath>
                </a14:m>
                <a:r>
                  <a:rPr lang="en-US" dirty="0"/>
                  <a:t> are in the same group, then </a:t>
                </a:r>
                <a14:m>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𝑢</m:t>
                    </m:r>
                    <m:r>
                      <a:rPr lang="en-US" i="1" dirty="0" err="1">
                        <a:latin typeface="Cambria Math" panose="02040503050406030204" pitchFamily="18" charset="0"/>
                      </a:rPr>
                      <m:t>,</m:t>
                    </m:r>
                    <m:r>
                      <a:rPr lang="en-US" i="1" dirty="0" err="1">
                        <a:latin typeface="Cambria Math" panose="02040503050406030204" pitchFamily="18" charset="0"/>
                      </a:rPr>
                      <m:t>𝑣</m:t>
                    </m:r>
                  </m:oMath>
                </a14:m>
                <a:r>
                  <a:rPr lang="en-US" dirty="0"/>
                  <a:t>) is positive;</a:t>
                </a:r>
              </a:p>
              <a:p>
                <a:pPr lvl="1"/>
                <a:r>
                  <a:rPr lang="en-US" dirty="0"/>
                  <a:t>if </a:t>
                </a:r>
                <a14:m>
                  <m:oMath xmlns:m="http://schemas.openxmlformats.org/officeDocument/2006/math">
                    <m:r>
                      <a:rPr lang="en-US" i="1" dirty="0">
                        <a:latin typeface="Cambria Math" panose="02040503050406030204" pitchFamily="18" charset="0"/>
                      </a:rPr>
                      <m:t>𝑢</m:t>
                    </m:r>
                  </m:oMath>
                </a14:m>
                <a:r>
                  <a:rPr lang="en-US" dirty="0"/>
                  <a:t> and </a:t>
                </a:r>
                <a14:m>
                  <m:oMath xmlns:m="http://schemas.openxmlformats.org/officeDocument/2006/math">
                    <m:r>
                      <a:rPr lang="en-US" i="1" dirty="0">
                        <a:latin typeface="Cambria Math" panose="02040503050406030204" pitchFamily="18" charset="0"/>
                      </a:rPr>
                      <m:t>𝑣</m:t>
                    </m:r>
                  </m:oMath>
                </a14:m>
                <a:r>
                  <a:rPr lang="en-US" dirty="0"/>
                  <a:t> are in different groups, then </a:t>
                </a:r>
                <a14:m>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𝑢</m:t>
                    </m:r>
                    <m:r>
                      <a:rPr lang="en-US" i="1" dirty="0" err="1">
                        <a:latin typeface="Cambria Math" panose="02040503050406030204" pitchFamily="18" charset="0"/>
                      </a:rPr>
                      <m:t>,</m:t>
                    </m:r>
                    <m:r>
                      <a:rPr lang="en-US" i="1" dirty="0" err="1">
                        <a:latin typeface="Cambria Math" panose="02040503050406030204" pitchFamily="18" charset="0"/>
                      </a:rPr>
                      <m:t>𝑣</m:t>
                    </m:r>
                    <m:r>
                      <a:rPr lang="en-US" i="1" dirty="0">
                        <a:latin typeface="Cambria Math" panose="02040503050406030204" pitchFamily="18" charset="0"/>
                      </a:rPr>
                      <m:t>) </m:t>
                    </m:r>
                  </m:oMath>
                </a14:m>
                <a:r>
                  <a:rPr lang="en-US" dirty="0"/>
                  <a:t>is negative.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280" t="-1357" r="-2075"/>
                </a:stretch>
              </a:blipFill>
            </p:spPr>
            <p:txBody>
              <a:bodyPr/>
              <a:lstStyle/>
              <a:p>
                <a:r>
                  <a:rPr lang="en-US">
                    <a:noFill/>
                  </a:rPr>
                  <a:t> </a:t>
                </a:r>
              </a:p>
            </p:txBody>
          </p:sp>
        </mc:Fallback>
      </mc:AlternateContent>
    </p:spTree>
    <p:extLst>
      <p:ext uri="{BB962C8B-B14F-4D97-AF65-F5344CB8AC3E}">
        <p14:creationId xmlns:p14="http://schemas.microsoft.com/office/powerpoint/2010/main" val="116179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Characterization of Balanced Graphs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16</a:t>
            </a:fld>
            <a:endParaRPr lang="en-US"/>
          </a:p>
        </p:txBody>
      </p:sp>
      <p:sp>
        <p:nvSpPr>
          <p:cNvPr id="4" name="Content Placeholder 3"/>
          <p:cNvSpPr>
            <a:spLocks noGrp="1"/>
          </p:cNvSpPr>
          <p:nvPr>
            <p:ph sz="quarter" idx="1"/>
          </p:nvPr>
        </p:nvSpPr>
        <p:spPr/>
        <p:txBody>
          <a:bodyPr/>
          <a:lstStyle/>
          <a:p>
            <a:pPr marL="0" indent="0">
              <a:buNone/>
            </a:pPr>
            <a:r>
              <a:rPr lang="en-US" b="1" dirty="0">
                <a:solidFill>
                  <a:srgbClr val="0070C0"/>
                </a:solidFill>
              </a:rPr>
              <a:t>Question.</a:t>
            </a:r>
            <a:r>
              <a:rPr lang="en-US" dirty="0"/>
              <a:t> Is it possible to determine efficiently whether a given signed graph is balanced or not?</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6974846" y="2411932"/>
            <a:ext cx="4571964" cy="3658177"/>
          </a:xfrm>
          <a:prstGeom prst="rect">
            <a:avLst/>
          </a:prstGeom>
        </p:spPr>
      </p:pic>
      <p:sp>
        <p:nvSpPr>
          <p:cNvPr id="6" name="TextBox 5"/>
          <p:cNvSpPr txBox="1"/>
          <p:nvPr/>
        </p:nvSpPr>
        <p:spPr>
          <a:xfrm>
            <a:off x="752624" y="2909381"/>
            <a:ext cx="5929624" cy="1877437"/>
          </a:xfrm>
          <a:prstGeom prst="rect">
            <a:avLst/>
          </a:prstGeom>
          <a:noFill/>
        </p:spPr>
        <p:txBody>
          <a:bodyPr wrap="square" rtlCol="0">
            <a:spAutoFit/>
          </a:bodyPr>
          <a:lstStyle/>
          <a:p>
            <a:pPr lvl="0">
              <a:spcBef>
                <a:spcPts val="700"/>
              </a:spcBef>
              <a:buClr>
                <a:srgbClr val="DD8047"/>
              </a:buClr>
              <a:buSzPct val="60000"/>
            </a:pPr>
            <a:r>
              <a:rPr lang="en-US" sz="2900" b="1" dirty="0">
                <a:solidFill>
                  <a:srgbClr val="0070C0"/>
                </a:solidFill>
              </a:rPr>
              <a:t>Theorem (</a:t>
            </a:r>
            <a:r>
              <a:rPr lang="en-US" sz="2900" b="1" dirty="0" err="1">
                <a:solidFill>
                  <a:srgbClr val="0070C0"/>
                </a:solidFill>
              </a:rPr>
              <a:t>Harary</a:t>
            </a:r>
            <a:r>
              <a:rPr lang="en-US" sz="2900" b="1" dirty="0">
                <a:solidFill>
                  <a:srgbClr val="0070C0"/>
                </a:solidFill>
              </a:rPr>
              <a:t>). </a:t>
            </a:r>
            <a:r>
              <a:rPr lang="en-US" sz="2900" dirty="0">
                <a:solidFill>
                  <a:prstClr val="black"/>
                </a:solidFill>
              </a:rPr>
              <a:t>A signed graph is balanced if and only if it contains no cycle with an odd number of negative edges.</a:t>
            </a:r>
          </a:p>
        </p:txBody>
      </p:sp>
      <p:sp>
        <p:nvSpPr>
          <p:cNvPr id="7" name="TextBox 6"/>
          <p:cNvSpPr txBox="1"/>
          <p:nvPr/>
        </p:nvSpPr>
        <p:spPr>
          <a:xfrm>
            <a:off x="4047894" y="5640892"/>
            <a:ext cx="2341756" cy="538609"/>
          </a:xfrm>
          <a:prstGeom prst="rect">
            <a:avLst/>
          </a:prstGeom>
          <a:noFill/>
        </p:spPr>
        <p:txBody>
          <a:bodyPr wrap="square" rtlCol="0">
            <a:spAutoFit/>
          </a:bodyPr>
          <a:lstStyle/>
          <a:p>
            <a:r>
              <a:rPr lang="en-US" sz="2900" dirty="0"/>
              <a:t>Idea of proof</a:t>
            </a:r>
          </a:p>
        </p:txBody>
      </p:sp>
      <p:cxnSp>
        <p:nvCxnSpPr>
          <p:cNvPr id="9" name="Straight Arrow Connector 8"/>
          <p:cNvCxnSpPr/>
          <p:nvPr/>
        </p:nvCxnSpPr>
        <p:spPr>
          <a:xfrm flipV="1">
            <a:off x="6411951" y="5252224"/>
            <a:ext cx="1137425" cy="3791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95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Balance</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17</a:t>
            </a:fld>
            <a:endParaRPr lang="en-US"/>
          </a:p>
        </p:txBody>
      </p:sp>
      <p:pic>
        <p:nvPicPr>
          <p:cNvPr id="5" name="Content Placeholder 4"/>
          <p:cNvPicPr>
            <a:picLocks noGrp="1" noChangeAspect="1"/>
          </p:cNvPicPr>
          <p:nvPr>
            <p:ph sz="quarter" idx="1"/>
          </p:nvPr>
        </p:nvPicPr>
        <p:blipFill>
          <a:blip r:embed="rId2"/>
          <a:stretch>
            <a:fillRect/>
          </a:stretch>
        </p:blipFill>
        <p:spPr>
          <a:xfrm>
            <a:off x="6500040" y="1689410"/>
            <a:ext cx="4948040" cy="4495800"/>
          </a:xfrm>
          <a:prstGeom prst="rect">
            <a:avLst/>
          </a:prstGeom>
        </p:spPr>
      </p:pic>
      <p:sp>
        <p:nvSpPr>
          <p:cNvPr id="6" name="TextBox 5"/>
          <p:cNvSpPr txBox="1"/>
          <p:nvPr/>
        </p:nvSpPr>
        <p:spPr>
          <a:xfrm>
            <a:off x="816864" y="1996068"/>
            <a:ext cx="5561634" cy="3662541"/>
          </a:xfrm>
          <a:prstGeom prst="rect">
            <a:avLst/>
          </a:prstGeom>
          <a:noFill/>
        </p:spPr>
        <p:txBody>
          <a:bodyPr wrap="square" rtlCol="0">
            <a:spAutoFit/>
          </a:bodyPr>
          <a:lstStyle/>
          <a:p>
            <a:r>
              <a:rPr lang="en-US" sz="2900" dirty="0"/>
              <a:t>To determine if a signed graph is balanced, the first step is to consider only the positive edges, to find the connected components. Each such component can be replaced with a </a:t>
            </a:r>
            <a:r>
              <a:rPr lang="en-US" sz="2900" dirty="0">
                <a:solidFill>
                  <a:srgbClr val="FF0000"/>
                </a:solidFill>
              </a:rPr>
              <a:t>super-node</a:t>
            </a:r>
            <a:r>
              <a:rPr lang="en-US" sz="2900" dirty="0"/>
              <a:t>. Then it remains to check whether there is a cycle of odd length in the resulting </a:t>
            </a:r>
            <a:r>
              <a:rPr lang="en-US" sz="2900" dirty="0">
                <a:solidFill>
                  <a:srgbClr val="FF0000"/>
                </a:solidFill>
              </a:rPr>
              <a:t>super-graph</a:t>
            </a:r>
            <a:r>
              <a:rPr lang="en-US" sz="2900" dirty="0"/>
              <a:t>.</a:t>
            </a:r>
          </a:p>
        </p:txBody>
      </p:sp>
    </p:spTree>
    <p:extLst>
      <p:ext uri="{BB962C8B-B14F-4D97-AF65-F5344CB8AC3E}">
        <p14:creationId xmlns:p14="http://schemas.microsoft.com/office/powerpoint/2010/main" val="227676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Balance</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18</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a:solidFill>
                      <a:srgbClr val="0070C0"/>
                    </a:solidFill>
                  </a:rPr>
                  <a:t>Setting for the Balance Theorem:</a:t>
                </a:r>
              </a:p>
              <a:p>
                <a:r>
                  <a:rPr lang="en-US" dirty="0"/>
                  <a:t>The signed graph is complete.</a:t>
                </a:r>
              </a:p>
              <a:p>
                <a:r>
                  <a:rPr lang="en-US" dirty="0"/>
                  <a:t>All triangles are balanced.</a:t>
                </a:r>
              </a:p>
              <a:p>
                <a:pPr marL="0" indent="0">
                  <a:buNone/>
                </a:pPr>
                <a:r>
                  <a:rPr lang="en-US" b="1" dirty="0">
                    <a:solidFill>
                      <a:srgbClr val="0070C0"/>
                    </a:solidFill>
                  </a:rPr>
                  <a:t>Question. </a:t>
                </a:r>
                <a:r>
                  <a:rPr lang="en-US" dirty="0"/>
                  <a:t>Can we weaken the second requirement? Say, what can we say about a signed complete graph in which only </a:t>
                </a:r>
                <a14:m>
                  <m:oMath xmlns:m="http://schemas.openxmlformats.org/officeDocument/2006/math">
                    <m:r>
                      <a:rPr lang="en-US" i="1" dirty="0" smtClean="0">
                        <a:latin typeface="Cambria Math" panose="02040503050406030204" pitchFamily="18" charset="0"/>
                      </a:rPr>
                      <m:t>99%</m:t>
                    </m:r>
                  </m:oMath>
                </a14:m>
                <a:r>
                  <a:rPr lang="en-US" dirty="0"/>
                  <a:t> of all triangles are balanced?</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Tree>
    <p:extLst>
      <p:ext uri="{BB962C8B-B14F-4D97-AF65-F5344CB8AC3E}">
        <p14:creationId xmlns:p14="http://schemas.microsoft.com/office/powerpoint/2010/main" val="765294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19</a:t>
            </a:fld>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normAutofit/>
              </a:bodyPr>
              <a:lstStyle/>
              <a:p>
                <a:pPr marL="0" indent="0">
                  <a:buNone/>
                </a:pPr>
                <a:r>
                  <a:rPr lang="en-US" dirty="0"/>
                  <a:t>Let </a:t>
                </a:r>
                <a14:m>
                  <m:oMath xmlns:m="http://schemas.openxmlformats.org/officeDocument/2006/math">
                    <m:r>
                      <a:rPr lang="en-US" b="0" i="1" smtClean="0">
                        <a:latin typeface="Cambria Math" panose="02040503050406030204" pitchFamily="18" charset="0"/>
                      </a:rPr>
                      <m:t>𝜖</m:t>
                    </m:r>
                  </m:oMath>
                </a14:m>
                <a:r>
                  <a:rPr lang="en-US" dirty="0"/>
                  <a:t> be any number such that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𝜀</m:t>
                    </m:r>
                    <m:r>
                      <a:rPr lang="en-US" b="0" i="1" smtClean="0">
                        <a:latin typeface="Cambria Math" panose="02040503050406030204" pitchFamily="18" charset="0"/>
                      </a:rPr>
                      <m:t>&lt;1/8</m:t>
                    </m:r>
                  </m:oMath>
                </a14:m>
                <a:r>
                  <a:rPr lang="en-US" dirty="0"/>
                  <a:t>. Let </a:t>
                </a:r>
                <a14:m>
                  <m:oMath xmlns:m="http://schemas.openxmlformats.org/officeDocument/2006/math">
                    <m:r>
                      <a:rPr lang="en-US" i="1" dirty="0" smtClean="0">
                        <a:latin typeface="Cambria Math" panose="02040503050406030204" pitchFamily="18" charset="0"/>
                      </a:rPr>
                      <m:t>𝐺</m:t>
                    </m:r>
                  </m:oMath>
                </a14:m>
                <a:r>
                  <a:rPr lang="en-US" dirty="0"/>
                  <a:t> be a signed complete graph in which at least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𝜀</m:t>
                    </m:r>
                  </m:oMath>
                </a14:m>
                <a:r>
                  <a:rPr lang="en-US" dirty="0"/>
                  <a:t> of all triangles are balanced. Then there are only two options for </a:t>
                </a:r>
                <a14:m>
                  <m:oMath xmlns:m="http://schemas.openxmlformats.org/officeDocument/2006/math">
                    <m:r>
                      <a:rPr lang="en-US" i="1" dirty="0" smtClean="0">
                        <a:latin typeface="Cambria Math" panose="02040503050406030204" pitchFamily="18" charset="0"/>
                      </a:rPr>
                      <m:t>𝐺</m:t>
                    </m:r>
                  </m:oMath>
                </a14:m>
                <a:r>
                  <a:rPr lang="en-US" dirty="0"/>
                  <a:t>:</a:t>
                </a:r>
              </a:p>
              <a:p>
                <a:r>
                  <a:rPr lang="en-US" dirty="0"/>
                  <a:t>There is a complete subgraph of </a:t>
                </a:r>
                <a14:m>
                  <m:oMath xmlns:m="http://schemas.openxmlformats.org/officeDocument/2006/math">
                    <m:r>
                      <a:rPr lang="en-US" i="1" dirty="0" smtClean="0">
                        <a:latin typeface="Cambria Math" panose="02040503050406030204" pitchFamily="18" charset="0"/>
                      </a:rPr>
                      <m:t>𝐺</m:t>
                    </m:r>
                  </m:oMath>
                </a14:m>
                <a:r>
                  <a:rPr lang="en-US" dirty="0"/>
                  <a:t> such that</a:t>
                </a:r>
              </a:p>
              <a:p>
                <a:pPr lvl="1"/>
                <a:r>
                  <a:rPr lang="en-US" dirty="0"/>
                  <a:t>this subgraph contains at least </a:t>
                </a:r>
                <a14:m>
                  <m:oMath xmlns:m="http://schemas.openxmlformats.org/officeDocument/2006/math">
                    <m:r>
                      <a:rPr lang="en-US" b="0" i="1" smtClean="0">
                        <a:latin typeface="Cambria Math" panose="02040503050406030204" pitchFamily="18" charset="0"/>
                      </a:rPr>
                      <m:t>1−</m:t>
                    </m:r>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𝜀</m:t>
                        </m:r>
                      </m:e>
                    </m:rad>
                  </m:oMath>
                </a14:m>
                <a:r>
                  <a:rPr lang="en-US" dirty="0"/>
                  <a:t> of all vertices of </a:t>
                </a:r>
                <a14:m>
                  <m:oMath xmlns:m="http://schemas.openxmlformats.org/officeDocument/2006/math">
                    <m:r>
                      <a:rPr lang="en-US" i="1" dirty="0" smtClean="0">
                        <a:latin typeface="Cambria Math" panose="02040503050406030204" pitchFamily="18" charset="0"/>
                      </a:rPr>
                      <m:t>𝐺</m:t>
                    </m:r>
                  </m:oMath>
                </a14:m>
                <a:r>
                  <a:rPr lang="en-US" dirty="0"/>
                  <a:t>;</a:t>
                </a:r>
              </a:p>
              <a:p>
                <a:pPr lvl="1"/>
                <a:r>
                  <a:rPr lang="en-US" dirty="0"/>
                  <a:t>at least </a:t>
                </a:r>
                <a14:m>
                  <m:oMath xmlns:m="http://schemas.openxmlformats.org/officeDocument/2006/math">
                    <m:r>
                      <a:rPr lang="en-US" i="1">
                        <a:latin typeface="Cambria Math" panose="02040503050406030204" pitchFamily="18" charset="0"/>
                      </a:rPr>
                      <m:t>1−</m:t>
                    </m:r>
                    <m:rad>
                      <m:radPr>
                        <m:ctrlPr>
                          <a:rPr lang="en-US" i="1">
                            <a:latin typeface="Cambria Math" panose="02040503050406030204" pitchFamily="18" charset="0"/>
                          </a:rPr>
                        </m:ctrlPr>
                      </m:radPr>
                      <m:deg>
                        <m:r>
                          <a:rPr lang="en-US" i="1">
                            <a:latin typeface="Cambria Math" panose="02040503050406030204" pitchFamily="18" charset="0"/>
                          </a:rPr>
                          <m:t>3</m:t>
                        </m:r>
                      </m:deg>
                      <m:e>
                        <m:r>
                          <a:rPr lang="en-US" b="0" i="1" smtClean="0">
                            <a:latin typeface="Cambria Math" panose="02040503050406030204" pitchFamily="18" charset="0"/>
                          </a:rPr>
                          <m:t>𝜀</m:t>
                        </m:r>
                      </m:e>
                    </m:rad>
                  </m:oMath>
                </a14:m>
                <a:r>
                  <a:rPr lang="en-US" dirty="0"/>
                  <a:t> of all edges of this subgraph are positive.</a:t>
                </a:r>
              </a:p>
              <a:p>
                <a:r>
                  <a:rPr lang="en-US" dirty="0"/>
                  <a:t>The vertices of </a:t>
                </a:r>
                <a14:m>
                  <m:oMath xmlns:m="http://schemas.openxmlformats.org/officeDocument/2006/math">
                    <m:r>
                      <a:rPr lang="en-US" i="1" dirty="0" smtClean="0">
                        <a:latin typeface="Cambria Math" panose="02040503050406030204" pitchFamily="18" charset="0"/>
                      </a:rPr>
                      <m:t>𝐺</m:t>
                    </m:r>
                  </m:oMath>
                </a14:m>
                <a:r>
                  <a:rPr lang="en-US" dirty="0"/>
                  <a:t> are partitioned into two groups such that  </a:t>
                </a:r>
              </a:p>
              <a:p>
                <a:pPr lvl="1"/>
                <a:r>
                  <a:rPr lang="en-US" dirty="0"/>
                  <a:t>at least </a:t>
                </a:r>
                <a14:m>
                  <m:oMath xmlns:m="http://schemas.openxmlformats.org/officeDocument/2006/math">
                    <m:r>
                      <a:rPr lang="en-US" i="1">
                        <a:latin typeface="Cambria Math" panose="02040503050406030204" pitchFamily="18" charset="0"/>
                      </a:rPr>
                      <m:t>1−</m:t>
                    </m:r>
                    <m:rad>
                      <m:radPr>
                        <m:ctrlPr>
                          <a:rPr lang="en-US" i="1">
                            <a:latin typeface="Cambria Math" panose="02040503050406030204" pitchFamily="18" charset="0"/>
                          </a:rPr>
                        </m:ctrlPr>
                      </m:radPr>
                      <m:deg>
                        <m:r>
                          <a:rPr lang="en-US" i="1">
                            <a:latin typeface="Cambria Math" panose="02040503050406030204" pitchFamily="18" charset="0"/>
                          </a:rPr>
                          <m:t>3</m:t>
                        </m:r>
                      </m:deg>
                      <m:e>
                        <m:r>
                          <a:rPr lang="en-US" b="0" i="1" smtClean="0">
                            <a:latin typeface="Cambria Math" panose="02040503050406030204" pitchFamily="18" charset="0"/>
                          </a:rPr>
                          <m:t>𝜀</m:t>
                        </m:r>
                      </m:e>
                    </m:rad>
                  </m:oMath>
                </a14:m>
                <a:r>
                  <a:rPr lang="en-US" dirty="0"/>
                  <a:t> of all edges in each group are positive; </a:t>
                </a:r>
              </a:p>
              <a:p>
                <a:pPr lvl="1"/>
                <a:r>
                  <a:rPr lang="en-US" dirty="0"/>
                  <a:t>at least </a:t>
                </a:r>
                <a14:m>
                  <m:oMath xmlns:m="http://schemas.openxmlformats.org/officeDocument/2006/math">
                    <m:r>
                      <a:rPr lang="en-US" i="1">
                        <a:latin typeface="Cambria Math" panose="02040503050406030204" pitchFamily="18" charset="0"/>
                      </a:rPr>
                      <m:t>1−</m:t>
                    </m:r>
                    <m:rad>
                      <m:radPr>
                        <m:ctrlPr>
                          <a:rPr lang="en-US" i="1">
                            <a:latin typeface="Cambria Math" panose="02040503050406030204" pitchFamily="18" charset="0"/>
                          </a:rPr>
                        </m:ctrlPr>
                      </m:radPr>
                      <m:deg>
                        <m:r>
                          <a:rPr lang="en-US" i="1">
                            <a:latin typeface="Cambria Math" panose="02040503050406030204" pitchFamily="18" charset="0"/>
                          </a:rPr>
                          <m:t>3</m:t>
                        </m:r>
                      </m:deg>
                      <m:e>
                        <m:r>
                          <a:rPr lang="en-US" b="0" i="1" smtClean="0">
                            <a:latin typeface="Cambria Math" panose="02040503050406030204" pitchFamily="18" charset="0"/>
                          </a:rPr>
                          <m:t>𝜀</m:t>
                        </m:r>
                      </m:e>
                    </m:rad>
                  </m:oMath>
                </a14:m>
                <a:r>
                  <a:rPr lang="en-US" dirty="0"/>
                  <a:t> of all edges between the groups are negative.</a:t>
                </a:r>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r="-1851" b="-1085"/>
                </a:stretch>
              </a:blipFill>
            </p:spPr>
            <p:txBody>
              <a:bodyPr/>
              <a:lstStyle/>
              <a:p>
                <a:r>
                  <a:rPr lang="en-US">
                    <a:noFill/>
                  </a:rPr>
                  <a:t> </a:t>
                </a:r>
              </a:p>
            </p:txBody>
          </p:sp>
        </mc:Fallback>
      </mc:AlternateContent>
    </p:spTree>
    <p:extLst>
      <p:ext uri="{BB962C8B-B14F-4D97-AF65-F5344CB8AC3E}">
        <p14:creationId xmlns:p14="http://schemas.microsoft.com/office/powerpoint/2010/main" val="653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Graphs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indent="0">
                  <a:buNone/>
                </a:pPr>
                <a:r>
                  <a:rPr lang="en-US" b="1" dirty="0">
                    <a:solidFill>
                      <a:srgbClr val="0070C0"/>
                    </a:solidFill>
                  </a:rPr>
                  <a:t>Definition.</a:t>
                </a:r>
                <a:r>
                  <a:rPr lang="en-US" dirty="0"/>
                  <a:t> In a </a:t>
                </a:r>
                <a:r>
                  <a:rPr lang="en-US" dirty="0">
                    <a:solidFill>
                      <a:srgbClr val="FF0000"/>
                    </a:solidFill>
                  </a:rPr>
                  <a:t>signed graph</a:t>
                </a:r>
                <a:r>
                  <a:rPr lang="en-US" dirty="0"/>
                  <a:t>, each edge is labeled with one of the two signs, either </a:t>
                </a:r>
                <a14:m>
                  <m:oMath xmlns:m="http://schemas.openxmlformats.org/officeDocument/2006/math">
                    <m:r>
                      <a:rPr lang="en-US" i="1" dirty="0"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m:t>
                    </m:r>
                  </m:oMath>
                </a14:m>
                <a:r>
                  <a:rPr lang="en-US" dirty="0"/>
                  <a:t>, where</a:t>
                </a:r>
              </a:p>
              <a:p>
                <a14:m>
                  <m:oMath xmlns:m="http://schemas.openxmlformats.org/officeDocument/2006/math">
                    <m:r>
                      <a:rPr lang="en-US" i="1" dirty="0" smtClean="0">
                        <a:latin typeface="Cambria Math" panose="02040503050406030204" pitchFamily="18" charset="0"/>
                      </a:rPr>
                      <m:t>+</m:t>
                    </m:r>
                  </m:oMath>
                </a14:m>
                <a:r>
                  <a:rPr lang="en-US" dirty="0"/>
                  <a:t> represents a positive relationship (friendship);</a:t>
                </a:r>
              </a:p>
              <a:p>
                <a14:m>
                  <m:oMath xmlns:m="http://schemas.openxmlformats.org/officeDocument/2006/math">
                    <m:r>
                      <a:rPr lang="en-US" b="0" i="1" smtClean="0">
                        <a:latin typeface="Cambria Math" panose="02040503050406030204" pitchFamily="18" charset="0"/>
                      </a:rPr>
                      <m:t>−</m:t>
                    </m:r>
                  </m:oMath>
                </a14:m>
                <a:r>
                  <a:rPr lang="en-US" dirty="0"/>
                  <a:t> represents a negative relationship (antagonism). </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r="-393"/>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146175" y="4149725"/>
            <a:ext cx="3219450" cy="2114550"/>
          </a:xfrm>
          <a:prstGeom prst="rect">
            <a:avLst/>
          </a:prstGeom>
        </p:spPr>
      </p:pic>
      <p:pic>
        <p:nvPicPr>
          <p:cNvPr id="7" name="Picture 6"/>
          <p:cNvPicPr>
            <a:picLocks noChangeAspect="1"/>
          </p:cNvPicPr>
          <p:nvPr/>
        </p:nvPicPr>
        <p:blipFill>
          <a:blip r:embed="rId4"/>
          <a:stretch>
            <a:fillRect/>
          </a:stretch>
        </p:blipFill>
        <p:spPr>
          <a:xfrm>
            <a:off x="5422360" y="3848100"/>
            <a:ext cx="4115880" cy="2944081"/>
          </a:xfrm>
          <a:prstGeom prst="rect">
            <a:avLst/>
          </a:prstGeom>
        </p:spPr>
      </p:pic>
    </p:spTree>
    <p:extLst>
      <p:ext uri="{BB962C8B-B14F-4D97-AF65-F5344CB8AC3E}">
        <p14:creationId xmlns:p14="http://schemas.microsoft.com/office/powerpoint/2010/main" val="52471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20</a:t>
            </a:fld>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normAutofit/>
              </a:bodyPr>
              <a:lstStyle/>
              <a:p>
                <a:pPr marL="0" indent="0">
                  <a:buNone/>
                </a:pPr>
                <a:r>
                  <a:rPr lang="en-US" dirty="0"/>
                  <a:t>Let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=0.001</m:t>
                    </m:r>
                  </m:oMath>
                </a14:m>
                <a:r>
                  <a:rPr lang="en-US" dirty="0"/>
                  <a:t>. Let </a:t>
                </a:r>
                <a14:m>
                  <m:oMath xmlns:m="http://schemas.openxmlformats.org/officeDocument/2006/math">
                    <m:r>
                      <a:rPr lang="en-US" i="1" dirty="0" smtClean="0">
                        <a:latin typeface="Cambria Math" panose="02040503050406030204" pitchFamily="18" charset="0"/>
                      </a:rPr>
                      <m:t>𝐺</m:t>
                    </m:r>
                  </m:oMath>
                </a14:m>
                <a:r>
                  <a:rPr lang="en-US" dirty="0"/>
                  <a:t> be a signed complete graph in which at least </a:t>
                </a:r>
                <a14:m>
                  <m:oMath xmlns:m="http://schemas.openxmlformats.org/officeDocument/2006/math">
                    <m:r>
                      <a:rPr lang="en-US" b="0" i="0" smtClean="0">
                        <a:latin typeface="Cambria Math" panose="02040503050406030204" pitchFamily="18" charset="0"/>
                      </a:rPr>
                      <m:t>99.9%</m:t>
                    </m:r>
                  </m:oMath>
                </a14:m>
                <a:r>
                  <a:rPr lang="en-US" dirty="0"/>
                  <a:t> of all triangles are balanced. Then there are only two options: </a:t>
                </a:r>
              </a:p>
              <a:p>
                <a:r>
                  <a:rPr lang="en-US" dirty="0"/>
                  <a:t>There is a complete subgraph of </a:t>
                </a:r>
                <a14:m>
                  <m:oMath xmlns:m="http://schemas.openxmlformats.org/officeDocument/2006/math">
                    <m:r>
                      <a:rPr lang="en-US" i="1" dirty="0" smtClean="0">
                        <a:latin typeface="Cambria Math" panose="02040503050406030204" pitchFamily="18" charset="0"/>
                      </a:rPr>
                      <m:t>𝐺</m:t>
                    </m:r>
                  </m:oMath>
                </a14:m>
                <a:r>
                  <a:rPr lang="en-US" dirty="0"/>
                  <a:t> such that</a:t>
                </a:r>
              </a:p>
              <a:p>
                <a:pPr lvl="1"/>
                <a:r>
                  <a:rPr lang="en-US" dirty="0"/>
                  <a:t>this subgraph contains at least </a:t>
                </a:r>
                <a14:m>
                  <m:oMath xmlns:m="http://schemas.openxmlformats.org/officeDocument/2006/math">
                    <m:r>
                      <a:rPr lang="en-US" b="0" i="1" smtClean="0">
                        <a:latin typeface="Cambria Math" panose="02040503050406030204" pitchFamily="18" charset="0"/>
                      </a:rPr>
                      <m:t>90%</m:t>
                    </m:r>
                  </m:oMath>
                </a14:m>
                <a:r>
                  <a:rPr lang="en-US" dirty="0"/>
                  <a:t> of all vertices of </a:t>
                </a:r>
                <a14:m>
                  <m:oMath xmlns:m="http://schemas.openxmlformats.org/officeDocument/2006/math">
                    <m:r>
                      <a:rPr lang="en-US" i="1" dirty="0" smtClean="0">
                        <a:latin typeface="Cambria Math" panose="02040503050406030204" pitchFamily="18" charset="0"/>
                      </a:rPr>
                      <m:t>𝐺</m:t>
                    </m:r>
                  </m:oMath>
                </a14:m>
                <a:r>
                  <a:rPr lang="en-US" dirty="0"/>
                  <a:t>;</a:t>
                </a:r>
              </a:p>
              <a:p>
                <a:pPr lvl="1"/>
                <a:r>
                  <a:rPr lang="en-US" dirty="0"/>
                  <a:t>at least </a:t>
                </a:r>
                <a14:m>
                  <m:oMath xmlns:m="http://schemas.openxmlformats.org/officeDocument/2006/math">
                    <m:r>
                      <a:rPr lang="en-US" b="0" i="1" smtClean="0">
                        <a:latin typeface="Cambria Math" panose="02040503050406030204" pitchFamily="18" charset="0"/>
                      </a:rPr>
                      <m:t>90%</m:t>
                    </m:r>
                  </m:oMath>
                </a14:m>
                <a:r>
                  <a:rPr lang="en-US" dirty="0"/>
                  <a:t> of all edges of this subgraph are positive.</a:t>
                </a:r>
              </a:p>
              <a:p>
                <a:r>
                  <a:rPr lang="en-US" dirty="0"/>
                  <a:t>The vertices of </a:t>
                </a:r>
                <a14:m>
                  <m:oMath xmlns:m="http://schemas.openxmlformats.org/officeDocument/2006/math">
                    <m:r>
                      <a:rPr lang="en-US" i="1" dirty="0" smtClean="0">
                        <a:latin typeface="Cambria Math" panose="02040503050406030204" pitchFamily="18" charset="0"/>
                      </a:rPr>
                      <m:t>𝐺</m:t>
                    </m:r>
                  </m:oMath>
                </a14:m>
                <a:r>
                  <a:rPr lang="en-US" dirty="0"/>
                  <a:t> are partitioned into two groups such that  </a:t>
                </a:r>
              </a:p>
              <a:p>
                <a:pPr lvl="1"/>
                <a:r>
                  <a:rPr lang="en-US" dirty="0"/>
                  <a:t>at least </a:t>
                </a:r>
                <a14:m>
                  <m:oMath xmlns:m="http://schemas.openxmlformats.org/officeDocument/2006/math">
                    <m:r>
                      <a:rPr lang="en-US" b="0" i="1" smtClean="0">
                        <a:latin typeface="Cambria Math" panose="02040503050406030204" pitchFamily="18" charset="0"/>
                      </a:rPr>
                      <m:t>90%</m:t>
                    </m:r>
                  </m:oMath>
                </a14:m>
                <a:r>
                  <a:rPr lang="en-US" dirty="0"/>
                  <a:t> of all edges in each group are positive; </a:t>
                </a:r>
              </a:p>
              <a:p>
                <a:pPr lvl="1"/>
                <a:r>
                  <a:rPr lang="en-US" dirty="0"/>
                  <a:t>at least </a:t>
                </a:r>
                <a14:m>
                  <m:oMath xmlns:m="http://schemas.openxmlformats.org/officeDocument/2006/math">
                    <m:r>
                      <a:rPr lang="en-US" b="0" i="1" smtClean="0">
                        <a:latin typeface="Cambria Math" panose="02040503050406030204" pitchFamily="18" charset="0"/>
                      </a:rPr>
                      <m:t>90%</m:t>
                    </m:r>
                  </m:oMath>
                </a14:m>
                <a:r>
                  <a:rPr lang="en-US" dirty="0"/>
                  <a:t> of all edges between the groups are negative.</a:t>
                </a:r>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Tree>
    <p:extLst>
      <p:ext uri="{BB962C8B-B14F-4D97-AF65-F5344CB8AC3E}">
        <p14:creationId xmlns:p14="http://schemas.microsoft.com/office/powerpoint/2010/main" val="44353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sz="quarter" idx="1"/>
          </p:nvPr>
        </p:nvSpPr>
        <p:spPr>
          <a:xfrm>
            <a:off x="812799" y="1589567"/>
            <a:ext cx="7155543" cy="4572000"/>
          </a:xfrm>
        </p:spPr>
        <p:txBody>
          <a:bodyPr>
            <a:normAutofit/>
          </a:bodyPr>
          <a:lstStyle/>
          <a:p>
            <a:pPr marL="0" indent="0">
              <a:buNone/>
            </a:pPr>
            <a:r>
              <a:rPr lang="en-US" dirty="0"/>
              <a:t>Section 7.5</a:t>
            </a:r>
          </a:p>
        </p:txBody>
      </p:sp>
      <p:sp>
        <p:nvSpPr>
          <p:cNvPr id="5" name="Slide Number Placeholder 4"/>
          <p:cNvSpPr>
            <a:spLocks noGrp="1"/>
          </p:cNvSpPr>
          <p:nvPr>
            <p:ph type="sldNum" sz="quarter" idx="16"/>
          </p:nvPr>
        </p:nvSpPr>
        <p:spPr/>
        <p:txBody>
          <a:bodyPr>
            <a:normAutofit fontScale="85000" lnSpcReduction="20000"/>
          </a:bodyPr>
          <a:lstStyle/>
          <a:p>
            <a:fld id="{C42FE918-A725-4A17-832F-F28B624C2EC6}" type="slidenum">
              <a:rPr lang="en-US" smtClean="0"/>
              <a:t>21</a:t>
            </a:fld>
            <a:endParaRPr lang="en-US"/>
          </a:p>
        </p:txBody>
      </p:sp>
      <p:pic>
        <p:nvPicPr>
          <p:cNvPr id="6" name="Picture 5">
            <a:extLst>
              <a:ext uri="{FF2B5EF4-FFF2-40B4-BE49-F238E27FC236}">
                <a16:creationId xmlns:a16="http://schemas.microsoft.com/office/drawing/2014/main" id="{D43BD102-EB16-447C-B953-6F14AC94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029" y="1589567"/>
            <a:ext cx="3507971" cy="4572000"/>
          </a:xfrm>
          <a:prstGeom prst="rect">
            <a:avLst/>
          </a:prstGeom>
        </p:spPr>
      </p:pic>
    </p:spTree>
    <p:extLst>
      <p:ext uri="{BB962C8B-B14F-4D97-AF65-F5344CB8AC3E}">
        <p14:creationId xmlns:p14="http://schemas.microsoft.com/office/powerpoint/2010/main" val="293329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Types of Triangles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3</a:t>
            </a:fld>
            <a:endParaRPr lang="en-US"/>
          </a:p>
        </p:txBody>
      </p:sp>
      <p:sp>
        <p:nvSpPr>
          <p:cNvPr id="4" name="Content Placeholder 3"/>
          <p:cNvSpPr>
            <a:spLocks noGrp="1"/>
          </p:cNvSpPr>
          <p:nvPr>
            <p:ph sz="quarter" idx="1"/>
          </p:nvPr>
        </p:nvSpPr>
        <p:spPr>
          <a:xfrm>
            <a:off x="816864" y="1516698"/>
            <a:ext cx="10871200" cy="4495800"/>
          </a:xfrm>
        </p:spPr>
        <p:txBody>
          <a:bodyPr>
            <a:normAutofit/>
          </a:bodyPr>
          <a:lstStyle/>
          <a:p>
            <a:pPr marL="0" indent="0">
              <a:buNone/>
            </a:pPr>
            <a:r>
              <a:rPr lang="en-US" dirty="0"/>
              <a:t>In a signed graph, there are four possible variants of triangles:</a:t>
            </a:r>
          </a:p>
          <a:p>
            <a:pPr marL="0" indent="0">
              <a:buNone/>
            </a:pPr>
            <a:endParaRPr lang="en-US" dirty="0"/>
          </a:p>
        </p:txBody>
      </p:sp>
      <p:pic>
        <p:nvPicPr>
          <p:cNvPr id="5" name="Picture 4"/>
          <p:cNvPicPr>
            <a:picLocks noChangeAspect="1"/>
          </p:cNvPicPr>
          <p:nvPr/>
        </p:nvPicPr>
        <p:blipFill>
          <a:blip r:embed="rId2"/>
          <a:stretch>
            <a:fillRect/>
          </a:stretch>
        </p:blipFill>
        <p:spPr>
          <a:xfrm>
            <a:off x="1259528" y="2058017"/>
            <a:ext cx="9544050" cy="2251710"/>
          </a:xfrm>
          <a:prstGeom prst="rect">
            <a:avLst/>
          </a:prstGeom>
        </p:spPr>
      </p:pic>
      <p:sp>
        <p:nvSpPr>
          <p:cNvPr id="6" name="TextBox 5"/>
          <p:cNvSpPr txBox="1"/>
          <p:nvPr/>
        </p:nvSpPr>
        <p:spPr>
          <a:xfrm>
            <a:off x="1354427" y="4337810"/>
            <a:ext cx="1879974" cy="1015663"/>
          </a:xfrm>
          <a:prstGeom prst="rect">
            <a:avLst/>
          </a:prstGeom>
          <a:noFill/>
        </p:spPr>
        <p:txBody>
          <a:bodyPr wrap="square" rtlCol="0">
            <a:spAutoFit/>
          </a:bodyPr>
          <a:lstStyle/>
          <a:p>
            <a:r>
              <a:rPr lang="en-US" sz="2000" dirty="0">
                <a:solidFill>
                  <a:srgbClr val="FF0000"/>
                </a:solidFill>
              </a:rPr>
              <a:t>stable situation: </a:t>
            </a:r>
            <a:r>
              <a:rPr lang="en-US" sz="2000" dirty="0"/>
              <a:t>three mutual friends</a:t>
            </a:r>
          </a:p>
        </p:txBody>
      </p:sp>
      <p:sp>
        <p:nvSpPr>
          <p:cNvPr id="7" name="TextBox 6"/>
          <p:cNvSpPr txBox="1"/>
          <p:nvPr/>
        </p:nvSpPr>
        <p:spPr>
          <a:xfrm>
            <a:off x="3715964" y="4332671"/>
            <a:ext cx="1928296" cy="1015663"/>
          </a:xfrm>
          <a:prstGeom prst="rect">
            <a:avLst/>
          </a:prstGeom>
          <a:noFill/>
        </p:spPr>
        <p:txBody>
          <a:bodyPr wrap="square" rtlCol="0">
            <a:spAutoFit/>
          </a:bodyPr>
          <a:lstStyle/>
          <a:p>
            <a:r>
              <a:rPr lang="en-US" sz="2000" dirty="0">
                <a:solidFill>
                  <a:srgbClr val="FF0000"/>
                </a:solidFill>
              </a:rPr>
              <a:t>stable situation: </a:t>
            </a:r>
            <a:r>
              <a:rPr lang="en-US" sz="2000" dirty="0"/>
              <a:t>two friends have a mutual enemy</a:t>
            </a:r>
          </a:p>
        </p:txBody>
      </p:sp>
      <mc:AlternateContent xmlns:mc="http://schemas.openxmlformats.org/markup-compatibility/2006" xmlns:a14="http://schemas.microsoft.com/office/drawing/2010/main">
        <mc:Choice Requires="a14">
          <p:sp>
            <p:nvSpPr>
              <p:cNvPr id="8" name="TextBox 7"/>
              <p:cNvSpPr txBox="1"/>
              <p:nvPr/>
            </p:nvSpPr>
            <p:spPr>
              <a:xfrm>
                <a:off x="6189143" y="4332670"/>
                <a:ext cx="2133253" cy="1015663"/>
              </a:xfrm>
              <a:prstGeom prst="rect">
                <a:avLst/>
              </a:prstGeom>
              <a:noFill/>
            </p:spPr>
            <p:txBody>
              <a:bodyPr wrap="square" rtlCol="0">
                <a:spAutoFit/>
              </a:bodyPr>
              <a:lstStyle/>
              <a:p>
                <a:r>
                  <a:rPr lang="en-US" sz="2000" dirty="0">
                    <a:solidFill>
                      <a:srgbClr val="FF0000"/>
                    </a:solidFill>
                  </a:rPr>
                  <a:t>stress and tension: </a:t>
                </a:r>
                <a:r>
                  <a:rPr lang="en-US" sz="2000" dirty="0"/>
                  <a:t>a conflict between two friends of </a:t>
                </a:r>
                <a14:m>
                  <m:oMath xmlns:m="http://schemas.openxmlformats.org/officeDocument/2006/math">
                    <m:r>
                      <a:rPr lang="en-US" sz="2000" i="1" dirty="0" smtClean="0">
                        <a:latin typeface="Cambria Math" panose="02040503050406030204" pitchFamily="18" charset="0"/>
                      </a:rPr>
                      <m:t>𝑣</m:t>
                    </m:r>
                  </m:oMath>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6189143" y="4332670"/>
                <a:ext cx="2133253" cy="1015663"/>
              </a:xfrm>
              <a:prstGeom prst="rect">
                <a:avLst/>
              </a:prstGeom>
              <a:blipFill>
                <a:blip r:embed="rId3"/>
                <a:stretch>
                  <a:fillRect l="-2857" t="-3614" r="-1429" b="-10241"/>
                </a:stretch>
              </a:blipFill>
            </p:spPr>
            <p:txBody>
              <a:bodyPr/>
              <a:lstStyle/>
              <a:p>
                <a:r>
                  <a:rPr lang="en-US">
                    <a:noFill/>
                  </a:rPr>
                  <a:t> </a:t>
                </a:r>
              </a:p>
            </p:txBody>
          </p:sp>
        </mc:Fallback>
      </mc:AlternateContent>
      <p:sp>
        <p:nvSpPr>
          <p:cNvPr id="9" name="TextBox 8"/>
          <p:cNvSpPr txBox="1"/>
          <p:nvPr/>
        </p:nvSpPr>
        <p:spPr>
          <a:xfrm>
            <a:off x="8752045" y="4312316"/>
            <a:ext cx="2138974" cy="1631216"/>
          </a:xfrm>
          <a:prstGeom prst="rect">
            <a:avLst/>
          </a:prstGeom>
          <a:noFill/>
        </p:spPr>
        <p:txBody>
          <a:bodyPr wrap="square" rtlCol="0">
            <a:spAutoFit/>
          </a:bodyPr>
          <a:lstStyle/>
          <a:p>
            <a:r>
              <a:rPr lang="en-US" sz="2000" dirty="0">
                <a:solidFill>
                  <a:srgbClr val="FF0000"/>
                </a:solidFill>
              </a:rPr>
              <a:t>stress and tension: </a:t>
            </a:r>
            <a:r>
              <a:rPr lang="en-US" sz="2000" dirty="0"/>
              <a:t>any two people are motivated to “team up” against the third</a:t>
            </a:r>
          </a:p>
        </p:txBody>
      </p:sp>
    </p:spTree>
    <p:extLst>
      <p:ext uri="{BB962C8B-B14F-4D97-AF65-F5344CB8AC3E}">
        <p14:creationId xmlns:p14="http://schemas.microsoft.com/office/powerpoint/2010/main" val="240275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and Unbalanced Triangles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4</a:t>
            </a:fld>
            <a:endParaRPr lang="en-US"/>
          </a:p>
        </p:txBody>
      </p:sp>
      <p:sp>
        <p:nvSpPr>
          <p:cNvPr id="4" name="Content Placeholder 3"/>
          <p:cNvSpPr>
            <a:spLocks noGrp="1"/>
          </p:cNvSpPr>
          <p:nvPr>
            <p:ph sz="quarter" idx="1"/>
          </p:nvPr>
        </p:nvSpPr>
        <p:spPr>
          <a:xfrm>
            <a:off x="816864" y="1516698"/>
            <a:ext cx="10871200" cy="44958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Since unbalanced triangles are sources of stress and tension, people strive to minimize them in their personal relationships.</a:t>
            </a:r>
          </a:p>
          <a:p>
            <a:pPr marL="0" indent="0">
              <a:buNone/>
            </a:pPr>
            <a:endParaRPr lang="en-US" dirty="0"/>
          </a:p>
        </p:txBody>
      </p:sp>
      <p:pic>
        <p:nvPicPr>
          <p:cNvPr id="5" name="Picture 4"/>
          <p:cNvPicPr>
            <a:picLocks noChangeAspect="1"/>
          </p:cNvPicPr>
          <p:nvPr/>
        </p:nvPicPr>
        <p:blipFill>
          <a:blip r:embed="rId2"/>
          <a:stretch>
            <a:fillRect/>
          </a:stretch>
        </p:blipFill>
        <p:spPr>
          <a:xfrm>
            <a:off x="1420444" y="1845582"/>
            <a:ext cx="9544050" cy="2251710"/>
          </a:xfrm>
          <a:prstGeom prst="rect">
            <a:avLst/>
          </a:prstGeom>
        </p:spPr>
      </p:pic>
      <p:sp>
        <p:nvSpPr>
          <p:cNvPr id="10" name="Rounded Rectangle 9"/>
          <p:cNvSpPr/>
          <p:nvPr/>
        </p:nvSpPr>
        <p:spPr>
          <a:xfrm>
            <a:off x="1360449" y="1942709"/>
            <a:ext cx="4627756" cy="20183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40407" y="1947998"/>
            <a:ext cx="4627756" cy="20183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36542" y="3961080"/>
            <a:ext cx="2475570" cy="461665"/>
          </a:xfrm>
          <a:prstGeom prst="rect">
            <a:avLst/>
          </a:prstGeom>
          <a:noFill/>
        </p:spPr>
        <p:txBody>
          <a:bodyPr wrap="square" rtlCol="0">
            <a:spAutoFit/>
          </a:bodyPr>
          <a:lstStyle/>
          <a:p>
            <a:r>
              <a:rPr lang="en-US" sz="2400" dirty="0">
                <a:solidFill>
                  <a:srgbClr val="FF0000"/>
                </a:solidFill>
              </a:rPr>
              <a:t>balanced triangles</a:t>
            </a:r>
          </a:p>
        </p:txBody>
      </p:sp>
      <p:sp>
        <p:nvSpPr>
          <p:cNvPr id="13" name="TextBox 12"/>
          <p:cNvSpPr txBox="1"/>
          <p:nvPr/>
        </p:nvSpPr>
        <p:spPr>
          <a:xfrm>
            <a:off x="7360382" y="3975827"/>
            <a:ext cx="2787805" cy="461665"/>
          </a:xfrm>
          <a:prstGeom prst="rect">
            <a:avLst/>
          </a:prstGeom>
          <a:noFill/>
        </p:spPr>
        <p:txBody>
          <a:bodyPr wrap="square" rtlCol="0">
            <a:spAutoFit/>
          </a:bodyPr>
          <a:lstStyle/>
          <a:p>
            <a:r>
              <a:rPr lang="en-US" sz="2400" dirty="0">
                <a:solidFill>
                  <a:srgbClr val="FF0000"/>
                </a:solidFill>
              </a:rPr>
              <a:t>unbalanced triangles</a:t>
            </a:r>
          </a:p>
        </p:txBody>
      </p:sp>
    </p:spTree>
    <p:extLst>
      <p:ext uri="{BB962C8B-B14F-4D97-AF65-F5344CB8AC3E}">
        <p14:creationId xmlns:p14="http://schemas.microsoft.com/office/powerpoint/2010/main" val="344993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Balance Property</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a:solidFill>
                      <a:srgbClr val="0070C0"/>
                    </a:solidFill>
                  </a:rPr>
                  <a:t>Definition. </a:t>
                </a:r>
                <a:r>
                  <a:rPr lang="en-US" dirty="0"/>
                  <a:t>If </a:t>
                </a:r>
                <a14:m>
                  <m:oMath xmlns:m="http://schemas.openxmlformats.org/officeDocument/2006/math">
                    <m:r>
                      <a:rPr lang="en-US" i="1" dirty="0" smtClean="0">
                        <a:latin typeface="Cambria Math" panose="02040503050406030204" pitchFamily="18" charset="0"/>
                      </a:rPr>
                      <m:t>𝐺</m:t>
                    </m:r>
                  </m:oMath>
                </a14:m>
                <a:r>
                  <a:rPr lang="en-US" dirty="0"/>
                  <a:t> is a signed graph where every triangle is balanced, we say that </a:t>
                </a:r>
                <a14:m>
                  <m:oMath xmlns:m="http://schemas.openxmlformats.org/officeDocument/2006/math">
                    <m:r>
                      <a:rPr lang="en-US" i="1" dirty="0" smtClean="0">
                        <a:latin typeface="Cambria Math" panose="02040503050406030204" pitchFamily="18" charset="0"/>
                      </a:rPr>
                      <m:t>𝐺</m:t>
                    </m:r>
                  </m:oMath>
                </a14:m>
                <a:r>
                  <a:rPr lang="en-US" dirty="0"/>
                  <a:t> a </a:t>
                </a:r>
                <a:r>
                  <a:rPr lang="en-US" dirty="0">
                    <a:solidFill>
                      <a:srgbClr val="FF0000"/>
                    </a:solidFill>
                  </a:rPr>
                  <a:t>balanced graph</a:t>
                </a:r>
                <a:r>
                  <a:rPr lang="en-US" dirty="0"/>
                  <a:t>. We also say that </a:t>
                </a:r>
                <a14:m>
                  <m:oMath xmlns:m="http://schemas.openxmlformats.org/officeDocument/2006/math">
                    <m:r>
                      <a:rPr lang="en-US" i="1" dirty="0" smtClean="0">
                        <a:latin typeface="Cambria Math" panose="02040503050406030204" pitchFamily="18" charset="0"/>
                      </a:rPr>
                      <m:t>𝐺</m:t>
                    </m:r>
                  </m:oMath>
                </a14:m>
                <a:r>
                  <a:rPr lang="en-US" dirty="0"/>
                  <a:t> has the </a:t>
                </a:r>
                <a:r>
                  <a:rPr lang="en-US" dirty="0">
                    <a:solidFill>
                      <a:srgbClr val="FF0000"/>
                    </a:solidFill>
                  </a:rPr>
                  <a:t>structural balance property</a:t>
                </a:r>
                <a:r>
                  <a:rPr lang="en-US" dirty="0"/>
                  <a:t>.</a:t>
                </a:r>
              </a:p>
              <a:p>
                <a:pPr marL="0" indent="0">
                  <a:buNone/>
                </a:pPr>
                <a:r>
                  <a:rPr lang="en-US" b="1" dirty="0">
                    <a:solidFill>
                      <a:srgbClr val="0070C0"/>
                    </a:solidFill>
                  </a:rPr>
                  <a:t>Examples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r="-16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370204" y="3413202"/>
            <a:ext cx="7008120" cy="2951040"/>
          </a:xfrm>
          <a:prstGeom prst="rect">
            <a:avLst/>
          </a:prstGeom>
        </p:spPr>
      </p:pic>
    </p:spTree>
    <p:extLst>
      <p:ext uri="{BB962C8B-B14F-4D97-AF65-F5344CB8AC3E}">
        <p14:creationId xmlns:p14="http://schemas.microsoft.com/office/powerpoint/2010/main" val="412351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Balance Theorem</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6</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indent="0">
                  <a:buNone/>
                </a:pPr>
                <a:r>
                  <a:rPr lang="en-US" b="1" dirty="0">
                    <a:solidFill>
                      <a:srgbClr val="0070C0"/>
                    </a:solidFill>
                  </a:rPr>
                  <a:t>Theorem.</a:t>
                </a:r>
                <a:r>
                  <a:rPr lang="en-US" dirty="0"/>
                  <a:t> If a signed complete graph is balanced, then there are</a:t>
                </a:r>
              </a:p>
              <a:p>
                <a:pPr marL="0" indent="0">
                  <a:buNone/>
                </a:pPr>
                <a:r>
                  <a:rPr lang="en-US" dirty="0"/>
                  <a:t>only two options for the graph:</a:t>
                </a:r>
              </a:p>
              <a:p>
                <a:r>
                  <a:rPr lang="en-US" dirty="0"/>
                  <a:t>All edges are positive. </a:t>
                </a:r>
              </a:p>
              <a:p>
                <a:r>
                  <a:rPr lang="en-US" dirty="0"/>
                  <a:t>The vertices are partitioned into two groups such that for every edge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𝑢</m:t>
                    </m:r>
                    <m:r>
                      <a:rPr lang="en-US" i="1" dirty="0" err="1" smtClean="0">
                        <a:latin typeface="Cambria Math" panose="02040503050406030204" pitchFamily="18" charset="0"/>
                      </a:rPr>
                      <m:t>,</m:t>
                    </m:r>
                    <m:r>
                      <a:rPr lang="en-US" i="1" dirty="0" err="1" smtClean="0">
                        <a:latin typeface="Cambria Math" panose="02040503050406030204" pitchFamily="18" charset="0"/>
                      </a:rPr>
                      <m:t>𝑣</m:t>
                    </m:r>
                    <m:r>
                      <a:rPr lang="en-US" i="1" dirty="0" smtClean="0">
                        <a:latin typeface="Cambria Math" panose="02040503050406030204" pitchFamily="18" charset="0"/>
                      </a:rPr>
                      <m:t>)</m:t>
                    </m:r>
                  </m:oMath>
                </a14:m>
                <a:r>
                  <a:rPr lang="en-US" dirty="0"/>
                  <a:t>, the following holds:</a:t>
                </a:r>
              </a:p>
              <a:p>
                <a:pPr lvl="1"/>
                <a:r>
                  <a:rPr lang="en-US" dirty="0"/>
                  <a:t>if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r>
                  <a:rPr lang="en-US" dirty="0"/>
                  <a:t> are in the same group, then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𝑢</m:t>
                    </m:r>
                    <m:r>
                      <a:rPr lang="en-US" i="1" dirty="0" err="1" smtClean="0">
                        <a:latin typeface="Cambria Math" panose="02040503050406030204" pitchFamily="18" charset="0"/>
                      </a:rPr>
                      <m:t>,</m:t>
                    </m:r>
                    <m:r>
                      <a:rPr lang="en-US" i="1" dirty="0" err="1" smtClean="0">
                        <a:latin typeface="Cambria Math" panose="02040503050406030204" pitchFamily="18" charset="0"/>
                      </a:rPr>
                      <m:t>𝑣</m:t>
                    </m:r>
                    <m:r>
                      <a:rPr lang="en-US" i="1" dirty="0">
                        <a:latin typeface="Cambria Math" panose="02040503050406030204" pitchFamily="18" charset="0"/>
                      </a:rPr>
                      <m:t>) </m:t>
                    </m:r>
                  </m:oMath>
                </a14:m>
                <a:r>
                  <a:rPr lang="en-US" dirty="0"/>
                  <a:t>is positive;</a:t>
                </a:r>
              </a:p>
              <a:p>
                <a:pPr lvl="1"/>
                <a:r>
                  <a:rPr lang="en-US" dirty="0"/>
                  <a:t>if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r>
                  <a:rPr lang="en-US" dirty="0"/>
                  <a:t> are in different groups, then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𝑢</m:t>
                    </m:r>
                    <m:r>
                      <a:rPr lang="en-US" i="1" dirty="0" err="1" smtClean="0">
                        <a:latin typeface="Cambria Math" panose="02040503050406030204" pitchFamily="18" charset="0"/>
                      </a:rPr>
                      <m:t>,</m:t>
                    </m:r>
                    <m:r>
                      <a:rPr lang="en-US" i="1" dirty="0" err="1" smtClean="0">
                        <a:latin typeface="Cambria Math" panose="02040503050406030204" pitchFamily="18" charset="0"/>
                      </a:rPr>
                      <m:t>𝑣</m:t>
                    </m:r>
                    <m:r>
                      <a:rPr lang="en-US" i="1" dirty="0">
                        <a:latin typeface="Cambria Math" panose="02040503050406030204" pitchFamily="18" charset="0"/>
                      </a:rPr>
                      <m:t>) </m:t>
                    </m:r>
                  </m:oMath>
                </a14:m>
                <a:r>
                  <a:rPr lang="en-US" dirty="0"/>
                  <a:t>is negative.</a:t>
                </a:r>
              </a:p>
              <a:p>
                <a:pPr marL="0" indent="0">
                  <a:buNone/>
                </a:pPr>
                <a:r>
                  <a:rPr lang="en-US" dirty="0"/>
                  <a:t>This theorem is a special case of a more general theorem from graph theory proved by Frank </a:t>
                </a:r>
                <a:r>
                  <a:rPr lang="en-US" dirty="0" err="1"/>
                  <a:t>Harary</a:t>
                </a:r>
                <a:r>
                  <a:rPr lang="en-US" dirty="0"/>
                  <a:t> in 1953.</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b="-3664"/>
                </a:stretch>
              </a:blipFill>
            </p:spPr>
            <p:txBody>
              <a:bodyPr/>
              <a:lstStyle/>
              <a:p>
                <a:r>
                  <a:rPr lang="en-US">
                    <a:noFill/>
                  </a:rPr>
                  <a:t> </a:t>
                </a:r>
              </a:p>
            </p:txBody>
          </p:sp>
        </mc:Fallback>
      </mc:AlternateContent>
    </p:spTree>
    <p:extLst>
      <p:ext uri="{BB962C8B-B14F-4D97-AF65-F5344CB8AC3E}">
        <p14:creationId xmlns:p14="http://schemas.microsoft.com/office/powerpoint/2010/main" val="356731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7</a:t>
            </a:fld>
            <a:endParaRPr lang="en-US"/>
          </a:p>
        </p:txBody>
      </p:sp>
      <p:pic>
        <p:nvPicPr>
          <p:cNvPr id="5" name="Content Placeholder 4"/>
          <p:cNvPicPr>
            <a:picLocks noGrp="1" noChangeAspect="1"/>
          </p:cNvPicPr>
          <p:nvPr>
            <p:ph sz="quarter" idx="1"/>
          </p:nvPr>
        </p:nvPicPr>
        <p:blipFill>
          <a:blip r:embed="rId2"/>
          <a:stretch>
            <a:fillRect/>
          </a:stretch>
        </p:blipFill>
        <p:spPr>
          <a:xfrm>
            <a:off x="1949273" y="1897116"/>
            <a:ext cx="7425270" cy="4113360"/>
          </a:xfrm>
          <a:prstGeom prst="rect">
            <a:avLst/>
          </a:prstGeom>
        </p:spPr>
      </p:pic>
    </p:spTree>
    <p:extLst>
      <p:ext uri="{BB962C8B-B14F-4D97-AF65-F5344CB8AC3E}">
        <p14:creationId xmlns:p14="http://schemas.microsoft.com/office/powerpoint/2010/main" val="126612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8</a:t>
            </a:fld>
            <a:endParaRPr lang="en-US"/>
          </a:p>
        </p:txBody>
      </p:sp>
      <p:pic>
        <p:nvPicPr>
          <p:cNvPr id="5" name="Content Placeholder 4"/>
          <p:cNvPicPr>
            <a:picLocks noGrp="1" noChangeAspect="1"/>
          </p:cNvPicPr>
          <p:nvPr>
            <p:ph sz="quarter" idx="1"/>
          </p:nvPr>
        </p:nvPicPr>
        <p:blipFill>
          <a:blip r:embed="rId2"/>
          <a:stretch>
            <a:fillRect/>
          </a:stretch>
        </p:blipFill>
        <p:spPr>
          <a:xfrm>
            <a:off x="2207688" y="1738079"/>
            <a:ext cx="7233381" cy="4330512"/>
          </a:xfrm>
          <a:prstGeom prst="rect">
            <a:avLst/>
          </a:prstGeom>
        </p:spPr>
      </p:pic>
    </p:spTree>
    <p:extLst>
      <p:ext uri="{BB962C8B-B14F-4D97-AF65-F5344CB8AC3E}">
        <p14:creationId xmlns:p14="http://schemas.microsoft.com/office/powerpoint/2010/main" val="227119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57200" indent="-457200">
              <a:buFont typeface="Arial" panose="020B0604020202020204" pitchFamily="34" charset="0"/>
              <a:buChar char="•"/>
            </a:pPr>
            <a:r>
              <a:rPr lang="en-US" dirty="0"/>
              <a:t>Weakly balanced graphs</a:t>
            </a:r>
          </a:p>
          <a:p>
            <a:pPr marL="457200" indent="-457200">
              <a:buFont typeface="Arial" panose="020B0604020202020204" pitchFamily="34" charset="0"/>
              <a:buChar char="•"/>
            </a:pPr>
            <a:r>
              <a:rPr lang="en-US" dirty="0"/>
              <a:t>Arbitrary (not necessarily complete) graphs</a:t>
            </a:r>
          </a:p>
          <a:p>
            <a:pPr marL="457200" indent="-457200">
              <a:buFont typeface="Arial" panose="020B0604020202020204" pitchFamily="34" charset="0"/>
              <a:buChar char="•"/>
            </a:pPr>
            <a:r>
              <a:rPr lang="en-US" dirty="0"/>
              <a:t>Approximately balanced graphs</a:t>
            </a:r>
          </a:p>
          <a:p>
            <a:endParaRPr lang="en-US" dirty="0"/>
          </a:p>
        </p:txBody>
      </p:sp>
      <p:sp>
        <p:nvSpPr>
          <p:cNvPr id="3" name="Title 2"/>
          <p:cNvSpPr>
            <a:spLocks noGrp="1"/>
          </p:cNvSpPr>
          <p:nvPr>
            <p:ph type="title"/>
          </p:nvPr>
        </p:nvSpPr>
        <p:spPr/>
        <p:txBody>
          <a:bodyPr/>
          <a:lstStyle/>
          <a:p>
            <a:r>
              <a:rPr lang="en-US" dirty="0"/>
              <a:t>Extensions to the Model</a:t>
            </a:r>
          </a:p>
        </p:txBody>
      </p:sp>
      <p:sp>
        <p:nvSpPr>
          <p:cNvPr id="4" name="Slide Number Placeholder 3"/>
          <p:cNvSpPr>
            <a:spLocks noGrp="1"/>
          </p:cNvSpPr>
          <p:nvPr>
            <p:ph type="sldNum" sz="quarter" idx="11"/>
          </p:nvPr>
        </p:nvSpPr>
        <p:spPr/>
        <p:txBody>
          <a:bodyPr/>
          <a:lstStyle/>
          <a:p>
            <a:fld id="{69974E82-3C2C-4ABB-838F-79BD9B35B7DF}" type="slidenum">
              <a:rPr lang="en-US" smtClean="0"/>
              <a:t>9</a:t>
            </a:fld>
            <a:endParaRPr lang="en-US"/>
          </a:p>
        </p:txBody>
      </p:sp>
    </p:spTree>
    <p:extLst>
      <p:ext uri="{BB962C8B-B14F-4D97-AF65-F5344CB8AC3E}">
        <p14:creationId xmlns:p14="http://schemas.microsoft.com/office/powerpoint/2010/main" val="5909927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yTheme" id="{EE3CAD15-D4C5-48E4-B044-E3C0614D0E17}" vid="{14AA537B-0363-4E43-89C6-FB46DAC3E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3158</TotalTime>
  <Words>1003</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Tw Cen MT</vt:lpstr>
      <vt:lpstr>Wingdings</vt:lpstr>
      <vt:lpstr>Wingdings 2</vt:lpstr>
      <vt:lpstr>MyTheme</vt:lpstr>
      <vt:lpstr>signed edges and balanced networks</vt:lpstr>
      <vt:lpstr>Signed Graphs</vt:lpstr>
      <vt:lpstr>Four Types of Triangles</vt:lpstr>
      <vt:lpstr>Balanced and Unbalanced Triangles</vt:lpstr>
      <vt:lpstr>Structural Balance Property</vt:lpstr>
      <vt:lpstr>The Balance Theorem</vt:lpstr>
      <vt:lpstr>Illustration</vt:lpstr>
      <vt:lpstr>Proof</vt:lpstr>
      <vt:lpstr>Extensions to the Model</vt:lpstr>
      <vt:lpstr>Only One Unbalanced Triangle</vt:lpstr>
      <vt:lpstr>Weakly Balanced Graphs</vt:lpstr>
      <vt:lpstr>Illustration</vt:lpstr>
      <vt:lpstr>Proof</vt:lpstr>
      <vt:lpstr>Balance for Arbitrary Graphs</vt:lpstr>
      <vt:lpstr>Two Equivalent Definitions</vt:lpstr>
      <vt:lpstr>Characterization of Balanced Graphs</vt:lpstr>
      <vt:lpstr>Testing for Balance</vt:lpstr>
      <vt:lpstr>Approximate Balance</vt:lpstr>
      <vt:lpstr>Theorem</vt:lpstr>
      <vt:lpstr>Example</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signed edges and balanced networks</dc:title>
  <dc:subject>Network Science</dc:subject>
  <dc:creator>Evgeny Dantsin</dc:creator>
  <cp:lastModifiedBy>Evgeny Dantsin</cp:lastModifiedBy>
  <cp:revision>247</cp:revision>
  <dcterms:created xsi:type="dcterms:W3CDTF">2019-08-09T20:20:42Z</dcterms:created>
  <dcterms:modified xsi:type="dcterms:W3CDTF">2023-10-26T22:15:47Z</dcterms:modified>
</cp:coreProperties>
</file>