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36" r:id="rId3"/>
    <p:sldId id="334" r:id="rId4"/>
    <p:sldId id="310" r:id="rId5"/>
    <p:sldId id="335" r:id="rId6"/>
    <p:sldId id="312" r:id="rId7"/>
    <p:sldId id="313" r:id="rId8"/>
    <p:sldId id="314" r:id="rId9"/>
    <p:sldId id="315" r:id="rId10"/>
    <p:sldId id="329" r:id="rId11"/>
    <p:sldId id="331" r:id="rId12"/>
    <p:sldId id="332" r:id="rId13"/>
    <p:sldId id="317" r:id="rId14"/>
    <p:sldId id="337" r:id="rId15"/>
    <p:sldId id="338" r:id="rId16"/>
    <p:sldId id="339" r:id="rId17"/>
    <p:sldId id="340" r:id="rId18"/>
    <p:sldId id="341" r:id="rId19"/>
    <p:sldId id="342" r:id="rId20"/>
    <p:sldId id="343" r:id="rId21"/>
    <p:sldId id="344" r:id="rId22"/>
    <p:sldId id="345" r:id="rId23"/>
    <p:sldId id="346" r:id="rId24"/>
    <p:sldId id="348" r:id="rId25"/>
    <p:sldId id="32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1" autoAdjust="0"/>
    <p:restoredTop sz="92434" autoAdjust="0"/>
  </p:normalViewPr>
  <p:slideViewPr>
    <p:cSldViewPr snapToGrid="0">
      <p:cViewPr varScale="1">
        <p:scale>
          <a:sx n="62" d="100"/>
          <a:sy n="62" d="100"/>
        </p:scale>
        <p:origin x="6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F0576-D755-4488-BE0A-E5AA51FC28C3}"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31E13-47AB-4BEA-8B80-1662057C9265}" type="slidenum">
              <a:rPr lang="en-US" smtClean="0"/>
              <a:t>‹#›</a:t>
            </a:fld>
            <a:endParaRPr lang="en-US"/>
          </a:p>
        </p:txBody>
      </p:sp>
    </p:spTree>
    <p:extLst>
      <p:ext uri="{BB962C8B-B14F-4D97-AF65-F5344CB8AC3E}">
        <p14:creationId xmlns:p14="http://schemas.microsoft.com/office/powerpoint/2010/main" val="245392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1</a:t>
            </a:fld>
            <a:endParaRPr lang="en-US"/>
          </a:p>
        </p:txBody>
      </p:sp>
    </p:spTree>
    <p:extLst>
      <p:ext uri="{BB962C8B-B14F-4D97-AF65-F5344CB8AC3E}">
        <p14:creationId xmlns:p14="http://schemas.microsoft.com/office/powerpoint/2010/main" val="17857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3</a:t>
            </a:fld>
            <a:endParaRPr lang="en-US"/>
          </a:p>
        </p:txBody>
      </p:sp>
    </p:spTree>
    <p:extLst>
      <p:ext uri="{BB962C8B-B14F-4D97-AF65-F5344CB8AC3E}">
        <p14:creationId xmlns:p14="http://schemas.microsoft.com/office/powerpoint/2010/main" val="232806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6</a:t>
            </a:fld>
            <a:endParaRPr lang="en-US"/>
          </a:p>
        </p:txBody>
      </p:sp>
    </p:spTree>
    <p:extLst>
      <p:ext uri="{BB962C8B-B14F-4D97-AF65-F5344CB8AC3E}">
        <p14:creationId xmlns:p14="http://schemas.microsoft.com/office/powerpoint/2010/main" val="421422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9</a:t>
            </a:fld>
            <a:endParaRPr lang="en-US"/>
          </a:p>
        </p:txBody>
      </p:sp>
    </p:spTree>
    <p:extLst>
      <p:ext uri="{BB962C8B-B14F-4D97-AF65-F5344CB8AC3E}">
        <p14:creationId xmlns:p14="http://schemas.microsoft.com/office/powerpoint/2010/main" val="8482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15</a:t>
            </a:fld>
            <a:endParaRPr lang="en-US"/>
          </a:p>
        </p:txBody>
      </p:sp>
    </p:spTree>
    <p:extLst>
      <p:ext uri="{BB962C8B-B14F-4D97-AF65-F5344CB8AC3E}">
        <p14:creationId xmlns:p14="http://schemas.microsoft.com/office/powerpoint/2010/main" val="336779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99B48E90-48DC-49F5-9025-4DC8F06D94DE}" type="datetime1">
              <a:rPr lang="en-US" smtClean="0"/>
              <a:t>10/26/2023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912031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4050DA-9C88-4D25-B28C-C46DBDF82290}" type="datetime1">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103198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12F78D6-4709-4F00-8CCA-35B1B1E51ADF}" type="datetime1">
              <a:rPr lang="en-US" smtClean="0"/>
              <a:t>10/26/2023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2708884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78245C3-6FCE-4282-9150-E0857C0CB4DF}" type="datetime1">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3365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6C8BD26-5BE2-4DB8-B28F-673C56DF3E66}" type="datetime1">
              <a:rPr lang="en-US" smtClean="0"/>
              <a:t>10/26/2023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2325670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E5A320F-92AC-40CB-A609-CB919EB01749}" type="datetime1">
              <a:rPr lang="en-US" smtClean="0"/>
              <a:t>10/26/2023</a:t>
            </a:fld>
            <a:endParaRPr lang="en-US"/>
          </a:p>
        </p:txBody>
      </p:sp>
      <p:sp>
        <p:nvSpPr>
          <p:cNvPr id="10" name="Slide Number Placeholder 9"/>
          <p:cNvSpPr>
            <a:spLocks noGrp="1"/>
          </p:cNvSpPr>
          <p:nvPr>
            <p:ph type="sldNum" sz="quarter" idx="16"/>
          </p:nvPr>
        </p:nvSpPr>
        <p:spPr/>
        <p:txBody>
          <a:bodyPr rtlCol="0"/>
          <a:lstStyle/>
          <a:p>
            <a:fld id="{69974E82-3C2C-4ABB-838F-79BD9B35B7D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193523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CF90593-369E-40BE-B902-77A563EE7EE9}" type="datetime1">
              <a:rPr lang="en-US" smtClean="0"/>
              <a:t>10/26/2023</a:t>
            </a:fld>
            <a:endParaRPr lang="en-US"/>
          </a:p>
        </p:txBody>
      </p:sp>
      <p:sp>
        <p:nvSpPr>
          <p:cNvPr id="12" name="Slide Number Placeholder 11"/>
          <p:cNvSpPr>
            <a:spLocks noGrp="1"/>
          </p:cNvSpPr>
          <p:nvPr>
            <p:ph type="sldNum" sz="quarter" idx="16"/>
          </p:nvPr>
        </p:nvSpPr>
        <p:spPr/>
        <p:txBody>
          <a:bodyPr rtlCol="0"/>
          <a:lstStyle/>
          <a:p>
            <a:fld id="{69974E82-3C2C-4ABB-838F-79BD9B35B7D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336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8C5D6B-C01B-40D2-AC09-F5185FE4C880}" type="datetime1">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384725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BE68F-883A-4AE5-B902-AD73507A41DD}" type="datetime1">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19986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5A938FB-AEA8-4098-A201-C29918A217A6}" type="datetime1">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0880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95A7E892-13E1-4BDE-8B4E-79E2B700E96E}" type="datetime1">
              <a:rPr lang="en-US" smtClean="0"/>
              <a:t>10/26/2023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5676263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F5113297-4571-4AA1-8C2D-D8028B5D2D46}" type="datetime1">
              <a:rPr lang="en-US" smtClean="0"/>
              <a:t>10/26/2023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1736240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B90B-7BE0-499A-B2A1-76F413CBD91E}"/>
              </a:ext>
            </a:extLst>
          </p:cNvPr>
          <p:cNvSpPr>
            <a:spLocks noGrp="1"/>
          </p:cNvSpPr>
          <p:nvPr>
            <p:ph type="ctrTitle"/>
          </p:nvPr>
        </p:nvSpPr>
        <p:spPr/>
        <p:txBody>
          <a:bodyPr/>
          <a:lstStyle/>
          <a:p>
            <a:br>
              <a:rPr lang="en-US"/>
            </a:br>
            <a:r>
              <a:rPr lang="en-US"/>
              <a:t>Strength </a:t>
            </a:r>
            <a:r>
              <a:rPr lang="en-US" dirty="0"/>
              <a:t>of ties</a:t>
            </a:r>
          </a:p>
        </p:txBody>
      </p:sp>
      <p:sp>
        <p:nvSpPr>
          <p:cNvPr id="3" name="Subtitle 2">
            <a:extLst>
              <a:ext uri="{FF2B5EF4-FFF2-40B4-BE49-F238E27FC236}">
                <a16:creationId xmlns:a16="http://schemas.microsoft.com/office/drawing/2014/main" id="{A0C69A10-987C-4D44-8478-FFC4871FF311}"/>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F1D6EC12-94F8-4C55-BEA3-441AB0091CB8}"/>
              </a:ext>
            </a:extLst>
          </p:cNvPr>
          <p:cNvSpPr>
            <a:spLocks noGrp="1"/>
          </p:cNvSpPr>
          <p:nvPr>
            <p:ph type="sldNum" sz="quarter" idx="12"/>
          </p:nvPr>
        </p:nvSpPr>
        <p:spPr/>
        <p:txBody>
          <a:bodyPr/>
          <a:lstStyle/>
          <a:p>
            <a:fld id="{69974E82-3C2C-4ABB-838F-79BD9B35B7DF}" type="slidenum">
              <a:rPr lang="en-US" smtClean="0"/>
              <a:t>1</a:t>
            </a:fld>
            <a:endParaRPr lang="en-US"/>
          </a:p>
        </p:txBody>
      </p:sp>
    </p:spTree>
    <p:extLst>
      <p:ext uri="{BB962C8B-B14F-4D97-AF65-F5344CB8AC3E}">
        <p14:creationId xmlns:p14="http://schemas.microsoft.com/office/powerpoint/2010/main" val="102001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DCAE-F9EB-4F8C-BA59-534EA5039254}"/>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FD91A239-2A22-4B0C-A64F-86B0566CB4B9}"/>
              </a:ext>
            </a:extLst>
          </p:cNvPr>
          <p:cNvSpPr>
            <a:spLocks noGrp="1"/>
          </p:cNvSpPr>
          <p:nvPr>
            <p:ph sz="quarter" idx="1"/>
          </p:nvPr>
        </p:nvSpPr>
        <p:spPr>
          <a:xfrm>
            <a:off x="812800" y="1589567"/>
            <a:ext cx="5181600" cy="4572000"/>
          </a:xfrm>
        </p:spPr>
        <p:txBody>
          <a:bodyPr/>
          <a:lstStyle/>
          <a:p>
            <a:pPr marL="0" indent="0">
              <a:buNone/>
            </a:pPr>
            <a:r>
              <a:rPr lang="en-US" dirty="0"/>
              <a:t>All nodes in the network below satisfy the triadic closure principle: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747F696-D14B-4137-ADE5-830467724CC6}"/>
                  </a:ext>
                </a:extLst>
              </p:cNvPr>
              <p:cNvSpPr>
                <a:spLocks noGrp="1"/>
              </p:cNvSpPr>
              <p:nvPr>
                <p:ph sz="quarter" idx="2"/>
              </p:nvPr>
            </p:nvSpPr>
            <p:spPr/>
            <p:txBody>
              <a:bodyPr/>
              <a:lstStyle/>
              <a:p>
                <a:pPr marL="0" indent="0">
                  <a:buNone/>
                </a:pPr>
                <a:r>
                  <a:rPr lang="en-US" dirty="0"/>
                  <a:t>In the network below, node </a:t>
                </a:r>
                <a14:m>
                  <m:oMath xmlns:m="http://schemas.openxmlformats.org/officeDocument/2006/math">
                    <m:r>
                      <a:rPr lang="en-US" i="1" dirty="0" smtClean="0">
                        <a:latin typeface="Cambria Math" panose="02040503050406030204" pitchFamily="18" charset="0"/>
                      </a:rPr>
                      <m:t>𝐶</m:t>
                    </m:r>
                  </m:oMath>
                </a14:m>
                <a:r>
                  <a:rPr lang="en-US" dirty="0"/>
                  <a:t> violates the triadic closure principle. For instance, edges </a:t>
                </a:r>
                <a14:m>
                  <m:oMath xmlns:m="http://schemas.openxmlformats.org/officeDocument/2006/math">
                    <m:r>
                      <a:rPr lang="en-US" i="1" dirty="0" smtClean="0">
                        <a:latin typeface="Cambria Math" panose="02040503050406030204" pitchFamily="18" charset="0"/>
                      </a:rPr>
                      <m:t>𝐶</m:t>
                    </m:r>
                    <m:r>
                      <a:rPr lang="en-US" b="0" i="1" dirty="0"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𝐶𝐸</m:t>
                    </m:r>
                  </m:oMath>
                </a14:m>
                <a:r>
                  <a:rPr lang="en-US" dirty="0"/>
                  <a:t> are strong, but there is no edge between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𝐸</m:t>
                    </m:r>
                  </m:oMath>
                </a14:m>
                <a:r>
                  <a:rPr lang="en-US" dirty="0"/>
                  <a:t>.</a:t>
                </a:r>
              </a:p>
            </p:txBody>
          </p:sp>
        </mc:Choice>
        <mc:Fallback xmlns="">
          <p:sp>
            <p:nvSpPr>
              <p:cNvPr id="4" name="Content Placeholder 3">
                <a:extLst>
                  <a:ext uri="{FF2B5EF4-FFF2-40B4-BE49-F238E27FC236}">
                    <a16:creationId xmlns:a16="http://schemas.microsoft.com/office/drawing/2014/main" id="{0747F696-D14B-4137-ADE5-830467724CC6}"/>
                  </a:ext>
                </a:extLst>
              </p:cNvPr>
              <p:cNvSpPr>
                <a:spLocks noGrp="1" noRot="1" noChangeAspect="1" noMove="1" noResize="1" noEditPoints="1" noAdjustHandles="1" noChangeArrowheads="1" noChangeShapeType="1" noTextEdit="1"/>
              </p:cNvSpPr>
              <p:nvPr>
                <p:ph sz="quarter" idx="2"/>
              </p:nvPr>
            </p:nvSpPr>
            <p:spPr>
              <a:blipFill>
                <a:blip r:embed="rId2"/>
                <a:stretch>
                  <a:fillRect l="-2588" t="-1333" r="-400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8C2FD06-E61F-4E42-B8BA-23D1D813F02F}"/>
              </a:ext>
            </a:extLst>
          </p:cNvPr>
          <p:cNvSpPr>
            <a:spLocks noGrp="1"/>
          </p:cNvSpPr>
          <p:nvPr>
            <p:ph type="sldNum" sz="quarter" idx="16"/>
          </p:nvPr>
        </p:nvSpPr>
        <p:spPr/>
        <p:txBody>
          <a:bodyPr>
            <a:normAutofit fontScale="85000" lnSpcReduction="20000"/>
          </a:bodyPr>
          <a:lstStyle/>
          <a:p>
            <a:fld id="{69974E82-3C2C-4ABB-838F-79BD9B35B7DF}" type="slidenum">
              <a:rPr lang="en-US" smtClean="0"/>
              <a:t>10</a:t>
            </a:fld>
            <a:endParaRPr lang="en-US"/>
          </a:p>
        </p:txBody>
      </p:sp>
      <p:pic>
        <p:nvPicPr>
          <p:cNvPr id="6" name="Picture 5">
            <a:extLst>
              <a:ext uri="{FF2B5EF4-FFF2-40B4-BE49-F238E27FC236}">
                <a16:creationId xmlns:a16="http://schemas.microsoft.com/office/drawing/2014/main" id="{8DE1B67B-F1C5-4CC0-8950-4602980F164F}"/>
              </a:ext>
            </a:extLst>
          </p:cNvPr>
          <p:cNvPicPr>
            <a:picLocks noChangeAspect="1"/>
          </p:cNvPicPr>
          <p:nvPr/>
        </p:nvPicPr>
        <p:blipFill>
          <a:blip r:embed="rId3"/>
          <a:stretch>
            <a:fillRect/>
          </a:stretch>
        </p:blipFill>
        <p:spPr>
          <a:xfrm>
            <a:off x="1431713" y="2988651"/>
            <a:ext cx="3943774" cy="2779628"/>
          </a:xfrm>
          <a:prstGeom prst="rect">
            <a:avLst/>
          </a:prstGeom>
        </p:spPr>
      </p:pic>
      <p:pic>
        <p:nvPicPr>
          <p:cNvPr id="7" name="Picture 6">
            <a:extLst>
              <a:ext uri="{FF2B5EF4-FFF2-40B4-BE49-F238E27FC236}">
                <a16:creationId xmlns:a16="http://schemas.microsoft.com/office/drawing/2014/main" id="{E158DCD1-4C2F-4745-9700-E9058BE4A53B}"/>
              </a:ext>
            </a:extLst>
          </p:cNvPr>
          <p:cNvPicPr>
            <a:picLocks noChangeAspect="1"/>
          </p:cNvPicPr>
          <p:nvPr/>
        </p:nvPicPr>
        <p:blipFill>
          <a:blip r:embed="rId4"/>
          <a:stretch>
            <a:fillRect/>
          </a:stretch>
        </p:blipFill>
        <p:spPr>
          <a:xfrm>
            <a:off x="7928504" y="4107763"/>
            <a:ext cx="1895475" cy="1569720"/>
          </a:xfrm>
          <a:prstGeom prst="rect">
            <a:avLst/>
          </a:prstGeom>
        </p:spPr>
      </p:pic>
    </p:spTree>
    <p:extLst>
      <p:ext uri="{BB962C8B-B14F-4D97-AF65-F5344CB8AC3E}">
        <p14:creationId xmlns:p14="http://schemas.microsoft.com/office/powerpoint/2010/main" val="279608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2145-7742-46BC-8277-38EF52671B37}"/>
              </a:ext>
            </a:extLst>
          </p:cNvPr>
          <p:cNvSpPr>
            <a:spLocks noGrp="1"/>
          </p:cNvSpPr>
          <p:nvPr>
            <p:ph type="title"/>
          </p:nvPr>
        </p:nvSpPr>
        <p:spPr/>
        <p:txBody>
          <a:bodyPr/>
          <a:lstStyle/>
          <a:p>
            <a:r>
              <a:rPr lang="en-US" dirty="0"/>
              <a:t>Local Bridges and Weak Ties</a:t>
            </a:r>
          </a:p>
        </p:txBody>
      </p:sp>
      <p:sp>
        <p:nvSpPr>
          <p:cNvPr id="3" name="Slide Number Placeholder 2">
            <a:extLst>
              <a:ext uri="{FF2B5EF4-FFF2-40B4-BE49-F238E27FC236}">
                <a16:creationId xmlns:a16="http://schemas.microsoft.com/office/drawing/2014/main" id="{31C35A80-42D9-4E3F-9ABF-487CE7332150}"/>
              </a:ext>
            </a:extLst>
          </p:cNvPr>
          <p:cNvSpPr>
            <a:spLocks noGrp="1"/>
          </p:cNvSpPr>
          <p:nvPr>
            <p:ph type="sldNum" sz="quarter" idx="12"/>
          </p:nvPr>
        </p:nvSpPr>
        <p:spPr/>
        <p:txBody>
          <a:bodyPr>
            <a:normAutofit fontScale="85000" lnSpcReduction="20000"/>
          </a:bodyPr>
          <a:lstStyle/>
          <a:p>
            <a:fld id="{69974E82-3C2C-4ABB-838F-79BD9B35B7DF}" type="slidenum">
              <a:rPr lang="en-US" smtClean="0"/>
              <a:t>11</a:t>
            </a:fld>
            <a:endParaRPr lang="en-US"/>
          </a:p>
        </p:txBody>
      </p:sp>
      <p:sp>
        <p:nvSpPr>
          <p:cNvPr id="4" name="Content Placeholder 3">
            <a:extLst>
              <a:ext uri="{FF2B5EF4-FFF2-40B4-BE49-F238E27FC236}">
                <a16:creationId xmlns:a16="http://schemas.microsoft.com/office/drawing/2014/main" id="{B7513C7C-8341-4022-ADB6-BEF0817B461D}"/>
              </a:ext>
            </a:extLst>
          </p:cNvPr>
          <p:cNvSpPr>
            <a:spLocks noGrp="1"/>
          </p:cNvSpPr>
          <p:nvPr>
            <p:ph sz="quarter" idx="1"/>
          </p:nvPr>
        </p:nvSpPr>
        <p:spPr/>
        <p:txBody>
          <a:bodyPr/>
          <a:lstStyle/>
          <a:p>
            <a:r>
              <a:rPr lang="en-US" b="1" dirty="0">
                <a:solidFill>
                  <a:srgbClr val="0070C0"/>
                </a:solidFill>
              </a:rPr>
              <a:t>Theorem</a:t>
            </a:r>
            <a:r>
              <a:rPr lang="en-US" dirty="0"/>
              <a:t>. Let 𝐴 be a node that has at least two strong ties. Then, if 𝐴 satisfies the triadic closure principle, any local bridge from 𝐴 must be a weak tie.</a:t>
            </a:r>
          </a:p>
          <a:p>
            <a:r>
              <a:rPr lang="en-US" b="1" dirty="0">
                <a:solidFill>
                  <a:srgbClr val="0070C0"/>
                </a:solidFill>
              </a:rPr>
              <a:t>Proof.</a:t>
            </a:r>
            <a:r>
              <a:rPr lang="en-US" dirty="0"/>
              <a:t> See the next slide.</a:t>
            </a:r>
          </a:p>
          <a:p>
            <a:endParaRPr lang="en-US" dirty="0"/>
          </a:p>
        </p:txBody>
      </p:sp>
      <p:pic>
        <p:nvPicPr>
          <p:cNvPr id="5" name="Picture 4">
            <a:extLst>
              <a:ext uri="{FF2B5EF4-FFF2-40B4-BE49-F238E27FC236}">
                <a16:creationId xmlns:a16="http://schemas.microsoft.com/office/drawing/2014/main" id="{4C47B92E-9B98-4A5D-910A-44DC5D8BD2C6}"/>
              </a:ext>
            </a:extLst>
          </p:cNvPr>
          <p:cNvPicPr>
            <a:picLocks noChangeAspect="1"/>
          </p:cNvPicPr>
          <p:nvPr/>
        </p:nvPicPr>
        <p:blipFill>
          <a:blip r:embed="rId2"/>
          <a:stretch>
            <a:fillRect/>
          </a:stretch>
        </p:blipFill>
        <p:spPr>
          <a:xfrm>
            <a:off x="7549168" y="2890837"/>
            <a:ext cx="3633788" cy="2366963"/>
          </a:xfrm>
          <a:prstGeom prst="rect">
            <a:avLst/>
          </a:prstGeom>
          <a:noFill/>
        </p:spPr>
      </p:pic>
      <p:sp>
        <p:nvSpPr>
          <p:cNvPr id="6" name="TextBox 5">
            <a:extLst>
              <a:ext uri="{FF2B5EF4-FFF2-40B4-BE49-F238E27FC236}">
                <a16:creationId xmlns:a16="http://schemas.microsoft.com/office/drawing/2014/main" id="{D2708B40-FCFF-4A1E-88E0-DD7AEC7CF3F3}"/>
              </a:ext>
            </a:extLst>
          </p:cNvPr>
          <p:cNvSpPr txBox="1"/>
          <p:nvPr/>
        </p:nvSpPr>
        <p:spPr>
          <a:xfrm>
            <a:off x="1172688" y="3826639"/>
            <a:ext cx="6020656" cy="1431161"/>
          </a:xfrm>
          <a:prstGeom prst="rect">
            <a:avLst/>
          </a:prstGeom>
          <a:noFill/>
        </p:spPr>
        <p:txBody>
          <a:bodyPr wrap="square" rtlCol="0">
            <a:spAutoFit/>
          </a:bodyPr>
          <a:lstStyle/>
          <a:p>
            <a:r>
              <a:rPr lang="en-US" sz="2900" b="1" dirty="0">
                <a:solidFill>
                  <a:srgbClr val="0070C0"/>
                </a:solidFill>
              </a:rPr>
              <a:t>Informal corollary. </a:t>
            </a:r>
            <a:r>
              <a:rPr lang="en-US" sz="2900" dirty="0"/>
              <a:t>Weak ties (distant acquaintances) are very important for us!</a:t>
            </a:r>
          </a:p>
        </p:txBody>
      </p:sp>
      <p:sp>
        <p:nvSpPr>
          <p:cNvPr id="7" name="TextBox 6">
            <a:extLst>
              <a:ext uri="{FF2B5EF4-FFF2-40B4-BE49-F238E27FC236}">
                <a16:creationId xmlns:a16="http://schemas.microsoft.com/office/drawing/2014/main" id="{6A2696B2-8147-4128-B087-C01560A9BB52}"/>
              </a:ext>
            </a:extLst>
          </p:cNvPr>
          <p:cNvSpPr txBox="1"/>
          <p:nvPr/>
        </p:nvSpPr>
        <p:spPr>
          <a:xfrm>
            <a:off x="9847315" y="5275780"/>
            <a:ext cx="1335641" cy="461665"/>
          </a:xfrm>
          <a:prstGeom prst="rect">
            <a:avLst/>
          </a:prstGeom>
          <a:noFill/>
        </p:spPr>
        <p:txBody>
          <a:bodyPr wrap="square" rtlCol="0">
            <a:spAutoFit/>
          </a:bodyPr>
          <a:lstStyle/>
          <a:p>
            <a:r>
              <a:rPr lang="en-US" sz="2400" dirty="0">
                <a:solidFill>
                  <a:srgbClr val="FF0000"/>
                </a:solidFill>
              </a:rPr>
              <a:t>weak tie</a:t>
            </a:r>
          </a:p>
        </p:txBody>
      </p:sp>
      <p:cxnSp>
        <p:nvCxnSpPr>
          <p:cNvPr id="9" name="Straight Arrow Connector 8">
            <a:extLst>
              <a:ext uri="{FF2B5EF4-FFF2-40B4-BE49-F238E27FC236}">
                <a16:creationId xmlns:a16="http://schemas.microsoft.com/office/drawing/2014/main" id="{4028785E-9DB2-41A0-83F2-19F0ACD2BC59}"/>
              </a:ext>
            </a:extLst>
          </p:cNvPr>
          <p:cNvCxnSpPr>
            <a:cxnSpLocks/>
          </p:cNvCxnSpPr>
          <p:nvPr/>
        </p:nvCxnSpPr>
        <p:spPr>
          <a:xfrm flipH="1" flipV="1">
            <a:off x="9750176" y="4701468"/>
            <a:ext cx="472611" cy="6036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6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BE68-8972-48D4-8B2B-7846757B241E}"/>
              </a:ext>
            </a:extLst>
          </p:cNvPr>
          <p:cNvSpPr>
            <a:spLocks noGrp="1"/>
          </p:cNvSpPr>
          <p:nvPr>
            <p:ph type="title"/>
          </p:nvPr>
        </p:nvSpPr>
        <p:spPr>
          <a:xfrm>
            <a:off x="812800" y="228600"/>
            <a:ext cx="10871200" cy="990600"/>
          </a:xfrm>
        </p:spPr>
        <p:txBody>
          <a:bodyPr anchor="ctr">
            <a:normAutofit/>
          </a:bodyPr>
          <a:lstStyle/>
          <a:p>
            <a:r>
              <a:rPr lang="en-US" dirty="0"/>
              <a:t>Proof (by Contradiction)</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C9705B4-05C0-443B-9A26-9BCF257015D7}"/>
                  </a:ext>
                </a:extLst>
              </p:cNvPr>
              <p:cNvSpPr>
                <a:spLocks noGrp="1"/>
              </p:cNvSpPr>
              <p:nvPr>
                <p:ph sz="quarter" idx="1"/>
              </p:nvPr>
            </p:nvSpPr>
            <p:spPr>
              <a:xfrm>
                <a:off x="812800" y="1589567"/>
                <a:ext cx="7005320" cy="4572000"/>
              </a:xfrm>
            </p:spPr>
            <p:txBody>
              <a:bodyPr>
                <a:normAutofit/>
              </a:bodyPr>
              <a:lstStyle/>
              <a:p>
                <a:r>
                  <a:rPr lang="en-US" dirty="0"/>
                  <a:t>Suppose </a:t>
                </a:r>
                <a14:m>
                  <m:oMath xmlns:m="http://schemas.openxmlformats.org/officeDocument/2006/math">
                    <m:r>
                      <a:rPr lang="en-US" i="1" dirty="0">
                        <a:latin typeface="Cambria Math" panose="02040503050406030204" pitchFamily="18" charset="0"/>
                      </a:rPr>
                      <m:t>𝐴</m:t>
                    </m:r>
                  </m:oMath>
                </a14:m>
                <a:r>
                  <a:rPr lang="en-US" dirty="0"/>
                  <a:t> has a local bridge to some node </a:t>
                </a:r>
                <a14:m>
                  <m:oMath xmlns:m="http://schemas.openxmlformats.org/officeDocument/2006/math">
                    <m:r>
                      <a:rPr lang="en-US" i="1" dirty="0">
                        <a:latin typeface="Cambria Math" panose="02040503050406030204" pitchFamily="18" charset="0"/>
                      </a:rPr>
                      <m:t>𝐵</m:t>
                    </m:r>
                  </m:oMath>
                </a14:m>
                <a:r>
                  <a:rPr lang="en-US" dirty="0"/>
                  <a:t> and the edge </a:t>
                </a:r>
                <a14:m>
                  <m:oMath xmlns:m="http://schemas.openxmlformats.org/officeDocument/2006/math">
                    <m:r>
                      <a:rPr lang="en-US" i="1" dirty="0">
                        <a:latin typeface="Cambria Math" panose="02040503050406030204" pitchFamily="18" charset="0"/>
                      </a:rPr>
                      <m:t>𝐴𝐵</m:t>
                    </m:r>
                  </m:oMath>
                </a14:m>
                <a:r>
                  <a:rPr lang="en-US" dirty="0"/>
                  <a:t> is strong.</a:t>
                </a:r>
              </a:p>
              <a:p>
                <a:r>
                  <a:rPr lang="en-US" dirty="0"/>
                  <a:t>Since </a:t>
                </a:r>
                <a14:m>
                  <m:oMath xmlns:m="http://schemas.openxmlformats.org/officeDocument/2006/math">
                    <m:r>
                      <a:rPr lang="en-US" i="1" dirty="0">
                        <a:latin typeface="Cambria Math" panose="02040503050406030204" pitchFamily="18" charset="0"/>
                      </a:rPr>
                      <m:t>𝐴</m:t>
                    </m:r>
                  </m:oMath>
                </a14:m>
                <a:r>
                  <a:rPr lang="en-US" dirty="0"/>
                  <a:t> has at least two strong ties, there must be a strong tie </a:t>
                </a:r>
                <a14:m>
                  <m:oMath xmlns:m="http://schemas.openxmlformats.org/officeDocument/2006/math">
                    <m:r>
                      <a:rPr lang="en-US" i="1" dirty="0">
                        <a:latin typeface="Cambria Math" panose="02040503050406030204" pitchFamily="18" charset="0"/>
                      </a:rPr>
                      <m:t>𝐴𝐶</m:t>
                    </m:r>
                  </m:oMath>
                </a14:m>
                <a:r>
                  <a:rPr lang="en-US" dirty="0"/>
                  <a:t> to some node </a:t>
                </a:r>
                <a14:m>
                  <m:oMath xmlns:m="http://schemas.openxmlformats.org/officeDocument/2006/math">
                    <m:r>
                      <a:rPr lang="en-US" i="1" dirty="0">
                        <a:latin typeface="Cambria Math" panose="02040503050406030204" pitchFamily="18" charset="0"/>
                      </a:rPr>
                      <m:t>𝐶</m:t>
                    </m:r>
                  </m:oMath>
                </a14:m>
                <a:r>
                  <a:rPr lang="en-US" dirty="0"/>
                  <a:t>.</a:t>
                </a:r>
              </a:p>
              <a:p>
                <a:r>
                  <a:rPr lang="en-US" dirty="0"/>
                  <a:t>Since 𝐴 satisfies the triadic closure principle, there must be an edge between 𝐵 and 𝐶. </a:t>
                </a:r>
              </a:p>
              <a:p>
                <a:r>
                  <a:rPr lang="en-US" dirty="0"/>
                  <a:t>Therefore, 𝐴, 𝐵, and 𝐶 form a triangle. This contradicts the fact that 𝐴𝐵 is a local bridge.</a:t>
                </a:r>
              </a:p>
            </p:txBody>
          </p:sp>
        </mc:Choice>
        <mc:Fallback xmlns="">
          <p:sp>
            <p:nvSpPr>
              <p:cNvPr id="11" name="Content Placeholder 2">
                <a:extLst>
                  <a:ext uri="{FF2B5EF4-FFF2-40B4-BE49-F238E27FC236}">
                    <a16:creationId xmlns:a16="http://schemas.microsoft.com/office/drawing/2014/main" id="{BC9705B4-05C0-443B-9A26-9BCF257015D7}"/>
                  </a:ext>
                </a:extLst>
              </p:cNvPr>
              <p:cNvSpPr>
                <a:spLocks noGrp="1" noRot="1" noChangeAspect="1" noMove="1" noResize="1" noEditPoints="1" noAdjustHandles="1" noChangeArrowheads="1" noChangeShapeType="1" noTextEdit="1"/>
              </p:cNvSpPr>
              <p:nvPr>
                <p:ph sz="quarter" idx="1"/>
              </p:nvPr>
            </p:nvSpPr>
            <p:spPr>
              <a:xfrm>
                <a:off x="812800" y="1589567"/>
                <a:ext cx="7005320" cy="4572000"/>
              </a:xfrm>
              <a:blipFill>
                <a:blip r:embed="rId2"/>
                <a:stretch>
                  <a:fillRect l="-435" t="-1333" r="-2348"/>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3CAFFEDF-CA8E-4FAF-AD56-39E02EF625F1}"/>
              </a:ext>
            </a:extLst>
          </p:cNvPr>
          <p:cNvPicPr>
            <a:picLocks noGrp="1" noChangeAspect="1"/>
          </p:cNvPicPr>
          <p:nvPr>
            <p:ph sz="quarter" idx="2"/>
          </p:nvPr>
        </p:nvPicPr>
        <p:blipFill>
          <a:blip r:embed="rId3"/>
          <a:stretch>
            <a:fillRect/>
          </a:stretch>
        </p:blipFill>
        <p:spPr>
          <a:xfrm>
            <a:off x="8268547" y="2658920"/>
            <a:ext cx="3285066" cy="1901250"/>
          </a:xfrm>
          <a:prstGeom prst="rect">
            <a:avLst/>
          </a:prstGeom>
          <a:noFill/>
        </p:spPr>
      </p:pic>
      <p:sp>
        <p:nvSpPr>
          <p:cNvPr id="5" name="Slide Number Placeholder 4">
            <a:extLst>
              <a:ext uri="{FF2B5EF4-FFF2-40B4-BE49-F238E27FC236}">
                <a16:creationId xmlns:a16="http://schemas.microsoft.com/office/drawing/2014/main" id="{FB4A168E-812C-4771-AD17-1DD3A8E28527}"/>
              </a:ext>
            </a:extLst>
          </p:cNvPr>
          <p:cNvSpPr>
            <a:spLocks noGrp="1"/>
          </p:cNvSpPr>
          <p:nvPr>
            <p:ph type="sldNum" sz="quarter" idx="16"/>
          </p:nvPr>
        </p:nvSpPr>
        <p:spPr>
          <a:xfrm>
            <a:off x="0" y="1272222"/>
            <a:ext cx="711200" cy="244476"/>
          </a:xfrm>
        </p:spPr>
        <p:txBody>
          <a:bodyPr anchor="ctr">
            <a:normAutofit/>
          </a:bodyPr>
          <a:lstStyle/>
          <a:p>
            <a:pPr>
              <a:lnSpc>
                <a:spcPct val="90000"/>
              </a:lnSpc>
              <a:spcAft>
                <a:spcPts val="600"/>
              </a:spcAft>
            </a:pPr>
            <a:fld id="{69974E82-3C2C-4ABB-838F-79BD9B35B7DF}" type="slidenum">
              <a:rPr lang="en-US" sz="1100" smtClean="0"/>
              <a:pPr>
                <a:lnSpc>
                  <a:spcPct val="90000"/>
                </a:lnSpc>
                <a:spcAft>
                  <a:spcPts val="600"/>
                </a:spcAft>
              </a:pPr>
              <a:t>12</a:t>
            </a:fld>
            <a:endParaRPr lang="en-US" sz="1100"/>
          </a:p>
        </p:txBody>
      </p:sp>
    </p:spTree>
    <p:extLst>
      <p:ext uri="{BB962C8B-B14F-4D97-AF65-F5344CB8AC3E}">
        <p14:creationId xmlns:p14="http://schemas.microsoft.com/office/powerpoint/2010/main" val="155458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72E4-5169-4AF0-96A6-F8FDDDE789BF}"/>
              </a:ext>
            </a:extLst>
          </p:cNvPr>
          <p:cNvSpPr>
            <a:spLocks noGrp="1"/>
          </p:cNvSpPr>
          <p:nvPr>
            <p:ph type="title"/>
          </p:nvPr>
        </p:nvSpPr>
        <p:spPr/>
        <p:txBody>
          <a:bodyPr>
            <a:normAutofit/>
          </a:bodyPr>
          <a:lstStyle/>
          <a:p>
            <a:r>
              <a:rPr lang="en-US" dirty="0"/>
              <a:t>Sociological Aspect</a:t>
            </a:r>
          </a:p>
        </p:txBody>
      </p:sp>
      <p:sp>
        <p:nvSpPr>
          <p:cNvPr id="3" name="Slide Number Placeholder 2">
            <a:extLst>
              <a:ext uri="{FF2B5EF4-FFF2-40B4-BE49-F238E27FC236}">
                <a16:creationId xmlns:a16="http://schemas.microsoft.com/office/drawing/2014/main" id="{F9A6D298-4EBD-43B8-B6DE-7CB207F0590F}"/>
              </a:ext>
            </a:extLst>
          </p:cNvPr>
          <p:cNvSpPr>
            <a:spLocks noGrp="1"/>
          </p:cNvSpPr>
          <p:nvPr>
            <p:ph type="sldNum" sz="quarter" idx="12"/>
          </p:nvPr>
        </p:nvSpPr>
        <p:spPr/>
        <p:txBody>
          <a:bodyPr>
            <a:normAutofit fontScale="85000" lnSpcReduction="20000"/>
          </a:bodyPr>
          <a:lstStyle/>
          <a:p>
            <a:fld id="{69974E82-3C2C-4ABB-838F-79BD9B35B7DF}" type="slidenum">
              <a:rPr lang="en-US" smtClean="0"/>
              <a:t>13</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6F8F06C-A553-4FA7-9627-40D842DFF29C}"/>
                  </a:ext>
                </a:extLst>
              </p:cNvPr>
              <p:cNvSpPr>
                <a:spLocks noGrp="1"/>
              </p:cNvSpPr>
              <p:nvPr>
                <p:ph sz="quarter" idx="1"/>
              </p:nvPr>
            </p:nvSpPr>
            <p:spPr/>
            <p:txBody>
              <a:bodyPr>
                <a:normAutofit/>
              </a:bodyPr>
              <a:lstStyle/>
              <a:p>
                <a:pPr marL="0" indent="0">
                  <a:buNone/>
                </a:pPr>
                <a:r>
                  <a:rPr lang="en-US" dirty="0"/>
                  <a:t>Let </a:t>
                </a:r>
                <a14:m>
                  <m:oMath xmlns:m="http://schemas.openxmlformats.org/officeDocument/2006/math">
                    <m:r>
                      <a:rPr lang="en-US" i="1" dirty="0" smtClean="0">
                        <a:latin typeface="Cambria Math" panose="02040503050406030204" pitchFamily="18" charset="0"/>
                      </a:rPr>
                      <m:t>𝑁</m:t>
                    </m:r>
                  </m:oMath>
                </a14:m>
                <a:r>
                  <a:rPr lang="en-US" dirty="0"/>
                  <a:t> be a node in a social network. Suppose </a:t>
                </a:r>
                <a14:m>
                  <m:oMath xmlns:m="http://schemas.openxmlformats.org/officeDocument/2006/math">
                    <m:r>
                      <a:rPr lang="en-US" i="1" dirty="0" smtClean="0">
                        <a:latin typeface="Cambria Math" panose="02040503050406030204" pitchFamily="18" charset="0"/>
                      </a:rPr>
                      <m:t>𝑁</m:t>
                    </m:r>
                  </m:oMath>
                </a14:m>
                <a:r>
                  <a:rPr lang="en-US" dirty="0"/>
                  <a:t> has one or more local bridges with large spans. Is it a good position in the network? Sociology says about the following advantages of such positions:</a:t>
                </a:r>
              </a:p>
              <a:p>
                <a:r>
                  <a:rPr lang="en-US" b="1" dirty="0">
                    <a:solidFill>
                      <a:srgbClr val="0070C0"/>
                    </a:solidFill>
                  </a:rPr>
                  <a:t>Creativity.</a:t>
                </a:r>
                <a:r>
                  <a:rPr lang="en-US" dirty="0"/>
                  <a:t> Local bridges amplify creativity of </a:t>
                </a:r>
                <a14:m>
                  <m:oMath xmlns:m="http://schemas.openxmlformats.org/officeDocument/2006/math">
                    <m:r>
                      <a:rPr lang="en-US" i="1" dirty="0" smtClean="0">
                        <a:latin typeface="Cambria Math" panose="02040503050406030204" pitchFamily="18" charset="0"/>
                      </a:rPr>
                      <m:t>𝑁</m:t>
                    </m:r>
                  </m:oMath>
                </a14:m>
                <a:r>
                  <a:rPr lang="en-US" dirty="0"/>
                  <a:t>. Innovations often arise from combining several ideas or several sources of information.</a:t>
                </a:r>
              </a:p>
              <a:p>
                <a:r>
                  <a:rPr lang="en-US" b="1" dirty="0">
                    <a:solidFill>
                      <a:srgbClr val="0070C0"/>
                    </a:solidFill>
                  </a:rPr>
                  <a:t>Power.</a:t>
                </a:r>
                <a:r>
                  <a:rPr lang="en-US" dirty="0"/>
                  <a:t> The node </a:t>
                </a:r>
                <a14:m>
                  <m:oMath xmlns:m="http://schemas.openxmlformats.org/officeDocument/2006/math">
                    <m:r>
                      <a:rPr lang="en-US" i="1" dirty="0" smtClean="0">
                        <a:latin typeface="Cambria Math" panose="02040503050406030204" pitchFamily="18" charset="0"/>
                      </a:rPr>
                      <m:t>𝑁</m:t>
                    </m:r>
                  </m:oMath>
                </a14:m>
                <a:r>
                  <a:rPr lang="en-US" dirty="0"/>
                  <a:t> controls information exchange between groups. This position of a “social gatekeeper” provides </a:t>
                </a:r>
                <a14:m>
                  <m:oMath xmlns:m="http://schemas.openxmlformats.org/officeDocument/2006/math">
                    <m:r>
                      <a:rPr lang="en-US" i="1" dirty="0" smtClean="0">
                        <a:latin typeface="Cambria Math" panose="02040503050406030204" pitchFamily="18" charset="0"/>
                      </a:rPr>
                      <m:t>𝑁</m:t>
                    </m:r>
                  </m:oMath>
                </a14:m>
                <a:r>
                  <a:rPr lang="en-US" dirty="0"/>
                  <a:t> with a source of power in the network.</a:t>
                </a:r>
              </a:p>
            </p:txBody>
          </p:sp>
        </mc:Choice>
        <mc:Fallback xmlns="">
          <p:sp>
            <p:nvSpPr>
              <p:cNvPr id="4" name="Content Placeholder 3">
                <a:extLst>
                  <a:ext uri="{FF2B5EF4-FFF2-40B4-BE49-F238E27FC236}">
                    <a16:creationId xmlns:a16="http://schemas.microsoft.com/office/drawing/2014/main" id="{D6F8F06C-A553-4FA7-9627-40D842DFF29C}"/>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r="-280"/>
                </a:stretch>
              </a:blipFill>
            </p:spPr>
            <p:txBody>
              <a:bodyPr/>
              <a:lstStyle/>
              <a:p>
                <a:r>
                  <a:rPr lang="en-US">
                    <a:noFill/>
                  </a:rPr>
                  <a:t> </a:t>
                </a:r>
              </a:p>
            </p:txBody>
          </p:sp>
        </mc:Fallback>
      </mc:AlternateContent>
    </p:spTree>
    <p:extLst>
      <p:ext uri="{BB962C8B-B14F-4D97-AF65-F5344CB8AC3E}">
        <p14:creationId xmlns:p14="http://schemas.microsoft.com/office/powerpoint/2010/main" val="151383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3C5C35-F8D8-42EB-86D2-9645F27C48BD}"/>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D2A0E257-BDC0-405C-86EF-B44A0F8D1535}"/>
              </a:ext>
            </a:extLst>
          </p:cNvPr>
          <p:cNvSpPr>
            <a:spLocks noGrp="1"/>
          </p:cNvSpPr>
          <p:nvPr>
            <p:ph type="title"/>
          </p:nvPr>
        </p:nvSpPr>
        <p:spPr/>
        <p:txBody>
          <a:bodyPr/>
          <a:lstStyle/>
          <a:p>
            <a:r>
              <a:rPr lang="en-US" dirty="0"/>
              <a:t>Other Measures of “</a:t>
            </a:r>
            <a:r>
              <a:rPr lang="en-US" dirty="0" err="1"/>
              <a:t>Bridgeness</a:t>
            </a:r>
            <a:r>
              <a:rPr lang="en-US" dirty="0"/>
              <a:t>”</a:t>
            </a:r>
          </a:p>
        </p:txBody>
      </p:sp>
      <p:sp>
        <p:nvSpPr>
          <p:cNvPr id="4" name="Slide Number Placeholder 3">
            <a:extLst>
              <a:ext uri="{FF2B5EF4-FFF2-40B4-BE49-F238E27FC236}">
                <a16:creationId xmlns:a16="http://schemas.microsoft.com/office/drawing/2014/main" id="{2C36BF28-1160-4498-A404-93EAEA724FF8}"/>
              </a:ext>
            </a:extLst>
          </p:cNvPr>
          <p:cNvSpPr>
            <a:spLocks noGrp="1"/>
          </p:cNvSpPr>
          <p:nvPr>
            <p:ph type="sldNum" sz="quarter" idx="11"/>
          </p:nvPr>
        </p:nvSpPr>
        <p:spPr/>
        <p:txBody>
          <a:bodyPr/>
          <a:lstStyle/>
          <a:p>
            <a:fld id="{69974E82-3C2C-4ABB-838F-79BD9B35B7DF}" type="slidenum">
              <a:rPr lang="en-US" smtClean="0"/>
              <a:t>14</a:t>
            </a:fld>
            <a:endParaRPr lang="en-US"/>
          </a:p>
        </p:txBody>
      </p:sp>
    </p:spTree>
    <p:extLst>
      <p:ext uri="{BB962C8B-B14F-4D97-AF65-F5344CB8AC3E}">
        <p14:creationId xmlns:p14="http://schemas.microsoft.com/office/powerpoint/2010/main" val="2458936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8C23-CE1D-48D5-9189-152DD781BAFA}"/>
              </a:ext>
            </a:extLst>
          </p:cNvPr>
          <p:cNvSpPr>
            <a:spLocks noGrp="1"/>
          </p:cNvSpPr>
          <p:nvPr>
            <p:ph type="title"/>
          </p:nvPr>
        </p:nvSpPr>
        <p:spPr/>
        <p:txBody>
          <a:bodyPr/>
          <a:lstStyle/>
          <a:p>
            <a:r>
              <a:rPr lang="en-US" dirty="0"/>
              <a:t>Neighborhood Overlap</a:t>
            </a:r>
          </a:p>
        </p:txBody>
      </p:sp>
      <p:sp>
        <p:nvSpPr>
          <p:cNvPr id="3" name="Slide Number Placeholder 2">
            <a:extLst>
              <a:ext uri="{FF2B5EF4-FFF2-40B4-BE49-F238E27FC236}">
                <a16:creationId xmlns:a16="http://schemas.microsoft.com/office/drawing/2014/main" id="{0E2F5E79-03E6-41B8-B6C1-513E173464D6}"/>
              </a:ext>
            </a:extLst>
          </p:cNvPr>
          <p:cNvSpPr>
            <a:spLocks noGrp="1"/>
          </p:cNvSpPr>
          <p:nvPr>
            <p:ph type="sldNum" sz="quarter" idx="12"/>
          </p:nvPr>
        </p:nvSpPr>
        <p:spPr/>
        <p:txBody>
          <a:bodyPr>
            <a:normAutofit fontScale="85000" lnSpcReduction="20000"/>
          </a:bodyPr>
          <a:lstStyle/>
          <a:p>
            <a:fld id="{69974E82-3C2C-4ABB-838F-79BD9B35B7DF}" type="slidenum">
              <a:rPr lang="en-US" smtClean="0"/>
              <a:t>15</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6E52A9A-65B7-4A03-BF69-EFF97ED58B43}"/>
                  </a:ext>
                </a:extLst>
              </p:cNvPr>
              <p:cNvSpPr>
                <a:spLocks noGrp="1"/>
              </p:cNvSpPr>
              <p:nvPr>
                <p:ph sz="quarter" idx="1"/>
              </p:nvPr>
            </p:nvSpPr>
            <p:spPr/>
            <p:txBody>
              <a:bodyPr/>
              <a:lstStyle/>
              <a:p>
                <a:pPr marL="0" indent="0">
                  <a:buNone/>
                </a:pPr>
                <a:r>
                  <a:rPr lang="en-US" b="1" dirty="0">
                    <a:solidFill>
                      <a:srgbClr val="0070C0"/>
                    </a:solidFill>
                  </a:rPr>
                  <a:t>Definition.</a:t>
                </a:r>
                <a:r>
                  <a:rPr lang="en-US" dirty="0"/>
                  <a:t> The </a:t>
                </a:r>
                <a:r>
                  <a:rPr lang="en-US" dirty="0">
                    <a:solidFill>
                      <a:srgbClr val="FF0000"/>
                    </a:solidFill>
                  </a:rPr>
                  <a:t>neighborhood overlap </a:t>
                </a:r>
                <a:r>
                  <a:rPr lang="en-US" dirty="0"/>
                  <a:t>an edge connecting nodes </a:t>
                </a:r>
                <a14:m>
                  <m:oMath xmlns:m="http://schemas.openxmlformats.org/officeDocument/2006/math">
                    <m:r>
                      <a:rPr lang="en-US" b="0" i="1" smtClean="0">
                        <a:latin typeface="Cambria Math" panose="02040503050406030204" pitchFamily="18" charset="0"/>
                      </a:rPr>
                      <m:t>𝑢</m:t>
                    </m:r>
                  </m:oMath>
                </a14:m>
                <a:r>
                  <a:rPr lang="en-US" dirty="0"/>
                  <a:t> and </a:t>
                </a:r>
                <a14:m>
                  <m:oMath xmlns:m="http://schemas.openxmlformats.org/officeDocument/2006/math">
                    <m:r>
                      <a:rPr lang="en-US" b="0" i="1" smtClean="0">
                        <a:latin typeface="Cambria Math" panose="02040503050406030204" pitchFamily="18" charset="0"/>
                      </a:rPr>
                      <m:t>𝑣</m:t>
                    </m:r>
                  </m:oMath>
                </a14:m>
                <a:r>
                  <a:rPr lang="en-US" dirty="0"/>
                  <a:t> is the fraction</a:t>
                </a:r>
              </a:p>
              <a:p>
                <a:pPr marL="0" indent="0">
                  <a:buNone/>
                </a:pPr>
                <a:endParaRPr lang="en-US" sz="2400" dirty="0"/>
              </a:p>
              <a:p>
                <a:pPr marL="0" indent="0">
                  <a:buNone/>
                </a:pPr>
                <a:endParaRPr lang="en-US" sz="2400" dirty="0"/>
              </a:p>
              <a:p>
                <a:pPr marL="0" indent="0">
                  <a:buNone/>
                </a:pPr>
                <a:r>
                  <a:rPr lang="en-US" dirty="0"/>
                  <a:t>where in the denominator we do not count </a:t>
                </a:r>
                <a14:m>
                  <m:oMath xmlns:m="http://schemas.openxmlformats.org/officeDocument/2006/math">
                    <m:r>
                      <a:rPr lang="en-US" i="1" dirty="0" smtClean="0">
                        <a:latin typeface="Cambria Math" panose="02040503050406030204" pitchFamily="18" charset="0"/>
                      </a:rPr>
                      <m:t>𝑢</m:t>
                    </m:r>
                  </m:oMath>
                </a14:m>
                <a:r>
                  <a:rPr lang="en-US" dirty="0"/>
                  <a:t> and </a:t>
                </a:r>
                <a14:m>
                  <m:oMath xmlns:m="http://schemas.openxmlformats.org/officeDocument/2006/math">
                    <m:r>
                      <a:rPr lang="en-US" i="1" dirty="0" smtClean="0">
                        <a:latin typeface="Cambria Math" panose="02040503050406030204" pitchFamily="18" charset="0"/>
                      </a:rPr>
                      <m:t>𝑣</m:t>
                    </m:r>
                  </m:oMath>
                </a14:m>
                <a:r>
                  <a:rPr lang="en-US" dirty="0"/>
                  <a:t> themselves.</a:t>
                </a:r>
              </a:p>
              <a:p>
                <a:pPr marL="0" indent="0">
                  <a:buNone/>
                </a:pPr>
                <a:r>
                  <a:rPr lang="en-US" b="1" dirty="0">
                    <a:solidFill>
                      <a:srgbClr val="0070C0"/>
                    </a:solidFill>
                  </a:rPr>
                  <a:t>Example</a:t>
                </a:r>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A6E52A9A-65B7-4A03-BF69-EFF97ED58B43}"/>
                  </a:ext>
                </a:extLst>
              </p:cNvPr>
              <p:cNvSpPr>
                <a:spLocks noGrp="1" noRot="1" noChangeAspect="1" noMove="1" noResize="1" noEditPoints="1" noAdjustHandles="1" noChangeArrowheads="1" noChangeShapeType="1" noTextEdit="1"/>
              </p:cNvSpPr>
              <p:nvPr>
                <p:ph sz="quarter" idx="1"/>
              </p:nvPr>
            </p:nvSpPr>
            <p:spPr>
              <a:blipFill>
                <a:blip r:embed="rId3"/>
                <a:stretch>
                  <a:fillRect l="-1178" t="-1357" r="-22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3DB957-2215-4FB5-B063-D084AF1A981C}"/>
              </a:ext>
            </a:extLst>
          </p:cNvPr>
          <p:cNvPicPr>
            <a:picLocks noChangeAspect="1"/>
          </p:cNvPicPr>
          <p:nvPr/>
        </p:nvPicPr>
        <p:blipFill>
          <a:blip r:embed="rId4"/>
          <a:stretch>
            <a:fillRect/>
          </a:stretch>
        </p:blipFill>
        <p:spPr>
          <a:xfrm>
            <a:off x="7844591" y="4169201"/>
            <a:ext cx="3028950" cy="224409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398420-D0F1-404D-86FB-8C4DE727D524}"/>
                  </a:ext>
                </a:extLst>
              </p:cNvPr>
              <p:cNvSpPr txBox="1"/>
              <p:nvPr/>
            </p:nvSpPr>
            <p:spPr>
              <a:xfrm>
                <a:off x="2098623" y="2598519"/>
                <a:ext cx="3997377" cy="8592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m:rPr>
                              <m:nor/>
                            </m:rPr>
                            <a:rPr lang="en-US" sz="2400">
                              <a:latin typeface="Cambria Math" panose="02040503050406030204" pitchFamily="18" charset="0"/>
                            </a:rPr>
                            <m:t>number</m:t>
                          </m:r>
                          <m:r>
                            <m:rPr>
                              <m:nor/>
                            </m:rPr>
                            <a:rPr lang="en-US" sz="2400">
                              <a:latin typeface="Cambria Math" panose="02040503050406030204" pitchFamily="18" charset="0"/>
                            </a:rPr>
                            <m:t> </m:t>
                          </m:r>
                          <m:r>
                            <m:rPr>
                              <m:nor/>
                            </m:rPr>
                            <a:rPr lang="en-US" sz="2400">
                              <a:latin typeface="Cambria Math" panose="02040503050406030204" pitchFamily="18" charset="0"/>
                            </a:rPr>
                            <m:t>of</m:t>
                          </m:r>
                          <m:r>
                            <m:rPr>
                              <m:nor/>
                            </m:rPr>
                            <a:rPr lang="en-US" sz="2400">
                              <a:latin typeface="Cambria Math" panose="02040503050406030204" pitchFamily="18" charset="0"/>
                            </a:rPr>
                            <m:t> </m:t>
                          </m:r>
                          <m:r>
                            <m:rPr>
                              <m:nor/>
                            </m:rPr>
                            <a:rPr lang="en-US" sz="2400">
                              <a:latin typeface="Cambria Math" panose="02040503050406030204" pitchFamily="18" charset="0"/>
                            </a:rPr>
                            <m:t>nodes</m:t>
                          </m:r>
                          <m:r>
                            <m:rPr>
                              <m:nor/>
                            </m:rPr>
                            <a:rPr lang="en-US" sz="2400">
                              <a:latin typeface="Cambria Math" panose="02040503050406030204" pitchFamily="18" charset="0"/>
                            </a:rPr>
                            <m:t> </m:t>
                          </m:r>
                          <m:r>
                            <m:rPr>
                              <m:nor/>
                            </m:rPr>
                            <a:rPr lang="en-US" sz="2400">
                              <a:latin typeface="Cambria Math" panose="02040503050406030204" pitchFamily="18" charset="0"/>
                            </a:rPr>
                            <m:t>that</m:t>
                          </m:r>
                          <m:r>
                            <m:rPr>
                              <m:nor/>
                            </m:rPr>
                            <a:rPr lang="en-US" sz="2400">
                              <a:latin typeface="Cambria Math" panose="02040503050406030204" pitchFamily="18" charset="0"/>
                            </a:rPr>
                            <m:t> </m:t>
                          </m:r>
                          <m:r>
                            <m:rPr>
                              <m:nor/>
                            </m:rPr>
                            <a:rPr lang="en-US" sz="2400">
                              <a:latin typeface="Cambria Math" panose="02040503050406030204" pitchFamily="18" charset="0"/>
                            </a:rPr>
                            <m:t>are</m:t>
                          </m:r>
                          <m:r>
                            <m:rPr>
                              <m:nor/>
                            </m:rPr>
                            <a:rPr lang="en-US" sz="2400">
                              <a:latin typeface="Cambria Math" panose="02040503050406030204" pitchFamily="18" charset="0"/>
                            </a:rPr>
                            <m:t> </m:t>
                          </m:r>
                          <m:r>
                            <m:rPr>
                              <m:nor/>
                            </m:rPr>
                            <a:rPr lang="en-US" sz="2400">
                              <a:latin typeface="Cambria Math" panose="02040503050406030204" pitchFamily="18" charset="0"/>
                            </a:rPr>
                            <m:t>neighbors</m:t>
                          </m:r>
                          <m:r>
                            <m:rPr>
                              <m:nor/>
                            </m:rPr>
                            <a:rPr lang="en-US" sz="2400">
                              <a:latin typeface="Cambria Math" panose="02040503050406030204" pitchFamily="18" charset="0"/>
                            </a:rPr>
                            <m:t> </m:t>
                          </m:r>
                          <m:r>
                            <m:rPr>
                              <m:nor/>
                            </m:rPr>
                            <a:rPr lang="en-US" sz="2400">
                              <a:latin typeface="Cambria Math" panose="02040503050406030204" pitchFamily="18" charset="0"/>
                            </a:rPr>
                            <m:t>of</m:t>
                          </m:r>
                          <m:r>
                            <m:rPr>
                              <m:nor/>
                            </m:rPr>
                            <a:rPr lang="en-US" sz="2400">
                              <a:latin typeface="Cambria Math" panose="02040503050406030204" pitchFamily="18" charset="0"/>
                            </a:rPr>
                            <m:t> </m:t>
                          </m:r>
                          <m:r>
                            <m:rPr>
                              <m:nor/>
                            </m:rPr>
                            <a:rPr lang="en-US" sz="2400">
                              <a:solidFill>
                                <a:srgbClr val="FF0000"/>
                              </a:solidFill>
                              <a:latin typeface="Cambria Math" panose="02040503050406030204" pitchFamily="18" charset="0"/>
                            </a:rPr>
                            <m:t>both</m:t>
                          </m:r>
                          <m:r>
                            <m:rPr>
                              <m:nor/>
                            </m:rPr>
                            <a:rPr lang="en-US" sz="2400">
                              <a:latin typeface="Cambria Math" panose="02040503050406030204" pitchFamily="18" charset="0"/>
                            </a:rPr>
                            <m:t> </m:t>
                          </m:r>
                          <m:r>
                            <a:rPr lang="en-US" sz="2400" b="0" i="1" smtClean="0">
                              <a:latin typeface="Cambria Math" panose="02040503050406030204" pitchFamily="18" charset="0"/>
                            </a:rPr>
                            <m:t>𝑢</m:t>
                          </m:r>
                          <m:r>
                            <a:rPr lang="en-US" sz="2400" i="1">
                              <a:latin typeface="Cambria Math" panose="02040503050406030204" pitchFamily="18" charset="0"/>
                            </a:rPr>
                            <m:t> </m:t>
                          </m:r>
                          <m:r>
                            <m:rPr>
                              <m:nor/>
                            </m:rPr>
                            <a:rPr lang="en-US" sz="2400">
                              <a:latin typeface="Cambria Math" panose="02040503050406030204" pitchFamily="18" charset="0"/>
                            </a:rPr>
                            <m:t>and</m:t>
                          </m:r>
                          <m:r>
                            <a:rPr lang="en-US" sz="2400" i="1">
                              <a:latin typeface="Cambria Math" panose="02040503050406030204" pitchFamily="18" charset="0"/>
                            </a:rPr>
                            <m:t> </m:t>
                          </m:r>
                          <m:r>
                            <a:rPr lang="en-US" sz="2400" b="0" i="1" smtClean="0">
                              <a:latin typeface="Cambria Math" panose="02040503050406030204" pitchFamily="18" charset="0"/>
                            </a:rPr>
                            <m:t>𝑣</m:t>
                          </m:r>
                          <m:r>
                            <a:rPr lang="en-US" sz="2400" i="1">
                              <a:latin typeface="Cambria Math" panose="02040503050406030204" pitchFamily="18" charset="0"/>
                            </a:rPr>
                            <m:t> </m:t>
                          </m:r>
                        </m:num>
                        <m:den>
                          <m:r>
                            <m:rPr>
                              <m:nor/>
                            </m:rPr>
                            <a:rPr lang="en-US" sz="2400">
                              <a:latin typeface="Cambria Math" panose="02040503050406030204" pitchFamily="18" charset="0"/>
                            </a:rPr>
                            <m:t>number</m:t>
                          </m:r>
                          <m:r>
                            <m:rPr>
                              <m:nor/>
                            </m:rPr>
                            <a:rPr lang="en-US" sz="2400">
                              <a:latin typeface="Cambria Math" panose="02040503050406030204" pitchFamily="18" charset="0"/>
                            </a:rPr>
                            <m:t> </m:t>
                          </m:r>
                          <m:r>
                            <m:rPr>
                              <m:nor/>
                            </m:rPr>
                            <a:rPr lang="en-US" sz="2400">
                              <a:latin typeface="Cambria Math" panose="02040503050406030204" pitchFamily="18" charset="0"/>
                            </a:rPr>
                            <m:t>of</m:t>
                          </m:r>
                          <m:r>
                            <m:rPr>
                              <m:nor/>
                            </m:rPr>
                            <a:rPr lang="en-US" sz="2400">
                              <a:latin typeface="Cambria Math" panose="02040503050406030204" pitchFamily="18" charset="0"/>
                            </a:rPr>
                            <m:t> </m:t>
                          </m:r>
                          <m:r>
                            <m:rPr>
                              <m:nor/>
                            </m:rPr>
                            <a:rPr lang="en-US" sz="2400">
                              <a:latin typeface="Cambria Math" panose="02040503050406030204" pitchFamily="18" charset="0"/>
                            </a:rPr>
                            <m:t>nodes</m:t>
                          </m:r>
                          <m:r>
                            <m:rPr>
                              <m:nor/>
                            </m:rPr>
                            <a:rPr lang="en-US" sz="2400">
                              <a:latin typeface="Cambria Math" panose="02040503050406030204" pitchFamily="18" charset="0"/>
                            </a:rPr>
                            <m:t> </m:t>
                          </m:r>
                          <m:r>
                            <m:rPr>
                              <m:nor/>
                            </m:rPr>
                            <a:rPr lang="en-US" sz="2400">
                              <a:latin typeface="Cambria Math" panose="02040503050406030204" pitchFamily="18" charset="0"/>
                            </a:rPr>
                            <m:t>that</m:t>
                          </m:r>
                          <m:r>
                            <m:rPr>
                              <m:nor/>
                            </m:rPr>
                            <a:rPr lang="en-US" sz="2400">
                              <a:latin typeface="Cambria Math" panose="02040503050406030204" pitchFamily="18" charset="0"/>
                            </a:rPr>
                            <m:t> </m:t>
                          </m:r>
                          <m:r>
                            <m:rPr>
                              <m:nor/>
                            </m:rPr>
                            <a:rPr lang="en-US" sz="2400">
                              <a:latin typeface="Cambria Math" panose="02040503050406030204" pitchFamily="18" charset="0"/>
                            </a:rPr>
                            <m:t>are</m:t>
                          </m:r>
                          <m:r>
                            <m:rPr>
                              <m:nor/>
                            </m:rPr>
                            <a:rPr lang="en-US" sz="2400">
                              <a:latin typeface="Cambria Math" panose="02040503050406030204" pitchFamily="18" charset="0"/>
                            </a:rPr>
                            <m:t> </m:t>
                          </m:r>
                          <m:r>
                            <m:rPr>
                              <m:nor/>
                            </m:rPr>
                            <a:rPr lang="en-US" sz="2400">
                              <a:latin typeface="Cambria Math" panose="02040503050406030204" pitchFamily="18" charset="0"/>
                            </a:rPr>
                            <m:t>neighbors</m:t>
                          </m:r>
                          <m:r>
                            <m:rPr>
                              <m:nor/>
                            </m:rPr>
                            <a:rPr lang="en-US" sz="2400">
                              <a:latin typeface="Cambria Math" panose="02040503050406030204" pitchFamily="18" charset="0"/>
                            </a:rPr>
                            <m:t> </m:t>
                          </m:r>
                          <m:r>
                            <m:rPr>
                              <m:nor/>
                            </m:rPr>
                            <a:rPr lang="en-US" sz="2400">
                              <a:latin typeface="Cambria Math" panose="02040503050406030204" pitchFamily="18" charset="0"/>
                            </a:rPr>
                            <m:t>of</m:t>
                          </m:r>
                          <m:r>
                            <m:rPr>
                              <m:nor/>
                            </m:rPr>
                            <a:rPr lang="en-US" sz="2400">
                              <a:latin typeface="Cambria Math" panose="02040503050406030204" pitchFamily="18" charset="0"/>
                            </a:rPr>
                            <m:t> </m:t>
                          </m:r>
                          <m:r>
                            <m:rPr>
                              <m:nor/>
                            </m:rPr>
                            <a:rPr lang="en-US" sz="2400">
                              <a:solidFill>
                                <a:srgbClr val="FF0000"/>
                              </a:solidFill>
                              <a:latin typeface="Cambria Math" panose="02040503050406030204" pitchFamily="18" charset="0"/>
                            </a:rPr>
                            <m:t>at</m:t>
                          </m:r>
                          <m:r>
                            <m:rPr>
                              <m:nor/>
                            </m:rPr>
                            <a:rPr lang="en-US" sz="2400">
                              <a:solidFill>
                                <a:srgbClr val="FF0000"/>
                              </a:solidFill>
                              <a:latin typeface="Cambria Math" panose="02040503050406030204" pitchFamily="18" charset="0"/>
                            </a:rPr>
                            <m:t> </m:t>
                          </m:r>
                          <m:r>
                            <m:rPr>
                              <m:nor/>
                            </m:rPr>
                            <a:rPr lang="en-US" sz="2400">
                              <a:solidFill>
                                <a:srgbClr val="FF0000"/>
                              </a:solidFill>
                              <a:latin typeface="Cambria Math" panose="02040503050406030204" pitchFamily="18" charset="0"/>
                            </a:rPr>
                            <m:t>least</m:t>
                          </m:r>
                          <m:r>
                            <m:rPr>
                              <m:nor/>
                            </m:rPr>
                            <a:rPr lang="en-US" sz="2400">
                              <a:solidFill>
                                <a:srgbClr val="FF0000"/>
                              </a:solidFill>
                              <a:latin typeface="Cambria Math" panose="02040503050406030204" pitchFamily="18" charset="0"/>
                            </a:rPr>
                            <m:t> </m:t>
                          </m:r>
                          <m:r>
                            <m:rPr>
                              <m:nor/>
                            </m:rPr>
                            <a:rPr lang="en-US" sz="2400">
                              <a:solidFill>
                                <a:srgbClr val="FF0000"/>
                              </a:solidFill>
                              <a:latin typeface="Cambria Math" panose="02040503050406030204" pitchFamily="18" charset="0"/>
                            </a:rPr>
                            <m:t>one</m:t>
                          </m:r>
                          <m:r>
                            <m:rPr>
                              <m:nor/>
                            </m:rPr>
                            <a:rPr lang="en-US" sz="2400">
                              <a:solidFill>
                                <a:srgbClr val="FF0000"/>
                              </a:solidFill>
                              <a:latin typeface="Cambria Math" panose="02040503050406030204" pitchFamily="18" charset="0"/>
                            </a:rPr>
                            <m:t> </m:t>
                          </m:r>
                          <m:r>
                            <m:rPr>
                              <m:nor/>
                            </m:rPr>
                            <a:rPr lang="en-US" sz="2400">
                              <a:solidFill>
                                <a:srgbClr val="FF0000"/>
                              </a:solidFill>
                              <a:latin typeface="Cambria Math" panose="02040503050406030204" pitchFamily="18" charset="0"/>
                            </a:rPr>
                            <m:t>of</m:t>
                          </m:r>
                          <m:r>
                            <m:rPr>
                              <m:nor/>
                            </m:rPr>
                            <a:rPr lang="en-US" sz="2400">
                              <a:solidFill>
                                <a:srgbClr val="FF0000"/>
                              </a:solidFill>
                              <a:latin typeface="Cambria Math" panose="02040503050406030204" pitchFamily="18" charset="0"/>
                            </a:rPr>
                            <m:t> </m:t>
                          </m:r>
                          <m:r>
                            <a:rPr lang="en-US" sz="2400" i="1">
                              <a:latin typeface="Cambria Math" panose="02040503050406030204" pitchFamily="18" charset="0"/>
                            </a:rPr>
                            <m:t>𝑢</m:t>
                          </m:r>
                          <m:r>
                            <a:rPr lang="en-US" sz="2400" i="1">
                              <a:latin typeface="Cambria Math" panose="02040503050406030204" pitchFamily="18" charset="0"/>
                            </a:rPr>
                            <m:t> </m:t>
                          </m:r>
                          <m:r>
                            <m:rPr>
                              <m:nor/>
                            </m:rPr>
                            <a:rPr lang="en-US" sz="2400">
                              <a:latin typeface="Cambria Math" panose="02040503050406030204" pitchFamily="18" charset="0"/>
                            </a:rPr>
                            <m:t>and</m:t>
                          </m:r>
                          <m:r>
                            <a:rPr lang="en-US" sz="2400" i="1">
                              <a:latin typeface="Cambria Math" panose="02040503050406030204" pitchFamily="18" charset="0"/>
                            </a:rPr>
                            <m:t> </m:t>
                          </m:r>
                          <m:r>
                            <a:rPr lang="en-US" sz="2400" b="0" i="1" smtClean="0">
                              <a:latin typeface="Cambria Math" panose="02040503050406030204" pitchFamily="18" charset="0"/>
                            </a:rPr>
                            <m:t>𝑣</m:t>
                          </m:r>
                        </m:den>
                      </m:f>
                    </m:oMath>
                  </m:oMathPara>
                </a14:m>
                <a:endParaRPr lang="en-US" sz="2400" dirty="0"/>
              </a:p>
            </p:txBody>
          </p:sp>
        </mc:Choice>
        <mc:Fallback xmlns="">
          <p:sp>
            <p:nvSpPr>
              <p:cNvPr id="6" name="TextBox 5">
                <a:extLst>
                  <a:ext uri="{FF2B5EF4-FFF2-40B4-BE49-F238E27FC236}">
                    <a16:creationId xmlns:a16="http://schemas.microsoft.com/office/drawing/2014/main" id="{ED398420-D0F1-404D-86FB-8C4DE727D524}"/>
                  </a:ext>
                </a:extLst>
              </p:cNvPr>
              <p:cNvSpPr txBox="1">
                <a:spLocks noRot="1" noChangeAspect="1" noMove="1" noResize="1" noEditPoints="1" noAdjustHandles="1" noChangeArrowheads="1" noChangeShapeType="1" noTextEdit="1"/>
              </p:cNvSpPr>
              <p:nvPr/>
            </p:nvSpPr>
            <p:spPr>
              <a:xfrm>
                <a:off x="2098623" y="2598519"/>
                <a:ext cx="3997377" cy="859274"/>
              </a:xfrm>
              <a:prstGeom prst="rect">
                <a:avLst/>
              </a:prstGeom>
              <a:blipFill>
                <a:blip r:embed="rId5"/>
                <a:stretch>
                  <a:fillRect r="-99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0F2CAE3-890C-40A1-8C4A-7D0D6C894D93}"/>
                  </a:ext>
                </a:extLst>
              </p:cNvPr>
              <p:cNvSpPr txBox="1"/>
              <p:nvPr/>
            </p:nvSpPr>
            <p:spPr>
              <a:xfrm>
                <a:off x="1114055" y="4575666"/>
                <a:ext cx="6730536" cy="1431161"/>
              </a:xfrm>
              <a:prstGeom prst="rect">
                <a:avLst/>
              </a:prstGeom>
              <a:noFill/>
            </p:spPr>
            <p:txBody>
              <a:bodyPr wrap="square" rtlCol="0">
                <a:spAutoFit/>
              </a:bodyPr>
              <a:lstStyle/>
              <a:p>
                <a:r>
                  <a:rPr lang="en-US" sz="2900" dirty="0"/>
                  <a:t>The neighborhood overlap of </a:t>
                </a:r>
                <a14:m>
                  <m:oMath xmlns:m="http://schemas.openxmlformats.org/officeDocument/2006/math">
                    <m:r>
                      <a:rPr lang="en-US" sz="2900" i="1" dirty="0" smtClean="0">
                        <a:latin typeface="Cambria Math" panose="02040503050406030204" pitchFamily="18" charset="0"/>
                      </a:rPr>
                      <m:t>𝐴</m:t>
                    </m:r>
                    <m:r>
                      <a:rPr lang="en-US" sz="2900" b="0" i="1" dirty="0" smtClean="0">
                        <a:latin typeface="Cambria Math" panose="02040503050406030204" pitchFamily="18" charset="0"/>
                      </a:rPr>
                      <m:t>𝐹</m:t>
                    </m:r>
                  </m:oMath>
                </a14:m>
                <a:r>
                  <a:rPr lang="en-US" sz="2900" dirty="0"/>
                  <a:t> is </a:t>
                </a:r>
                <a14:m>
                  <m:oMath xmlns:m="http://schemas.openxmlformats.org/officeDocument/2006/math">
                    <m:f>
                      <m:fPr>
                        <m:type m:val="lin"/>
                        <m:ctrlPr>
                          <a:rPr lang="en-US" sz="2900" i="1" smtClean="0">
                            <a:latin typeface="Cambria Math" panose="02040503050406030204" pitchFamily="18" charset="0"/>
                          </a:rPr>
                        </m:ctrlPr>
                      </m:fPr>
                      <m:num>
                        <m:r>
                          <a:rPr lang="en-US" sz="2900" b="0" i="1" smtClean="0">
                            <a:latin typeface="Cambria Math" panose="02040503050406030204" pitchFamily="18" charset="0"/>
                          </a:rPr>
                          <m:t>1</m:t>
                        </m:r>
                      </m:num>
                      <m:den>
                        <m:r>
                          <a:rPr lang="en-US" sz="2900" b="0" i="1" smtClean="0">
                            <a:latin typeface="Cambria Math" panose="02040503050406030204" pitchFamily="18" charset="0"/>
                          </a:rPr>
                          <m:t>6.</m:t>
                        </m:r>
                      </m:den>
                    </m:f>
                  </m:oMath>
                </a14:m>
                <a:endParaRPr lang="en-US" sz="2900" dirty="0"/>
              </a:p>
              <a:p>
                <a:r>
                  <a:rPr lang="en-US" sz="2900" dirty="0"/>
                  <a:t>The neighborhood overlap of </a:t>
                </a:r>
                <a14:m>
                  <m:oMath xmlns:m="http://schemas.openxmlformats.org/officeDocument/2006/math">
                    <m:r>
                      <a:rPr lang="en-US" sz="2900" i="1" dirty="0">
                        <a:latin typeface="Cambria Math" panose="02040503050406030204" pitchFamily="18" charset="0"/>
                      </a:rPr>
                      <m:t>𝐴</m:t>
                    </m:r>
                    <m:r>
                      <a:rPr lang="en-US" sz="2900" b="0" i="1" dirty="0" smtClean="0">
                        <a:latin typeface="Cambria Math" panose="02040503050406030204" pitchFamily="18" charset="0"/>
                      </a:rPr>
                      <m:t>𝐷</m:t>
                    </m:r>
                  </m:oMath>
                </a14:m>
                <a:r>
                  <a:rPr lang="en-US" sz="2900" dirty="0"/>
                  <a:t> is </a:t>
                </a:r>
                <a14:m>
                  <m:oMath xmlns:m="http://schemas.openxmlformats.org/officeDocument/2006/math">
                    <m:f>
                      <m:fPr>
                        <m:type m:val="lin"/>
                        <m:ctrlPr>
                          <a:rPr lang="en-US" sz="2900" i="1">
                            <a:latin typeface="Cambria Math" panose="02040503050406030204" pitchFamily="18" charset="0"/>
                          </a:rPr>
                        </m:ctrlPr>
                      </m:fPr>
                      <m:num>
                        <m:r>
                          <a:rPr lang="en-US" sz="2900" i="1">
                            <a:latin typeface="Cambria Math" panose="02040503050406030204" pitchFamily="18" charset="0"/>
                          </a:rPr>
                          <m:t>1</m:t>
                        </m:r>
                      </m:num>
                      <m:den>
                        <m:r>
                          <a:rPr lang="en-US" sz="2900" b="0" i="1" smtClean="0">
                            <a:latin typeface="Cambria Math" panose="02040503050406030204" pitchFamily="18" charset="0"/>
                          </a:rPr>
                          <m:t>2</m:t>
                        </m:r>
                        <m:r>
                          <a:rPr lang="en-US" sz="2900" i="1">
                            <a:latin typeface="Cambria Math" panose="02040503050406030204" pitchFamily="18" charset="0"/>
                          </a:rPr>
                          <m:t>.</m:t>
                        </m:r>
                      </m:den>
                    </m:f>
                  </m:oMath>
                </a14:m>
                <a:endParaRPr lang="en-US" sz="2900" dirty="0"/>
              </a:p>
              <a:p>
                <a:r>
                  <a:rPr lang="en-US" sz="2900" dirty="0"/>
                  <a:t>The neighborhood overlap of </a:t>
                </a:r>
                <a14:m>
                  <m:oMath xmlns:m="http://schemas.openxmlformats.org/officeDocument/2006/math">
                    <m:r>
                      <a:rPr lang="en-US" sz="2900" i="1" dirty="0">
                        <a:latin typeface="Cambria Math" panose="02040503050406030204" pitchFamily="18" charset="0"/>
                      </a:rPr>
                      <m:t>𝐴</m:t>
                    </m:r>
                    <m:r>
                      <a:rPr lang="en-US" sz="2900" b="0" i="1" dirty="0" smtClean="0">
                        <a:latin typeface="Cambria Math" panose="02040503050406030204" pitchFamily="18" charset="0"/>
                      </a:rPr>
                      <m:t>𝐵</m:t>
                    </m:r>
                  </m:oMath>
                </a14:m>
                <a:r>
                  <a:rPr lang="en-US" sz="2900" dirty="0"/>
                  <a:t> is </a:t>
                </a:r>
                <a14:m>
                  <m:oMath xmlns:m="http://schemas.openxmlformats.org/officeDocument/2006/math">
                    <m:r>
                      <a:rPr lang="en-US" sz="2900" b="0" i="1" smtClean="0">
                        <a:latin typeface="Cambria Math" panose="02040503050406030204" pitchFamily="18" charset="0"/>
                      </a:rPr>
                      <m:t>0</m:t>
                    </m:r>
                  </m:oMath>
                </a14:m>
                <a:r>
                  <a:rPr lang="en-US" sz="2900" dirty="0"/>
                  <a:t>.</a:t>
                </a:r>
              </a:p>
            </p:txBody>
          </p:sp>
        </mc:Choice>
        <mc:Fallback xmlns="">
          <p:sp>
            <p:nvSpPr>
              <p:cNvPr id="7" name="TextBox 6">
                <a:extLst>
                  <a:ext uri="{FF2B5EF4-FFF2-40B4-BE49-F238E27FC236}">
                    <a16:creationId xmlns:a16="http://schemas.microsoft.com/office/drawing/2014/main" id="{00F2CAE3-890C-40A1-8C4A-7D0D6C894D93}"/>
                  </a:ext>
                </a:extLst>
              </p:cNvPr>
              <p:cNvSpPr txBox="1">
                <a:spLocks noRot="1" noChangeAspect="1" noMove="1" noResize="1" noEditPoints="1" noAdjustHandles="1" noChangeArrowheads="1" noChangeShapeType="1" noTextEdit="1"/>
              </p:cNvSpPr>
              <p:nvPr/>
            </p:nvSpPr>
            <p:spPr>
              <a:xfrm>
                <a:off x="1114055" y="4575666"/>
                <a:ext cx="6730536" cy="1431161"/>
              </a:xfrm>
              <a:prstGeom prst="rect">
                <a:avLst/>
              </a:prstGeom>
              <a:blipFill>
                <a:blip r:embed="rId6"/>
                <a:stretch>
                  <a:fillRect l="-1993" t="-4274" b="-11966"/>
                </a:stretch>
              </a:blipFill>
            </p:spPr>
            <p:txBody>
              <a:bodyPr/>
              <a:lstStyle/>
              <a:p>
                <a:r>
                  <a:rPr lang="en-US">
                    <a:noFill/>
                  </a:rPr>
                  <a:t> </a:t>
                </a:r>
              </a:p>
            </p:txBody>
          </p:sp>
        </mc:Fallback>
      </mc:AlternateContent>
    </p:spTree>
    <p:extLst>
      <p:ext uri="{BB962C8B-B14F-4D97-AF65-F5344CB8AC3E}">
        <p14:creationId xmlns:p14="http://schemas.microsoft.com/office/powerpoint/2010/main" val="324582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95CE-FF9C-46B9-886F-339A7101EEE6}"/>
              </a:ext>
            </a:extLst>
          </p:cNvPr>
          <p:cNvSpPr>
            <a:spLocks noGrp="1"/>
          </p:cNvSpPr>
          <p:nvPr>
            <p:ph type="title"/>
          </p:nvPr>
        </p:nvSpPr>
        <p:spPr/>
        <p:txBody>
          <a:bodyPr/>
          <a:lstStyle/>
          <a:p>
            <a:r>
              <a:rPr lang="en-US" dirty="0"/>
              <a:t>Experimental Study</a:t>
            </a:r>
          </a:p>
        </p:txBody>
      </p:sp>
      <p:sp>
        <p:nvSpPr>
          <p:cNvPr id="3" name="Slide Number Placeholder 2">
            <a:extLst>
              <a:ext uri="{FF2B5EF4-FFF2-40B4-BE49-F238E27FC236}">
                <a16:creationId xmlns:a16="http://schemas.microsoft.com/office/drawing/2014/main" id="{E24515A4-A407-4991-A201-7E9D2670545E}"/>
              </a:ext>
            </a:extLst>
          </p:cNvPr>
          <p:cNvSpPr>
            <a:spLocks noGrp="1"/>
          </p:cNvSpPr>
          <p:nvPr>
            <p:ph type="sldNum" sz="quarter" idx="12"/>
          </p:nvPr>
        </p:nvSpPr>
        <p:spPr/>
        <p:txBody>
          <a:bodyPr>
            <a:normAutofit fontScale="85000" lnSpcReduction="20000"/>
          </a:bodyPr>
          <a:lstStyle/>
          <a:p>
            <a:fld id="{69974E82-3C2C-4ABB-838F-79BD9B35B7DF}" type="slidenum">
              <a:rPr lang="en-US" smtClean="0"/>
              <a:t>16</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9E7A15C-9BDE-4914-B782-E1D840B46563}"/>
                  </a:ext>
                </a:extLst>
              </p:cNvPr>
              <p:cNvSpPr>
                <a:spLocks noGrp="1"/>
              </p:cNvSpPr>
              <p:nvPr>
                <p:ph sz="quarter" idx="1"/>
              </p:nvPr>
            </p:nvSpPr>
            <p:spPr/>
            <p:txBody>
              <a:bodyPr/>
              <a:lstStyle/>
              <a:p>
                <a:r>
                  <a:rPr lang="en-US" b="1" dirty="0">
                    <a:solidFill>
                      <a:srgbClr val="0070C0"/>
                    </a:solidFill>
                  </a:rPr>
                  <a:t>Measure of “</a:t>
                </a:r>
                <a:r>
                  <a:rPr lang="en-US" b="1" dirty="0" err="1">
                    <a:solidFill>
                      <a:srgbClr val="0070C0"/>
                    </a:solidFill>
                  </a:rPr>
                  <a:t>bridgeness</a:t>
                </a:r>
                <a:r>
                  <a:rPr lang="en-US" b="1" dirty="0">
                    <a:solidFill>
                      <a:srgbClr val="0070C0"/>
                    </a:solidFill>
                  </a:rPr>
                  <a:t>”. </a:t>
                </a:r>
                <a:r>
                  <a:rPr lang="en-US" dirty="0"/>
                  <a:t>Intuitively, the neighborhood overlap measures of the extent to which an edge is a bridge. For example, according to the definition, any edge whose neighborhood overlap is </a:t>
                </a:r>
                <a14:m>
                  <m:oMath xmlns:m="http://schemas.openxmlformats.org/officeDocument/2006/math">
                    <m:r>
                      <a:rPr lang="en-US" i="1" dirty="0" smtClean="0">
                        <a:latin typeface="Cambria Math" panose="02040503050406030204" pitchFamily="18" charset="0"/>
                      </a:rPr>
                      <m:t>0</m:t>
                    </m:r>
                  </m:oMath>
                </a14:m>
                <a:r>
                  <a:rPr lang="en-US" dirty="0"/>
                  <a:t> is a local bridge. </a:t>
                </a:r>
              </a:p>
              <a:p>
                <a:r>
                  <a:rPr lang="en-US" b="1" dirty="0">
                    <a:solidFill>
                      <a:srgbClr val="0070C0"/>
                    </a:solidFill>
                  </a:rPr>
                  <a:t>Question. </a:t>
                </a:r>
                <a:r>
                  <a:rPr lang="en-US" dirty="0"/>
                  <a:t>How does the neighborhood overlap of an edge depend on its strength?</a:t>
                </a:r>
              </a:p>
              <a:p>
                <a:r>
                  <a:rPr lang="en-US" b="1" dirty="0">
                    <a:solidFill>
                      <a:srgbClr val="0070C0"/>
                    </a:solidFill>
                  </a:rPr>
                  <a:t>Answer from many experimental studies. </a:t>
                </a:r>
                <a:r>
                  <a:rPr lang="en-US" dirty="0"/>
                  <a:t>The neighborhood overlap grows as edge strength grows.</a:t>
                </a:r>
              </a:p>
            </p:txBody>
          </p:sp>
        </mc:Choice>
        <mc:Fallback xmlns="">
          <p:sp>
            <p:nvSpPr>
              <p:cNvPr id="4" name="Content Placeholder 3">
                <a:extLst>
                  <a:ext uri="{FF2B5EF4-FFF2-40B4-BE49-F238E27FC236}">
                    <a16:creationId xmlns:a16="http://schemas.microsoft.com/office/drawing/2014/main" id="{E9E7A15C-9BDE-4914-B782-E1D840B46563}"/>
                  </a:ext>
                </a:extLst>
              </p:cNvPr>
              <p:cNvSpPr>
                <a:spLocks noGrp="1" noRot="1" noChangeAspect="1" noMove="1" noResize="1" noEditPoints="1" noAdjustHandles="1" noChangeArrowheads="1" noChangeShapeType="1" noTextEdit="1"/>
              </p:cNvSpPr>
              <p:nvPr>
                <p:ph sz="quarter" idx="1"/>
              </p:nvPr>
            </p:nvSpPr>
            <p:spPr>
              <a:blipFill>
                <a:blip r:embed="rId2"/>
                <a:stretch>
                  <a:fillRect l="-280" t="-1357" r="-1570"/>
                </a:stretch>
              </a:blipFill>
            </p:spPr>
            <p:txBody>
              <a:bodyPr/>
              <a:lstStyle/>
              <a:p>
                <a:r>
                  <a:rPr lang="en-US">
                    <a:noFill/>
                  </a:rPr>
                  <a:t> </a:t>
                </a:r>
              </a:p>
            </p:txBody>
          </p:sp>
        </mc:Fallback>
      </mc:AlternateContent>
    </p:spTree>
    <p:extLst>
      <p:ext uri="{BB962C8B-B14F-4D97-AF65-F5344CB8AC3E}">
        <p14:creationId xmlns:p14="http://schemas.microsoft.com/office/powerpoint/2010/main" val="201524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8DA0-581D-470E-AE8E-AA7C16310CF8}"/>
              </a:ext>
            </a:extLst>
          </p:cNvPr>
          <p:cNvSpPr>
            <a:spLocks noGrp="1"/>
          </p:cNvSpPr>
          <p:nvPr>
            <p:ph type="title"/>
          </p:nvPr>
        </p:nvSpPr>
        <p:spPr/>
        <p:txBody>
          <a:bodyPr/>
          <a:lstStyle/>
          <a:p>
            <a:r>
              <a:rPr lang="en-US" dirty="0"/>
              <a:t>Example (Mobile Communication Network)</a:t>
            </a:r>
          </a:p>
        </p:txBody>
      </p:sp>
      <p:sp>
        <p:nvSpPr>
          <p:cNvPr id="3" name="Slide Number Placeholder 2">
            <a:extLst>
              <a:ext uri="{FF2B5EF4-FFF2-40B4-BE49-F238E27FC236}">
                <a16:creationId xmlns:a16="http://schemas.microsoft.com/office/drawing/2014/main" id="{0084AE52-BA5E-4A5F-B64C-495222E451C2}"/>
              </a:ext>
            </a:extLst>
          </p:cNvPr>
          <p:cNvSpPr>
            <a:spLocks noGrp="1"/>
          </p:cNvSpPr>
          <p:nvPr>
            <p:ph type="sldNum" sz="quarter" idx="12"/>
          </p:nvPr>
        </p:nvSpPr>
        <p:spPr/>
        <p:txBody>
          <a:bodyPr>
            <a:normAutofit fontScale="85000" lnSpcReduction="20000"/>
          </a:bodyPr>
          <a:lstStyle/>
          <a:p>
            <a:fld id="{69974E82-3C2C-4ABB-838F-79BD9B35B7DF}" type="slidenum">
              <a:rPr lang="en-US" smtClean="0"/>
              <a:t>17</a:t>
            </a:fld>
            <a:endParaRPr lang="en-US"/>
          </a:p>
        </p:txBody>
      </p:sp>
      <p:pic>
        <p:nvPicPr>
          <p:cNvPr id="4" name="Picture 3">
            <a:extLst>
              <a:ext uri="{FF2B5EF4-FFF2-40B4-BE49-F238E27FC236}">
                <a16:creationId xmlns:a16="http://schemas.microsoft.com/office/drawing/2014/main" id="{0A3FC0C3-1216-4A02-B0BB-03B0E104E9D7}"/>
              </a:ext>
            </a:extLst>
          </p:cNvPr>
          <p:cNvPicPr>
            <a:picLocks noChangeAspect="1"/>
          </p:cNvPicPr>
          <p:nvPr/>
        </p:nvPicPr>
        <p:blipFill>
          <a:blip r:embed="rId2"/>
          <a:stretch>
            <a:fillRect/>
          </a:stretch>
        </p:blipFill>
        <p:spPr>
          <a:xfrm>
            <a:off x="948986" y="1767551"/>
            <a:ext cx="4864894" cy="4622006"/>
          </a:xfrm>
          <a:prstGeom prst="rect">
            <a:avLst/>
          </a:prstGeom>
        </p:spPr>
      </p:pic>
      <p:sp>
        <p:nvSpPr>
          <p:cNvPr id="5" name="TextBox 4">
            <a:extLst>
              <a:ext uri="{FF2B5EF4-FFF2-40B4-BE49-F238E27FC236}">
                <a16:creationId xmlns:a16="http://schemas.microsoft.com/office/drawing/2014/main" id="{8775AA14-7839-4E8C-B436-48F049881EEC}"/>
              </a:ext>
            </a:extLst>
          </p:cNvPr>
          <p:cNvSpPr txBox="1"/>
          <p:nvPr/>
        </p:nvSpPr>
        <p:spPr>
          <a:xfrm>
            <a:off x="6378122" y="2404801"/>
            <a:ext cx="4864892" cy="2769989"/>
          </a:xfrm>
          <a:prstGeom prst="rect">
            <a:avLst/>
          </a:prstGeom>
          <a:noFill/>
        </p:spPr>
        <p:txBody>
          <a:bodyPr wrap="square" rtlCol="0">
            <a:spAutoFit/>
          </a:bodyPr>
          <a:lstStyle/>
          <a:p>
            <a:r>
              <a:rPr lang="en-US" sz="2900" dirty="0"/>
              <a:t>A plot of the neighborhood of edges as a function of their percentile in the sorted order of all edges by their strength. The overlap increases with increasing tie strength.</a:t>
            </a:r>
          </a:p>
        </p:txBody>
      </p:sp>
    </p:spTree>
    <p:extLst>
      <p:ext uri="{BB962C8B-B14F-4D97-AF65-F5344CB8AC3E}">
        <p14:creationId xmlns:p14="http://schemas.microsoft.com/office/powerpoint/2010/main" val="339545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F9FCF6-0CD9-48AA-A127-F4B7569DB4B9}"/>
              </a:ext>
            </a:extLst>
          </p:cNvPr>
          <p:cNvSpPr>
            <a:spLocks noGrp="1"/>
          </p:cNvSpPr>
          <p:nvPr>
            <p:ph type="body" idx="1"/>
          </p:nvPr>
        </p:nvSpPr>
        <p:spPr/>
        <p:txBody>
          <a:bodyPr/>
          <a:lstStyle/>
          <a:p>
            <a:r>
              <a:rPr lang="en-US" dirty="0"/>
              <a:t>Facebook and Twitter (Easley &amp; Kleinberg, Section 3.4)</a:t>
            </a:r>
          </a:p>
        </p:txBody>
      </p:sp>
      <p:sp>
        <p:nvSpPr>
          <p:cNvPr id="3" name="Title 2">
            <a:extLst>
              <a:ext uri="{FF2B5EF4-FFF2-40B4-BE49-F238E27FC236}">
                <a16:creationId xmlns:a16="http://schemas.microsoft.com/office/drawing/2014/main" id="{4F01B775-082C-42A7-B55B-4F7F5095E755}"/>
              </a:ext>
            </a:extLst>
          </p:cNvPr>
          <p:cNvSpPr>
            <a:spLocks noGrp="1"/>
          </p:cNvSpPr>
          <p:nvPr>
            <p:ph type="title"/>
          </p:nvPr>
        </p:nvSpPr>
        <p:spPr/>
        <p:txBody>
          <a:bodyPr/>
          <a:lstStyle/>
          <a:p>
            <a:r>
              <a:rPr lang="en-US" dirty="0"/>
              <a:t>Experimental Studies</a:t>
            </a:r>
          </a:p>
        </p:txBody>
      </p:sp>
      <p:sp>
        <p:nvSpPr>
          <p:cNvPr id="4" name="Slide Number Placeholder 3">
            <a:extLst>
              <a:ext uri="{FF2B5EF4-FFF2-40B4-BE49-F238E27FC236}">
                <a16:creationId xmlns:a16="http://schemas.microsoft.com/office/drawing/2014/main" id="{BE6E1AD5-1DFC-49A8-B3A7-1F371BFC3096}"/>
              </a:ext>
            </a:extLst>
          </p:cNvPr>
          <p:cNvSpPr>
            <a:spLocks noGrp="1"/>
          </p:cNvSpPr>
          <p:nvPr>
            <p:ph type="sldNum" sz="quarter" idx="11"/>
          </p:nvPr>
        </p:nvSpPr>
        <p:spPr/>
        <p:txBody>
          <a:bodyPr/>
          <a:lstStyle/>
          <a:p>
            <a:fld id="{69974E82-3C2C-4ABB-838F-79BD9B35B7DF}" type="slidenum">
              <a:rPr lang="en-US" smtClean="0"/>
              <a:t>18</a:t>
            </a:fld>
            <a:endParaRPr lang="en-US"/>
          </a:p>
        </p:txBody>
      </p:sp>
    </p:spTree>
    <p:extLst>
      <p:ext uri="{BB962C8B-B14F-4D97-AF65-F5344CB8AC3E}">
        <p14:creationId xmlns:p14="http://schemas.microsoft.com/office/powerpoint/2010/main" val="2299513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48C5-87C4-463A-8C92-343EC9FF8087}"/>
              </a:ext>
            </a:extLst>
          </p:cNvPr>
          <p:cNvSpPr>
            <a:spLocks noGrp="1"/>
          </p:cNvSpPr>
          <p:nvPr>
            <p:ph type="title"/>
          </p:nvPr>
        </p:nvSpPr>
        <p:spPr/>
        <p:txBody>
          <a:bodyPr/>
          <a:lstStyle/>
          <a:p>
            <a:r>
              <a:rPr lang="en-US" dirty="0"/>
              <a:t>Examples of Questions</a:t>
            </a:r>
          </a:p>
        </p:txBody>
      </p:sp>
      <p:sp>
        <p:nvSpPr>
          <p:cNvPr id="3" name="Slide Number Placeholder 2">
            <a:extLst>
              <a:ext uri="{FF2B5EF4-FFF2-40B4-BE49-F238E27FC236}">
                <a16:creationId xmlns:a16="http://schemas.microsoft.com/office/drawing/2014/main" id="{5585A9AB-AF2F-4621-ADB5-E25ADF99F5A4}"/>
              </a:ext>
            </a:extLst>
          </p:cNvPr>
          <p:cNvSpPr>
            <a:spLocks noGrp="1"/>
          </p:cNvSpPr>
          <p:nvPr>
            <p:ph type="sldNum" sz="quarter" idx="12"/>
          </p:nvPr>
        </p:nvSpPr>
        <p:spPr/>
        <p:txBody>
          <a:bodyPr>
            <a:normAutofit fontScale="85000" lnSpcReduction="20000"/>
          </a:bodyPr>
          <a:lstStyle/>
          <a:p>
            <a:fld id="{69974E82-3C2C-4ABB-838F-79BD9B35B7DF}" type="slidenum">
              <a:rPr lang="en-US" smtClean="0"/>
              <a:t>19</a:t>
            </a:fld>
            <a:endParaRPr lang="en-US"/>
          </a:p>
        </p:txBody>
      </p:sp>
      <p:sp>
        <p:nvSpPr>
          <p:cNvPr id="4" name="Content Placeholder 3">
            <a:extLst>
              <a:ext uri="{FF2B5EF4-FFF2-40B4-BE49-F238E27FC236}">
                <a16:creationId xmlns:a16="http://schemas.microsoft.com/office/drawing/2014/main" id="{B28004A6-324C-472C-A362-515B089EC172}"/>
              </a:ext>
            </a:extLst>
          </p:cNvPr>
          <p:cNvSpPr>
            <a:spLocks noGrp="1"/>
          </p:cNvSpPr>
          <p:nvPr>
            <p:ph sz="quarter" idx="1"/>
          </p:nvPr>
        </p:nvSpPr>
        <p:spPr/>
        <p:txBody>
          <a:bodyPr/>
          <a:lstStyle/>
          <a:p>
            <a:r>
              <a:rPr lang="en-US" dirty="0"/>
              <a:t>A user in a social network maintains hundreds of friendship links. How many of these links correspond to strong ties that involve frequent contact and how many correspond to weak ties that are activated relatively rare? </a:t>
            </a:r>
          </a:p>
          <a:p>
            <a:r>
              <a:rPr lang="en-US" dirty="0"/>
              <a:t>How the number of a user’s strong ties depend on the number of followers?</a:t>
            </a:r>
          </a:p>
        </p:txBody>
      </p:sp>
    </p:spTree>
    <p:extLst>
      <p:ext uri="{BB962C8B-B14F-4D97-AF65-F5344CB8AC3E}">
        <p14:creationId xmlns:p14="http://schemas.microsoft.com/office/powerpoint/2010/main" val="158081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EBE5DB-B890-4550-83C7-416514CBB0C5}"/>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54297026-44FB-4E58-B628-F8156881A227}"/>
              </a:ext>
            </a:extLst>
          </p:cNvPr>
          <p:cNvSpPr>
            <a:spLocks noGrp="1"/>
          </p:cNvSpPr>
          <p:nvPr>
            <p:ph type="title"/>
          </p:nvPr>
        </p:nvSpPr>
        <p:spPr/>
        <p:txBody>
          <a:bodyPr/>
          <a:lstStyle/>
          <a:p>
            <a:r>
              <a:rPr lang="en-US" dirty="0"/>
              <a:t>Close Friends and Distant Acquaintances</a:t>
            </a:r>
          </a:p>
        </p:txBody>
      </p:sp>
      <p:sp>
        <p:nvSpPr>
          <p:cNvPr id="4" name="Slide Number Placeholder 3">
            <a:extLst>
              <a:ext uri="{FF2B5EF4-FFF2-40B4-BE49-F238E27FC236}">
                <a16:creationId xmlns:a16="http://schemas.microsoft.com/office/drawing/2014/main" id="{23E24191-798D-45F6-94CE-6E765EA6D9D2}"/>
              </a:ext>
            </a:extLst>
          </p:cNvPr>
          <p:cNvSpPr>
            <a:spLocks noGrp="1"/>
          </p:cNvSpPr>
          <p:nvPr>
            <p:ph type="sldNum" sz="quarter" idx="11"/>
          </p:nvPr>
        </p:nvSpPr>
        <p:spPr/>
        <p:txBody>
          <a:bodyPr/>
          <a:lstStyle/>
          <a:p>
            <a:fld id="{69974E82-3C2C-4ABB-838F-79BD9B35B7DF}" type="slidenum">
              <a:rPr lang="en-US" smtClean="0"/>
              <a:t>2</a:t>
            </a:fld>
            <a:endParaRPr lang="en-US"/>
          </a:p>
        </p:txBody>
      </p:sp>
    </p:spTree>
    <p:extLst>
      <p:ext uri="{BB962C8B-B14F-4D97-AF65-F5344CB8AC3E}">
        <p14:creationId xmlns:p14="http://schemas.microsoft.com/office/powerpoint/2010/main" val="611214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9FB5-13AD-4877-BEB1-C7791D117002}"/>
              </a:ext>
            </a:extLst>
          </p:cNvPr>
          <p:cNvSpPr>
            <a:spLocks noGrp="1"/>
          </p:cNvSpPr>
          <p:nvPr>
            <p:ph type="title"/>
          </p:nvPr>
        </p:nvSpPr>
        <p:spPr/>
        <p:txBody>
          <a:bodyPr/>
          <a:lstStyle/>
          <a:p>
            <a:r>
              <a:rPr lang="en-US" dirty="0"/>
              <a:t>Strength of Ties on Facebook</a:t>
            </a:r>
          </a:p>
        </p:txBody>
      </p:sp>
      <p:sp>
        <p:nvSpPr>
          <p:cNvPr id="3" name="Slide Number Placeholder 2">
            <a:extLst>
              <a:ext uri="{FF2B5EF4-FFF2-40B4-BE49-F238E27FC236}">
                <a16:creationId xmlns:a16="http://schemas.microsoft.com/office/drawing/2014/main" id="{2368A7E6-D76F-4D5B-B0FE-99626F2015FF}"/>
              </a:ext>
            </a:extLst>
          </p:cNvPr>
          <p:cNvSpPr>
            <a:spLocks noGrp="1"/>
          </p:cNvSpPr>
          <p:nvPr>
            <p:ph type="sldNum" sz="quarter" idx="12"/>
          </p:nvPr>
        </p:nvSpPr>
        <p:spPr/>
        <p:txBody>
          <a:bodyPr>
            <a:normAutofit fontScale="85000" lnSpcReduction="20000"/>
          </a:bodyPr>
          <a:lstStyle/>
          <a:p>
            <a:fld id="{69974E82-3C2C-4ABB-838F-79BD9B35B7DF}" type="slidenum">
              <a:rPr lang="en-US" smtClean="0"/>
              <a:t>20</a:t>
            </a:fld>
            <a:endParaRPr lang="en-US"/>
          </a:p>
        </p:txBody>
      </p:sp>
      <p:pic>
        <p:nvPicPr>
          <p:cNvPr id="4" name="Picture 3">
            <a:extLst>
              <a:ext uri="{FF2B5EF4-FFF2-40B4-BE49-F238E27FC236}">
                <a16:creationId xmlns:a16="http://schemas.microsoft.com/office/drawing/2014/main" id="{9790EF3D-A87B-4DE1-9973-D49D3B27C287}"/>
              </a:ext>
            </a:extLst>
          </p:cNvPr>
          <p:cNvPicPr>
            <a:picLocks noChangeAspect="1"/>
          </p:cNvPicPr>
          <p:nvPr/>
        </p:nvPicPr>
        <p:blipFill>
          <a:blip r:embed="rId2"/>
          <a:stretch>
            <a:fillRect/>
          </a:stretch>
        </p:blipFill>
        <p:spPr>
          <a:xfrm>
            <a:off x="1137652" y="1754669"/>
            <a:ext cx="4358640" cy="4620768"/>
          </a:xfrm>
          <a:prstGeom prst="rect">
            <a:avLst/>
          </a:prstGeom>
        </p:spPr>
      </p:pic>
      <p:sp>
        <p:nvSpPr>
          <p:cNvPr id="5" name="TextBox 4">
            <a:extLst>
              <a:ext uri="{FF2B5EF4-FFF2-40B4-BE49-F238E27FC236}">
                <a16:creationId xmlns:a16="http://schemas.microsoft.com/office/drawing/2014/main" id="{7D5DC990-55E3-403A-99D7-DFA1718ACB08}"/>
              </a:ext>
            </a:extLst>
          </p:cNvPr>
          <p:cNvSpPr txBox="1"/>
          <p:nvPr/>
        </p:nvSpPr>
        <p:spPr>
          <a:xfrm>
            <a:off x="5944937" y="1987561"/>
            <a:ext cx="5109411" cy="4154984"/>
          </a:xfrm>
          <a:prstGeom prst="rect">
            <a:avLst/>
          </a:prstGeom>
          <a:noFill/>
        </p:spPr>
        <p:txBody>
          <a:bodyPr wrap="square" rtlCol="0">
            <a:spAutoFit/>
          </a:bodyPr>
          <a:lstStyle/>
          <a:p>
            <a:pPr marL="457200" indent="-457200">
              <a:buFont typeface="Arial" panose="020B0604020202020204" pitchFamily="34" charset="0"/>
              <a:buChar char="•"/>
            </a:pPr>
            <a:r>
              <a:rPr lang="en-US" sz="2400" b="1" dirty="0">
                <a:solidFill>
                  <a:srgbClr val="0070C0"/>
                </a:solidFill>
              </a:rPr>
              <a:t>Mutual communication: </a:t>
            </a:r>
            <a:r>
              <a:rPr lang="en-US" sz="2400" dirty="0"/>
              <a:t>Exchange by messages during the observation period. </a:t>
            </a:r>
          </a:p>
          <a:p>
            <a:pPr marL="457200" indent="-457200">
              <a:buFont typeface="Arial" panose="020B0604020202020204" pitchFamily="34" charset="0"/>
              <a:buChar char="•"/>
            </a:pPr>
            <a:r>
              <a:rPr lang="en-US" sz="2400" b="1" dirty="0">
                <a:solidFill>
                  <a:srgbClr val="0070C0"/>
                </a:solidFill>
              </a:rPr>
              <a:t>One-way communication: </a:t>
            </a:r>
            <a:r>
              <a:rPr lang="en-US" sz="2400" dirty="0"/>
              <a:t>The user sent one or more messages, whether or not these messages were reciprocated.</a:t>
            </a:r>
          </a:p>
          <a:p>
            <a:pPr marL="457200" indent="-457200">
              <a:buFont typeface="Arial" panose="020B0604020202020204" pitchFamily="34" charset="0"/>
              <a:buChar char="•"/>
            </a:pPr>
            <a:r>
              <a:rPr lang="en-US" sz="2400" b="1" dirty="0">
                <a:solidFill>
                  <a:srgbClr val="0070C0"/>
                </a:solidFill>
              </a:rPr>
              <a:t>Maintained relationship: </a:t>
            </a:r>
            <a:r>
              <a:rPr lang="en-US" sz="2400" dirty="0"/>
              <a:t>The user followed information about the friend, whether or not actual communication took place.</a:t>
            </a:r>
          </a:p>
        </p:txBody>
      </p:sp>
    </p:spTree>
    <p:extLst>
      <p:ext uri="{BB962C8B-B14F-4D97-AF65-F5344CB8AC3E}">
        <p14:creationId xmlns:p14="http://schemas.microsoft.com/office/powerpoint/2010/main" val="364629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19D7-13D2-445E-98BE-AB22404D3C9C}"/>
              </a:ext>
            </a:extLst>
          </p:cNvPr>
          <p:cNvSpPr>
            <a:spLocks noGrp="1"/>
          </p:cNvSpPr>
          <p:nvPr>
            <p:ph type="title"/>
          </p:nvPr>
        </p:nvSpPr>
        <p:spPr/>
        <p:txBody>
          <a:bodyPr/>
          <a:lstStyle/>
          <a:p>
            <a:r>
              <a:rPr lang="en-US" dirty="0"/>
              <a:t>Strong Ties and Followers on Twitter</a:t>
            </a:r>
          </a:p>
        </p:txBody>
      </p:sp>
      <p:sp>
        <p:nvSpPr>
          <p:cNvPr id="3" name="Slide Number Placeholder 2">
            <a:extLst>
              <a:ext uri="{FF2B5EF4-FFF2-40B4-BE49-F238E27FC236}">
                <a16:creationId xmlns:a16="http://schemas.microsoft.com/office/drawing/2014/main" id="{99513551-B342-4FC9-A0C9-58E24DEA7377}"/>
              </a:ext>
            </a:extLst>
          </p:cNvPr>
          <p:cNvSpPr>
            <a:spLocks noGrp="1"/>
          </p:cNvSpPr>
          <p:nvPr>
            <p:ph type="sldNum" sz="quarter" idx="12"/>
          </p:nvPr>
        </p:nvSpPr>
        <p:spPr/>
        <p:txBody>
          <a:bodyPr>
            <a:normAutofit fontScale="85000" lnSpcReduction="20000"/>
          </a:bodyPr>
          <a:lstStyle/>
          <a:p>
            <a:fld id="{69974E82-3C2C-4ABB-838F-79BD9B35B7DF}" type="slidenum">
              <a:rPr lang="en-US" smtClean="0"/>
              <a:t>21</a:t>
            </a:fld>
            <a:endParaRPr lang="en-US"/>
          </a:p>
        </p:txBody>
      </p:sp>
      <p:pic>
        <p:nvPicPr>
          <p:cNvPr id="4" name="Picture 3">
            <a:extLst>
              <a:ext uri="{FF2B5EF4-FFF2-40B4-BE49-F238E27FC236}">
                <a16:creationId xmlns:a16="http://schemas.microsoft.com/office/drawing/2014/main" id="{2D0ADE4D-3094-47EE-A1D2-F6D9407E0716}"/>
              </a:ext>
            </a:extLst>
          </p:cNvPr>
          <p:cNvPicPr>
            <a:picLocks/>
          </p:cNvPicPr>
          <p:nvPr/>
        </p:nvPicPr>
        <p:blipFill>
          <a:blip r:embed="rId2"/>
          <a:stretch>
            <a:fillRect/>
          </a:stretch>
        </p:blipFill>
        <p:spPr>
          <a:xfrm>
            <a:off x="1720684" y="1637831"/>
            <a:ext cx="8495348" cy="4781550"/>
          </a:xfrm>
          <a:prstGeom prst="rect">
            <a:avLst/>
          </a:prstGeom>
        </p:spPr>
      </p:pic>
    </p:spTree>
    <p:extLst>
      <p:ext uri="{BB962C8B-B14F-4D97-AF65-F5344CB8AC3E}">
        <p14:creationId xmlns:p14="http://schemas.microsoft.com/office/powerpoint/2010/main" val="146236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F9FCF6-0CD9-48AA-A127-F4B7569DB4B9}"/>
              </a:ext>
            </a:extLst>
          </p:cNvPr>
          <p:cNvSpPr>
            <a:spLocks noGrp="1"/>
          </p:cNvSpPr>
          <p:nvPr>
            <p:ph type="body" idx="1"/>
          </p:nvPr>
        </p:nvSpPr>
        <p:spPr/>
        <p:txBody>
          <a:bodyPr/>
          <a:lstStyle/>
          <a:p>
            <a:r>
              <a:rPr lang="en-US" dirty="0"/>
              <a:t>Embeddedness and Structural Holes</a:t>
            </a:r>
          </a:p>
          <a:p>
            <a:r>
              <a:rPr lang="en-US" dirty="0"/>
              <a:t>(Easley &amp; Kleinberg, Section 3.5)</a:t>
            </a:r>
          </a:p>
        </p:txBody>
      </p:sp>
      <p:sp>
        <p:nvSpPr>
          <p:cNvPr id="3" name="Title 2">
            <a:extLst>
              <a:ext uri="{FF2B5EF4-FFF2-40B4-BE49-F238E27FC236}">
                <a16:creationId xmlns:a16="http://schemas.microsoft.com/office/drawing/2014/main" id="{4F01B775-082C-42A7-B55B-4F7F5095E755}"/>
              </a:ext>
            </a:extLst>
          </p:cNvPr>
          <p:cNvSpPr>
            <a:spLocks noGrp="1"/>
          </p:cNvSpPr>
          <p:nvPr>
            <p:ph type="title"/>
          </p:nvPr>
        </p:nvSpPr>
        <p:spPr/>
        <p:txBody>
          <a:bodyPr/>
          <a:lstStyle/>
          <a:p>
            <a:r>
              <a:rPr lang="en-US" dirty="0"/>
              <a:t>Different Types of Nodes</a:t>
            </a:r>
          </a:p>
        </p:txBody>
      </p:sp>
      <p:sp>
        <p:nvSpPr>
          <p:cNvPr id="4" name="Slide Number Placeholder 3">
            <a:extLst>
              <a:ext uri="{FF2B5EF4-FFF2-40B4-BE49-F238E27FC236}">
                <a16:creationId xmlns:a16="http://schemas.microsoft.com/office/drawing/2014/main" id="{BE6E1AD5-1DFC-49A8-B3A7-1F371BFC3096}"/>
              </a:ext>
            </a:extLst>
          </p:cNvPr>
          <p:cNvSpPr>
            <a:spLocks noGrp="1"/>
          </p:cNvSpPr>
          <p:nvPr>
            <p:ph type="sldNum" sz="quarter" idx="11"/>
          </p:nvPr>
        </p:nvSpPr>
        <p:spPr/>
        <p:txBody>
          <a:bodyPr/>
          <a:lstStyle/>
          <a:p>
            <a:fld id="{69974E82-3C2C-4ABB-838F-79BD9B35B7DF}" type="slidenum">
              <a:rPr lang="en-US" smtClean="0"/>
              <a:t>22</a:t>
            </a:fld>
            <a:endParaRPr lang="en-US"/>
          </a:p>
        </p:txBody>
      </p:sp>
    </p:spTree>
    <p:extLst>
      <p:ext uri="{BB962C8B-B14F-4D97-AF65-F5344CB8AC3E}">
        <p14:creationId xmlns:p14="http://schemas.microsoft.com/office/powerpoint/2010/main" val="122230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FF48-E53B-4DDE-BE51-9BFF5020A6D1}"/>
              </a:ext>
            </a:extLst>
          </p:cNvPr>
          <p:cNvSpPr>
            <a:spLocks noGrp="1"/>
          </p:cNvSpPr>
          <p:nvPr>
            <p:ph type="title"/>
          </p:nvPr>
        </p:nvSpPr>
        <p:spPr/>
        <p:txBody>
          <a:bodyPr/>
          <a:lstStyle/>
          <a:p>
            <a:r>
              <a:rPr lang="en-US" dirty="0"/>
              <a:t>Node A: Embeddedness</a:t>
            </a:r>
          </a:p>
        </p:txBody>
      </p:sp>
      <p:sp>
        <p:nvSpPr>
          <p:cNvPr id="3" name="Slide Number Placeholder 2">
            <a:extLst>
              <a:ext uri="{FF2B5EF4-FFF2-40B4-BE49-F238E27FC236}">
                <a16:creationId xmlns:a16="http://schemas.microsoft.com/office/drawing/2014/main" id="{95D7C792-6BC0-4FB1-9FC6-402829D35A3C}"/>
              </a:ext>
            </a:extLst>
          </p:cNvPr>
          <p:cNvSpPr>
            <a:spLocks noGrp="1"/>
          </p:cNvSpPr>
          <p:nvPr>
            <p:ph type="sldNum" sz="quarter" idx="12"/>
          </p:nvPr>
        </p:nvSpPr>
        <p:spPr/>
        <p:txBody>
          <a:bodyPr>
            <a:normAutofit fontScale="85000" lnSpcReduction="20000"/>
          </a:bodyPr>
          <a:lstStyle/>
          <a:p>
            <a:fld id="{69974E82-3C2C-4ABB-838F-79BD9B35B7DF}" type="slidenum">
              <a:rPr lang="en-US" smtClean="0"/>
              <a:t>23</a:t>
            </a:fld>
            <a:endParaRPr lang="en-US"/>
          </a:p>
        </p:txBody>
      </p:sp>
      <p:pic>
        <p:nvPicPr>
          <p:cNvPr id="4" name="Picture 3">
            <a:extLst>
              <a:ext uri="{FF2B5EF4-FFF2-40B4-BE49-F238E27FC236}">
                <a16:creationId xmlns:a16="http://schemas.microsoft.com/office/drawing/2014/main" id="{4337457E-1FFD-4DD1-BDDD-4952FFF0F14A}"/>
              </a:ext>
            </a:extLst>
          </p:cNvPr>
          <p:cNvPicPr>
            <a:picLocks noChangeAspect="1"/>
          </p:cNvPicPr>
          <p:nvPr/>
        </p:nvPicPr>
        <p:blipFill>
          <a:blip r:embed="rId2"/>
          <a:stretch>
            <a:fillRect/>
          </a:stretch>
        </p:blipFill>
        <p:spPr>
          <a:xfrm>
            <a:off x="812800" y="1667578"/>
            <a:ext cx="5666423" cy="4843463"/>
          </a:xfrm>
          <a:prstGeom prst="rect">
            <a:avLst/>
          </a:prstGeom>
        </p:spPr>
      </p:pic>
      <p:sp>
        <p:nvSpPr>
          <p:cNvPr id="6" name="TextBox 5">
            <a:extLst>
              <a:ext uri="{FF2B5EF4-FFF2-40B4-BE49-F238E27FC236}">
                <a16:creationId xmlns:a16="http://schemas.microsoft.com/office/drawing/2014/main" id="{5A156F59-B860-453F-852F-0D17B52CA65E}"/>
              </a:ext>
            </a:extLst>
          </p:cNvPr>
          <p:cNvSpPr txBox="1"/>
          <p:nvPr/>
        </p:nvSpPr>
        <p:spPr>
          <a:xfrm>
            <a:off x="6807199" y="1944305"/>
            <a:ext cx="4463717" cy="3785652"/>
          </a:xfrm>
          <a:prstGeom prst="rect">
            <a:avLst/>
          </a:prstGeom>
          <a:noFill/>
        </p:spPr>
        <p:txBody>
          <a:bodyPr wrap="square" rtlCol="0">
            <a:spAutoFit/>
          </a:bodyPr>
          <a:lstStyle/>
          <a:p>
            <a:r>
              <a:rPr lang="en-US" sz="2400" b="1" dirty="0">
                <a:solidFill>
                  <a:srgbClr val="0070C0"/>
                </a:solidFill>
              </a:rPr>
              <a:t>Sociology:</a:t>
            </a:r>
          </a:p>
          <a:p>
            <a:pPr marL="342900" indent="-342900">
              <a:buFont typeface="Arial" panose="020B0604020202020204" pitchFamily="34" charset="0"/>
              <a:buChar char="•"/>
            </a:pPr>
            <a:r>
              <a:rPr lang="en-US" sz="2400" dirty="0"/>
              <a:t>It is easier for </a:t>
            </a:r>
            <a:r>
              <a:rPr lang="en-US" sz="2400" dirty="0">
                <a:solidFill>
                  <a:srgbClr val="FF0000"/>
                </a:solidFill>
              </a:rPr>
              <a:t>embedded nodes</a:t>
            </a:r>
            <a:r>
              <a:rPr lang="en-US" sz="2400" dirty="0"/>
              <a:t>, like A, to trust one another and to have confidence in the integrity of transactions between them. </a:t>
            </a:r>
          </a:p>
          <a:p>
            <a:pPr marL="342900" indent="-342900">
              <a:buFont typeface="Arial" panose="020B0604020202020204" pitchFamily="34" charset="0"/>
              <a:buChar char="•"/>
            </a:pPr>
            <a:r>
              <a:rPr lang="en-US" sz="2400" dirty="0"/>
              <a:t>In the event of misbehavior by one of such nodes, there is the potential for reputational consequences from friends.</a:t>
            </a:r>
          </a:p>
        </p:txBody>
      </p:sp>
    </p:spTree>
    <p:extLst>
      <p:ext uri="{BB962C8B-B14F-4D97-AF65-F5344CB8AC3E}">
        <p14:creationId xmlns:p14="http://schemas.microsoft.com/office/powerpoint/2010/main" val="2621316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E622-4457-4FD0-B27E-34302C738A7D}"/>
              </a:ext>
            </a:extLst>
          </p:cNvPr>
          <p:cNvSpPr>
            <a:spLocks noGrp="1"/>
          </p:cNvSpPr>
          <p:nvPr>
            <p:ph type="title"/>
          </p:nvPr>
        </p:nvSpPr>
        <p:spPr/>
        <p:txBody>
          <a:bodyPr/>
          <a:lstStyle/>
          <a:p>
            <a:r>
              <a:rPr lang="en-US" dirty="0"/>
              <a:t>Node B: Spanning a Structural Hole</a:t>
            </a:r>
          </a:p>
        </p:txBody>
      </p:sp>
      <p:sp>
        <p:nvSpPr>
          <p:cNvPr id="3" name="Slide Number Placeholder 2">
            <a:extLst>
              <a:ext uri="{FF2B5EF4-FFF2-40B4-BE49-F238E27FC236}">
                <a16:creationId xmlns:a16="http://schemas.microsoft.com/office/drawing/2014/main" id="{53330150-4429-4269-9396-877DDEC1A489}"/>
              </a:ext>
            </a:extLst>
          </p:cNvPr>
          <p:cNvSpPr>
            <a:spLocks noGrp="1"/>
          </p:cNvSpPr>
          <p:nvPr>
            <p:ph type="sldNum" sz="quarter" idx="12"/>
          </p:nvPr>
        </p:nvSpPr>
        <p:spPr/>
        <p:txBody>
          <a:bodyPr>
            <a:normAutofit fontScale="85000" lnSpcReduction="20000"/>
          </a:bodyPr>
          <a:lstStyle/>
          <a:p>
            <a:fld id="{69974E82-3C2C-4ABB-838F-79BD9B35B7DF}" type="slidenum">
              <a:rPr lang="en-US" smtClean="0"/>
              <a:t>24</a:t>
            </a:fld>
            <a:endParaRPr lang="en-US"/>
          </a:p>
        </p:txBody>
      </p:sp>
      <p:pic>
        <p:nvPicPr>
          <p:cNvPr id="4" name="Picture 3">
            <a:extLst>
              <a:ext uri="{FF2B5EF4-FFF2-40B4-BE49-F238E27FC236}">
                <a16:creationId xmlns:a16="http://schemas.microsoft.com/office/drawing/2014/main" id="{FFDC4022-4AFF-46FF-9040-29DC00A42825}"/>
              </a:ext>
            </a:extLst>
          </p:cNvPr>
          <p:cNvPicPr>
            <a:picLocks noChangeAspect="1"/>
          </p:cNvPicPr>
          <p:nvPr/>
        </p:nvPicPr>
        <p:blipFill>
          <a:blip r:embed="rId2"/>
          <a:stretch>
            <a:fillRect/>
          </a:stretch>
        </p:blipFill>
        <p:spPr>
          <a:xfrm>
            <a:off x="812800" y="2709728"/>
            <a:ext cx="4092416" cy="3498056"/>
          </a:xfrm>
          <a:prstGeom prst="rect">
            <a:avLst/>
          </a:prstGeom>
        </p:spPr>
      </p:pic>
      <p:sp>
        <p:nvSpPr>
          <p:cNvPr id="5" name="TextBox 4">
            <a:extLst>
              <a:ext uri="{FF2B5EF4-FFF2-40B4-BE49-F238E27FC236}">
                <a16:creationId xmlns:a16="http://schemas.microsoft.com/office/drawing/2014/main" id="{D0668D70-28E6-4D8E-B3A2-BE0A1C8FFA36}"/>
              </a:ext>
            </a:extLst>
          </p:cNvPr>
          <p:cNvSpPr txBox="1"/>
          <p:nvPr/>
        </p:nvSpPr>
        <p:spPr>
          <a:xfrm>
            <a:off x="812800" y="1689472"/>
            <a:ext cx="10532979" cy="830997"/>
          </a:xfrm>
          <a:prstGeom prst="rect">
            <a:avLst/>
          </a:prstGeom>
          <a:noFill/>
        </p:spPr>
        <p:txBody>
          <a:bodyPr wrap="square" rtlCol="0">
            <a:spAutoFit/>
          </a:bodyPr>
          <a:lstStyle/>
          <a:p>
            <a:r>
              <a:rPr lang="en-US" sz="2400" b="1" dirty="0">
                <a:solidFill>
                  <a:srgbClr val="0070C0"/>
                </a:solidFill>
              </a:rPr>
              <a:t>Sociology: </a:t>
            </a:r>
            <a:r>
              <a:rPr lang="en-US" sz="2400" dirty="0"/>
              <a:t>Suppose the network represents collaboration among managers in a large company. Then node B spans </a:t>
            </a:r>
            <a:r>
              <a:rPr lang="en-US" sz="2400" dirty="0">
                <a:solidFill>
                  <a:srgbClr val="FF0000"/>
                </a:solidFill>
              </a:rPr>
              <a:t>structural holes </a:t>
            </a:r>
            <a:r>
              <a:rPr lang="en-US" sz="2400" dirty="0"/>
              <a:t>in the organization.</a:t>
            </a:r>
          </a:p>
        </p:txBody>
      </p:sp>
      <p:sp>
        <p:nvSpPr>
          <p:cNvPr id="6" name="TextBox 5">
            <a:extLst>
              <a:ext uri="{FF2B5EF4-FFF2-40B4-BE49-F238E27FC236}">
                <a16:creationId xmlns:a16="http://schemas.microsoft.com/office/drawing/2014/main" id="{A695E18C-B600-4DBD-BEC5-6882FC563C26}"/>
              </a:ext>
            </a:extLst>
          </p:cNvPr>
          <p:cNvSpPr txBox="1"/>
          <p:nvPr/>
        </p:nvSpPr>
        <p:spPr>
          <a:xfrm>
            <a:off x="5293192" y="2709728"/>
            <a:ext cx="6390808" cy="3416320"/>
          </a:xfrm>
          <a:prstGeom prst="rect">
            <a:avLst/>
          </a:prstGeom>
          <a:noFill/>
        </p:spPr>
        <p:txBody>
          <a:bodyPr wrap="square" rtlCol="0">
            <a:spAutoFit/>
          </a:bodyPr>
          <a:lstStyle/>
          <a:p>
            <a:r>
              <a:rPr lang="en-US" sz="2400" b="1" dirty="0">
                <a:solidFill>
                  <a:srgbClr val="0070C0"/>
                </a:solidFill>
              </a:rPr>
              <a:t>Advantages of node B:</a:t>
            </a:r>
          </a:p>
          <a:p>
            <a:pPr marL="342900" indent="-342900">
              <a:buFont typeface="Arial" panose="020B0604020202020204" pitchFamily="34" charset="0"/>
              <a:buChar char="•"/>
            </a:pPr>
            <a:r>
              <a:rPr lang="en-US" sz="2400" dirty="0"/>
              <a:t>early access to information from different communities;</a:t>
            </a:r>
          </a:p>
          <a:p>
            <a:pPr marL="342900" indent="-342900">
              <a:buFont typeface="Arial" panose="020B0604020202020204" pitchFamily="34" charset="0"/>
              <a:buChar char="•"/>
            </a:pPr>
            <a:r>
              <a:rPr lang="en-US" sz="2400" dirty="0"/>
              <a:t>innovations often arise from unexpected combinations of information from different sources; </a:t>
            </a:r>
          </a:p>
          <a:p>
            <a:pPr marL="342900" indent="-342900">
              <a:buFont typeface="Arial" panose="020B0604020202020204" pitchFamily="34" charset="0"/>
              <a:buChar char="•"/>
            </a:pPr>
            <a:r>
              <a:rPr lang="en-US" sz="2400" dirty="0"/>
              <a:t>“social gatekeeping”, which means that only B learns information coming from both C and D’s groups. </a:t>
            </a:r>
          </a:p>
        </p:txBody>
      </p:sp>
    </p:spTree>
    <p:extLst>
      <p:ext uri="{BB962C8B-B14F-4D97-AF65-F5344CB8AC3E}">
        <p14:creationId xmlns:p14="http://schemas.microsoft.com/office/powerpoint/2010/main" val="180745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93D3-AEDA-4F11-8D40-10546AE7DE8A}"/>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8ACB435E-1D48-41A8-AD06-08143C7F1080}"/>
              </a:ext>
            </a:extLst>
          </p:cNvPr>
          <p:cNvSpPr>
            <a:spLocks noGrp="1"/>
          </p:cNvSpPr>
          <p:nvPr>
            <p:ph sz="quarter" idx="1"/>
          </p:nvPr>
        </p:nvSpPr>
        <p:spPr>
          <a:xfrm>
            <a:off x="1827407" y="1589567"/>
            <a:ext cx="4268593" cy="4572000"/>
          </a:xfrm>
        </p:spPr>
        <p:txBody>
          <a:bodyPr>
            <a:normAutofit/>
          </a:bodyPr>
          <a:lstStyle/>
          <a:p>
            <a:pPr marL="0" indent="0" algn="ctr">
              <a:buNone/>
            </a:pPr>
            <a:r>
              <a:rPr lang="en-US" dirty="0"/>
              <a:t>         Sections 3.2-3.5</a:t>
            </a:r>
          </a:p>
        </p:txBody>
      </p:sp>
      <p:sp>
        <p:nvSpPr>
          <p:cNvPr id="5" name="Slide Number Placeholder 4">
            <a:extLst>
              <a:ext uri="{FF2B5EF4-FFF2-40B4-BE49-F238E27FC236}">
                <a16:creationId xmlns:a16="http://schemas.microsoft.com/office/drawing/2014/main" id="{11728A33-A53D-4D91-9AB1-59FEEC741657}"/>
              </a:ext>
            </a:extLst>
          </p:cNvPr>
          <p:cNvSpPr>
            <a:spLocks noGrp="1"/>
          </p:cNvSpPr>
          <p:nvPr>
            <p:ph type="sldNum" sz="quarter" idx="16"/>
          </p:nvPr>
        </p:nvSpPr>
        <p:spPr/>
        <p:txBody>
          <a:bodyPr>
            <a:normAutofit fontScale="85000" lnSpcReduction="20000"/>
          </a:bodyPr>
          <a:lstStyle/>
          <a:p>
            <a:fld id="{69974E82-3C2C-4ABB-838F-79BD9B35B7DF}" type="slidenum">
              <a:rPr lang="en-US" smtClean="0"/>
              <a:t>25</a:t>
            </a:fld>
            <a:endParaRPr lang="en-US"/>
          </a:p>
        </p:txBody>
      </p:sp>
      <p:pic>
        <p:nvPicPr>
          <p:cNvPr id="8" name="Content Placeholder 7">
            <a:extLst>
              <a:ext uri="{FF2B5EF4-FFF2-40B4-BE49-F238E27FC236}">
                <a16:creationId xmlns:a16="http://schemas.microsoft.com/office/drawing/2014/main" id="{FEAB499C-ACDF-479F-8461-D32E63AF7519}"/>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6248400" y="1516698"/>
            <a:ext cx="3133515" cy="4572000"/>
          </a:xfrm>
        </p:spPr>
      </p:pic>
    </p:spTree>
    <p:extLst>
      <p:ext uri="{BB962C8B-B14F-4D97-AF65-F5344CB8AC3E}">
        <p14:creationId xmlns:p14="http://schemas.microsoft.com/office/powerpoint/2010/main" val="194938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000D-F75B-4E76-B168-0005C457E236}"/>
              </a:ext>
            </a:extLst>
          </p:cNvPr>
          <p:cNvSpPr>
            <a:spLocks noGrp="1"/>
          </p:cNvSpPr>
          <p:nvPr>
            <p:ph type="title"/>
          </p:nvPr>
        </p:nvSpPr>
        <p:spPr/>
        <p:txBody>
          <a:bodyPr/>
          <a:lstStyle/>
          <a:p>
            <a:r>
              <a:rPr lang="en-US" dirty="0"/>
              <a:t>Bridge-Like Links</a:t>
            </a:r>
          </a:p>
        </p:txBody>
      </p:sp>
      <p:sp>
        <p:nvSpPr>
          <p:cNvPr id="3" name="Content Placeholder 2">
            <a:extLst>
              <a:ext uri="{FF2B5EF4-FFF2-40B4-BE49-F238E27FC236}">
                <a16:creationId xmlns:a16="http://schemas.microsoft.com/office/drawing/2014/main" id="{72BE73D6-F622-4E0E-98FB-9772D831DE42}"/>
              </a:ext>
            </a:extLst>
          </p:cNvPr>
          <p:cNvSpPr>
            <a:spLocks noGrp="1"/>
          </p:cNvSpPr>
          <p:nvPr>
            <p:ph sz="quarter" idx="1"/>
          </p:nvPr>
        </p:nvSpPr>
        <p:spPr>
          <a:xfrm>
            <a:off x="812799" y="1589567"/>
            <a:ext cx="5448515" cy="4572000"/>
          </a:xfrm>
        </p:spPr>
        <p:txBody>
          <a:bodyPr>
            <a:normAutofit/>
          </a:bodyPr>
          <a:lstStyle/>
          <a:p>
            <a:r>
              <a:rPr lang="en-US" dirty="0"/>
              <a:t>We saw how bridge-like links can be used in community detection (betweenness-based algorithms).</a:t>
            </a:r>
          </a:p>
          <a:p>
            <a:r>
              <a:rPr lang="en-US" dirty="0"/>
              <a:t>Today’s topic is about another aspect of bridge-like links. We will consider networks in which links can be classified as “strong” or “weak”. In such networks, bridge-like links must be “weak”. </a:t>
            </a:r>
          </a:p>
          <a:p>
            <a:endParaRPr lang="en-US" dirty="0"/>
          </a:p>
        </p:txBody>
      </p:sp>
      <p:pic>
        <p:nvPicPr>
          <p:cNvPr id="7" name="Content Placeholder 6">
            <a:extLst>
              <a:ext uri="{FF2B5EF4-FFF2-40B4-BE49-F238E27FC236}">
                <a16:creationId xmlns:a16="http://schemas.microsoft.com/office/drawing/2014/main" id="{0DFEAA6E-9BF9-4104-BA41-98CD9A3C6E45}"/>
              </a:ext>
            </a:extLst>
          </p:cNvPr>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6459538" y="2045454"/>
            <a:ext cx="5181600" cy="3659268"/>
          </a:xfrm>
        </p:spPr>
      </p:pic>
      <p:sp>
        <p:nvSpPr>
          <p:cNvPr id="5" name="Slide Number Placeholder 4">
            <a:extLst>
              <a:ext uri="{FF2B5EF4-FFF2-40B4-BE49-F238E27FC236}">
                <a16:creationId xmlns:a16="http://schemas.microsoft.com/office/drawing/2014/main" id="{4BC05C67-A396-4E73-8166-6990ACD51F01}"/>
              </a:ext>
            </a:extLst>
          </p:cNvPr>
          <p:cNvSpPr>
            <a:spLocks noGrp="1"/>
          </p:cNvSpPr>
          <p:nvPr>
            <p:ph type="sldNum" sz="quarter" idx="16"/>
          </p:nvPr>
        </p:nvSpPr>
        <p:spPr/>
        <p:txBody>
          <a:bodyPr>
            <a:normAutofit fontScale="85000" lnSpcReduction="20000"/>
          </a:bodyPr>
          <a:lstStyle/>
          <a:p>
            <a:fld id="{69974E82-3C2C-4ABB-838F-79BD9B35B7DF}" type="slidenum">
              <a:rPr lang="en-US" smtClean="0"/>
              <a:t>3</a:t>
            </a:fld>
            <a:endParaRPr lang="en-US"/>
          </a:p>
        </p:txBody>
      </p:sp>
    </p:spTree>
    <p:extLst>
      <p:ext uri="{BB962C8B-B14F-4D97-AF65-F5344CB8AC3E}">
        <p14:creationId xmlns:p14="http://schemas.microsoft.com/office/powerpoint/2010/main" val="291312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72E4-5169-4AF0-96A6-F8FDDDE789BF}"/>
              </a:ext>
            </a:extLst>
          </p:cNvPr>
          <p:cNvSpPr>
            <a:spLocks noGrp="1"/>
          </p:cNvSpPr>
          <p:nvPr>
            <p:ph type="title"/>
          </p:nvPr>
        </p:nvSpPr>
        <p:spPr/>
        <p:txBody>
          <a:bodyPr/>
          <a:lstStyle/>
          <a:p>
            <a:r>
              <a:rPr lang="en-US" dirty="0"/>
              <a:t>Research in Sociology</a:t>
            </a:r>
          </a:p>
        </p:txBody>
      </p:sp>
      <p:sp>
        <p:nvSpPr>
          <p:cNvPr id="3" name="Slide Number Placeholder 2">
            <a:extLst>
              <a:ext uri="{FF2B5EF4-FFF2-40B4-BE49-F238E27FC236}">
                <a16:creationId xmlns:a16="http://schemas.microsoft.com/office/drawing/2014/main" id="{F9A6D298-4EBD-43B8-B6DE-7CB207F0590F}"/>
              </a:ext>
            </a:extLst>
          </p:cNvPr>
          <p:cNvSpPr>
            <a:spLocks noGrp="1"/>
          </p:cNvSpPr>
          <p:nvPr>
            <p:ph type="sldNum" sz="quarter" idx="12"/>
          </p:nvPr>
        </p:nvSpPr>
        <p:spPr/>
        <p:txBody>
          <a:bodyPr>
            <a:normAutofit fontScale="85000" lnSpcReduction="20000"/>
          </a:bodyPr>
          <a:lstStyle/>
          <a:p>
            <a:fld id="{69974E82-3C2C-4ABB-838F-79BD9B35B7DF}" type="slidenum">
              <a:rPr lang="en-US" smtClean="0"/>
              <a:t>4</a:t>
            </a:fld>
            <a:endParaRPr lang="en-US"/>
          </a:p>
        </p:txBody>
      </p:sp>
      <p:sp>
        <p:nvSpPr>
          <p:cNvPr id="4" name="Content Placeholder 3">
            <a:extLst>
              <a:ext uri="{FF2B5EF4-FFF2-40B4-BE49-F238E27FC236}">
                <a16:creationId xmlns:a16="http://schemas.microsoft.com/office/drawing/2014/main" id="{D6F8F06C-A553-4FA7-9627-40D842DFF29C}"/>
              </a:ext>
            </a:extLst>
          </p:cNvPr>
          <p:cNvSpPr>
            <a:spLocks noGrp="1"/>
          </p:cNvSpPr>
          <p:nvPr>
            <p:ph sz="quarter" idx="1"/>
          </p:nvPr>
        </p:nvSpPr>
        <p:spPr/>
        <p:txBody>
          <a:bodyPr>
            <a:normAutofit/>
          </a:bodyPr>
          <a:lstStyle/>
          <a:p>
            <a:pPr marL="0" indent="0">
              <a:buNone/>
            </a:pPr>
            <a:r>
              <a:rPr lang="en-US" dirty="0"/>
              <a:t>One of the most cited article in social sciences (more than 59,000 citations according to Google Scholar) is the article “The Strength of Weak Ties” by Mark </a:t>
            </a:r>
            <a:r>
              <a:rPr lang="en-US" dirty="0" err="1"/>
              <a:t>Granovetter</a:t>
            </a:r>
            <a:r>
              <a:rPr lang="en-US" dirty="0"/>
              <a:t>, 1973. The author studied how people learned information leading to their current job. Here are the main results of his research and numerous follow-up studies:</a:t>
            </a:r>
          </a:p>
          <a:p>
            <a:r>
              <a:rPr lang="en-US" b="1" dirty="0">
                <a:solidFill>
                  <a:srgbClr val="0070C0"/>
                </a:solidFill>
              </a:rPr>
              <a:t>Not surprising: </a:t>
            </a:r>
            <a:r>
              <a:rPr lang="en-US" dirty="0"/>
              <a:t>Many people got this information through personal contacts.</a:t>
            </a:r>
          </a:p>
          <a:p>
            <a:r>
              <a:rPr lang="en-US" b="1" dirty="0">
                <a:solidFill>
                  <a:srgbClr val="0070C0"/>
                </a:solidFill>
              </a:rPr>
              <a:t>More surprising: </a:t>
            </a:r>
            <a:r>
              <a:rPr lang="en-US" dirty="0"/>
              <a:t>This information came from </a:t>
            </a:r>
            <a:r>
              <a:rPr lang="en-US" dirty="0">
                <a:highlight>
                  <a:srgbClr val="FFFF00"/>
                </a:highlight>
              </a:rPr>
              <a:t>distant acquaintances </a:t>
            </a:r>
            <a:r>
              <a:rPr lang="en-US" dirty="0"/>
              <a:t>much more often than from </a:t>
            </a:r>
            <a:r>
              <a:rPr lang="en-US" dirty="0">
                <a:highlight>
                  <a:srgbClr val="FFFF00"/>
                </a:highlight>
              </a:rPr>
              <a:t>close friends</a:t>
            </a:r>
            <a:r>
              <a:rPr lang="en-US" dirty="0"/>
              <a:t>.</a:t>
            </a:r>
          </a:p>
        </p:txBody>
      </p:sp>
    </p:spTree>
    <p:extLst>
      <p:ext uri="{BB962C8B-B14F-4D97-AF65-F5344CB8AC3E}">
        <p14:creationId xmlns:p14="http://schemas.microsoft.com/office/powerpoint/2010/main" val="64621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AE2B-5E65-46D9-A218-80079725C317}"/>
              </a:ext>
            </a:extLst>
          </p:cNvPr>
          <p:cNvSpPr>
            <a:spLocks noGrp="1"/>
          </p:cNvSpPr>
          <p:nvPr>
            <p:ph type="title"/>
          </p:nvPr>
        </p:nvSpPr>
        <p:spPr/>
        <p:txBody>
          <a:bodyPr/>
          <a:lstStyle/>
          <a:p>
            <a:r>
              <a:rPr lang="en-US" dirty="0"/>
              <a:t>How to Measure “Strength” of Ties?</a:t>
            </a:r>
          </a:p>
        </p:txBody>
      </p:sp>
      <p:sp>
        <p:nvSpPr>
          <p:cNvPr id="3" name="Slide Number Placeholder 2">
            <a:extLst>
              <a:ext uri="{FF2B5EF4-FFF2-40B4-BE49-F238E27FC236}">
                <a16:creationId xmlns:a16="http://schemas.microsoft.com/office/drawing/2014/main" id="{D0628D17-140F-40ED-B1E6-F306EA7FE38D}"/>
              </a:ext>
            </a:extLst>
          </p:cNvPr>
          <p:cNvSpPr>
            <a:spLocks noGrp="1"/>
          </p:cNvSpPr>
          <p:nvPr>
            <p:ph type="sldNum" sz="quarter" idx="12"/>
          </p:nvPr>
        </p:nvSpPr>
        <p:spPr/>
        <p:txBody>
          <a:bodyPr>
            <a:normAutofit fontScale="85000" lnSpcReduction="20000"/>
          </a:bodyPr>
          <a:lstStyle/>
          <a:p>
            <a:fld id="{69974E82-3C2C-4ABB-838F-79BD9B35B7DF}" type="slidenum">
              <a:rPr lang="en-US" smtClean="0"/>
              <a:t>5</a:t>
            </a:fld>
            <a:endParaRPr lang="en-US"/>
          </a:p>
        </p:txBody>
      </p:sp>
      <p:sp>
        <p:nvSpPr>
          <p:cNvPr id="4" name="Content Placeholder 3">
            <a:extLst>
              <a:ext uri="{FF2B5EF4-FFF2-40B4-BE49-F238E27FC236}">
                <a16:creationId xmlns:a16="http://schemas.microsoft.com/office/drawing/2014/main" id="{76646125-D28D-41CC-BAD0-9B0986406520}"/>
              </a:ext>
            </a:extLst>
          </p:cNvPr>
          <p:cNvSpPr>
            <a:spLocks noGrp="1"/>
          </p:cNvSpPr>
          <p:nvPr>
            <p:ph sz="quarter" idx="1"/>
          </p:nvPr>
        </p:nvSpPr>
        <p:spPr/>
        <p:txBody>
          <a:bodyPr/>
          <a:lstStyle/>
          <a:p>
            <a:r>
              <a:rPr lang="en-US" b="1" dirty="0">
                <a:solidFill>
                  <a:srgbClr val="0070C0"/>
                </a:solidFill>
              </a:rPr>
              <a:t>Close friends and distant acquaintances. </a:t>
            </a:r>
            <a:r>
              <a:rPr lang="en-US" dirty="0"/>
              <a:t>Ties between close friends are viewed as </a:t>
            </a:r>
            <a:r>
              <a:rPr lang="en-US" dirty="0">
                <a:solidFill>
                  <a:srgbClr val="FF0000"/>
                </a:solidFill>
              </a:rPr>
              <a:t>“strong”</a:t>
            </a:r>
            <a:r>
              <a:rPr lang="en-US" dirty="0"/>
              <a:t>, while ties between distant acquaintances are viewed as </a:t>
            </a:r>
            <a:r>
              <a:rPr lang="en-US" dirty="0">
                <a:solidFill>
                  <a:srgbClr val="FF0000"/>
                </a:solidFill>
              </a:rPr>
              <a:t>“weak”</a:t>
            </a:r>
            <a:r>
              <a:rPr lang="en-US" dirty="0"/>
              <a:t>. How to measure strength of ties?</a:t>
            </a:r>
          </a:p>
          <a:p>
            <a:r>
              <a:rPr lang="en-US" b="1" dirty="0">
                <a:solidFill>
                  <a:srgbClr val="0070C0"/>
                </a:solidFill>
              </a:rPr>
              <a:t>Different measures.</a:t>
            </a:r>
            <a:r>
              <a:rPr lang="en-US" dirty="0"/>
              <a:t> For example, the strength of ties between two nodes can be measured using the amount of interaction between them.</a:t>
            </a:r>
          </a:p>
        </p:txBody>
      </p:sp>
      <p:sp>
        <p:nvSpPr>
          <p:cNvPr id="5" name="TextBox 4">
            <a:extLst>
              <a:ext uri="{FF2B5EF4-FFF2-40B4-BE49-F238E27FC236}">
                <a16:creationId xmlns:a16="http://schemas.microsoft.com/office/drawing/2014/main" id="{43E2E428-E241-47E5-915C-04B773EDF81E}"/>
              </a:ext>
            </a:extLst>
          </p:cNvPr>
          <p:cNvSpPr txBox="1"/>
          <p:nvPr/>
        </p:nvSpPr>
        <p:spPr>
          <a:xfrm>
            <a:off x="816864" y="4098994"/>
            <a:ext cx="6437377" cy="1877437"/>
          </a:xfrm>
          <a:prstGeom prst="rect">
            <a:avLst/>
          </a:prstGeom>
          <a:noFill/>
        </p:spPr>
        <p:txBody>
          <a:bodyPr wrap="square" rtlCol="0">
            <a:spAutoFit/>
          </a:bodyPr>
          <a:lstStyle/>
          <a:p>
            <a:pPr marL="320040" lvl="0" indent="-320040">
              <a:spcBef>
                <a:spcPts val="700"/>
              </a:spcBef>
              <a:buClr>
                <a:srgbClr val="DD8047"/>
              </a:buClr>
              <a:buSzPct val="60000"/>
              <a:buFont typeface="Wingdings"/>
              <a:buChar char=""/>
            </a:pPr>
            <a:r>
              <a:rPr lang="en-US" sz="2900" b="1" dirty="0">
                <a:solidFill>
                  <a:srgbClr val="0070C0"/>
                </a:solidFill>
              </a:rPr>
              <a:t>Simplified model. </a:t>
            </a:r>
            <a:r>
              <a:rPr lang="en-US" sz="2900" dirty="0">
                <a:solidFill>
                  <a:prstClr val="black"/>
                </a:solidFill>
              </a:rPr>
              <a:t>We will first consider a simplified model where each edge is labeled as either </a:t>
            </a:r>
            <a:r>
              <a:rPr lang="en-US" sz="2900" dirty="0">
                <a:solidFill>
                  <a:srgbClr val="FF0000"/>
                </a:solidFill>
              </a:rPr>
              <a:t>s</a:t>
            </a:r>
            <a:r>
              <a:rPr lang="en-US" sz="2900" dirty="0">
                <a:solidFill>
                  <a:prstClr val="black"/>
                </a:solidFill>
              </a:rPr>
              <a:t> (strong) or </a:t>
            </a:r>
            <a:r>
              <a:rPr lang="en-US" sz="2900" dirty="0">
                <a:solidFill>
                  <a:srgbClr val="FF0000"/>
                </a:solidFill>
              </a:rPr>
              <a:t>w</a:t>
            </a:r>
            <a:r>
              <a:rPr lang="en-US" sz="2900" dirty="0">
                <a:solidFill>
                  <a:prstClr val="black"/>
                </a:solidFill>
              </a:rPr>
              <a:t> (weak), as in the graph on the right. </a:t>
            </a:r>
          </a:p>
        </p:txBody>
      </p:sp>
      <p:pic>
        <p:nvPicPr>
          <p:cNvPr id="6" name="Picture 5">
            <a:extLst>
              <a:ext uri="{FF2B5EF4-FFF2-40B4-BE49-F238E27FC236}">
                <a16:creationId xmlns:a16="http://schemas.microsoft.com/office/drawing/2014/main" id="{9D6A5422-9E9F-4F75-9CCA-E3E5A8DC8A91}"/>
              </a:ext>
            </a:extLst>
          </p:cNvPr>
          <p:cNvPicPr>
            <a:picLocks noChangeAspect="1"/>
          </p:cNvPicPr>
          <p:nvPr/>
        </p:nvPicPr>
        <p:blipFill>
          <a:blip r:embed="rId2"/>
          <a:stretch>
            <a:fillRect/>
          </a:stretch>
        </p:blipFill>
        <p:spPr>
          <a:xfrm>
            <a:off x="7955280" y="4218562"/>
            <a:ext cx="2319867" cy="1638300"/>
          </a:xfrm>
          <a:prstGeom prst="rect">
            <a:avLst/>
          </a:prstGeom>
        </p:spPr>
      </p:pic>
    </p:spTree>
    <p:extLst>
      <p:ext uri="{BB962C8B-B14F-4D97-AF65-F5344CB8AC3E}">
        <p14:creationId xmlns:p14="http://schemas.microsoft.com/office/powerpoint/2010/main" val="313667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72E4-5169-4AF0-96A6-F8FDDDE789BF}"/>
              </a:ext>
            </a:extLst>
          </p:cNvPr>
          <p:cNvSpPr>
            <a:spLocks noGrp="1"/>
          </p:cNvSpPr>
          <p:nvPr>
            <p:ph type="title"/>
          </p:nvPr>
        </p:nvSpPr>
        <p:spPr/>
        <p:txBody>
          <a:bodyPr/>
          <a:lstStyle/>
          <a:p>
            <a:r>
              <a:rPr lang="en-US" dirty="0"/>
              <a:t>Main Result (Informally)</a:t>
            </a:r>
          </a:p>
        </p:txBody>
      </p:sp>
      <p:sp>
        <p:nvSpPr>
          <p:cNvPr id="3" name="Slide Number Placeholder 2">
            <a:extLst>
              <a:ext uri="{FF2B5EF4-FFF2-40B4-BE49-F238E27FC236}">
                <a16:creationId xmlns:a16="http://schemas.microsoft.com/office/drawing/2014/main" id="{F9A6D298-4EBD-43B8-B6DE-7CB207F0590F}"/>
              </a:ext>
            </a:extLst>
          </p:cNvPr>
          <p:cNvSpPr>
            <a:spLocks noGrp="1"/>
          </p:cNvSpPr>
          <p:nvPr>
            <p:ph type="sldNum" sz="quarter" idx="12"/>
          </p:nvPr>
        </p:nvSpPr>
        <p:spPr/>
        <p:txBody>
          <a:bodyPr>
            <a:normAutofit fontScale="85000" lnSpcReduction="20000"/>
          </a:bodyPr>
          <a:lstStyle/>
          <a:p>
            <a:fld id="{69974E82-3C2C-4ABB-838F-79BD9B35B7DF}" type="slidenum">
              <a:rPr lang="en-US" smtClean="0"/>
              <a:t>6</a:t>
            </a:fld>
            <a:endParaRPr lang="en-US"/>
          </a:p>
        </p:txBody>
      </p:sp>
      <p:sp>
        <p:nvSpPr>
          <p:cNvPr id="4" name="Content Placeholder 3">
            <a:extLst>
              <a:ext uri="{FF2B5EF4-FFF2-40B4-BE49-F238E27FC236}">
                <a16:creationId xmlns:a16="http://schemas.microsoft.com/office/drawing/2014/main" id="{D6F8F06C-A553-4FA7-9627-40D842DFF29C}"/>
              </a:ext>
            </a:extLst>
          </p:cNvPr>
          <p:cNvSpPr>
            <a:spLocks noGrp="1"/>
          </p:cNvSpPr>
          <p:nvPr>
            <p:ph sz="quarter" idx="1"/>
          </p:nvPr>
        </p:nvSpPr>
        <p:spPr/>
        <p:txBody>
          <a:bodyPr>
            <a:normAutofit lnSpcReduction="10000"/>
          </a:bodyPr>
          <a:lstStyle/>
          <a:p>
            <a:r>
              <a:rPr lang="en-US" b="1" dirty="0">
                <a:solidFill>
                  <a:srgbClr val="0070C0"/>
                </a:solidFill>
              </a:rPr>
              <a:t>Importance of bridges. </a:t>
            </a:r>
            <a:r>
              <a:rPr lang="en-US" dirty="0"/>
              <a:t>In social networks, valuable information often comes from a different community. Communities are connected to one another by bridge-like links. Information is spread across communities using such links. </a:t>
            </a:r>
          </a:p>
          <a:p>
            <a:r>
              <a:rPr lang="en-US" b="1" dirty="0">
                <a:solidFill>
                  <a:srgbClr val="0070C0"/>
                </a:solidFill>
              </a:rPr>
              <a:t>Weak ties. </a:t>
            </a:r>
            <a:r>
              <a:rPr lang="en-US" dirty="0">
                <a:highlight>
                  <a:srgbClr val="FFFF00"/>
                </a:highlight>
              </a:rPr>
              <a:t>Bridge-like links are typically weak ties, not strong ones</a:t>
            </a:r>
            <a:r>
              <a:rPr lang="en-US" dirty="0"/>
              <a:t>. </a:t>
            </a:r>
          </a:p>
          <a:p>
            <a:pPr lvl="1"/>
            <a:r>
              <a:rPr lang="en-US" dirty="0"/>
              <a:t>This statement has been verified experimentally, see section 3.4 in the book by Easley and Kleinberg . </a:t>
            </a:r>
          </a:p>
          <a:p>
            <a:pPr lvl="1"/>
            <a:r>
              <a:rPr lang="en-US" dirty="0"/>
              <a:t>We will formalize this statement and prove it. </a:t>
            </a:r>
          </a:p>
          <a:p>
            <a:r>
              <a:rPr lang="en-US" b="1" dirty="0">
                <a:solidFill>
                  <a:srgbClr val="0070C0"/>
                </a:solidFill>
              </a:rPr>
              <a:t>Importance of weak ties. </a:t>
            </a:r>
            <a:r>
              <a:rPr lang="en-US" dirty="0"/>
              <a:t>Thus, weak ties are important for spreading information across communities.</a:t>
            </a:r>
          </a:p>
          <a:p>
            <a:endParaRPr lang="en-US" dirty="0"/>
          </a:p>
        </p:txBody>
      </p:sp>
    </p:spTree>
    <p:extLst>
      <p:ext uri="{BB962C8B-B14F-4D97-AF65-F5344CB8AC3E}">
        <p14:creationId xmlns:p14="http://schemas.microsoft.com/office/powerpoint/2010/main" val="324103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72E4-5169-4AF0-96A6-F8FDDDE789BF}"/>
              </a:ext>
            </a:extLst>
          </p:cNvPr>
          <p:cNvSpPr>
            <a:spLocks noGrp="1"/>
          </p:cNvSpPr>
          <p:nvPr>
            <p:ph type="title"/>
          </p:nvPr>
        </p:nvSpPr>
        <p:spPr/>
        <p:txBody>
          <a:bodyPr/>
          <a:lstStyle/>
          <a:p>
            <a:r>
              <a:rPr lang="en-US" dirty="0"/>
              <a:t>Bridges</a:t>
            </a:r>
          </a:p>
        </p:txBody>
      </p:sp>
      <p:sp>
        <p:nvSpPr>
          <p:cNvPr id="3" name="Slide Number Placeholder 2">
            <a:extLst>
              <a:ext uri="{FF2B5EF4-FFF2-40B4-BE49-F238E27FC236}">
                <a16:creationId xmlns:a16="http://schemas.microsoft.com/office/drawing/2014/main" id="{F9A6D298-4EBD-43B8-B6DE-7CB207F0590F}"/>
              </a:ext>
            </a:extLst>
          </p:cNvPr>
          <p:cNvSpPr>
            <a:spLocks noGrp="1"/>
          </p:cNvSpPr>
          <p:nvPr>
            <p:ph type="sldNum" sz="quarter" idx="12"/>
          </p:nvPr>
        </p:nvSpPr>
        <p:spPr/>
        <p:txBody>
          <a:bodyPr>
            <a:normAutofit fontScale="85000" lnSpcReduction="20000"/>
          </a:bodyPr>
          <a:lstStyle/>
          <a:p>
            <a:fld id="{69974E82-3C2C-4ABB-838F-79BD9B35B7DF}" type="slidenum">
              <a:rPr lang="en-US" smtClean="0"/>
              <a:t>7</a:t>
            </a:fld>
            <a:endParaRPr lang="en-US"/>
          </a:p>
        </p:txBody>
      </p:sp>
      <p:sp>
        <p:nvSpPr>
          <p:cNvPr id="4" name="Content Placeholder 3">
            <a:extLst>
              <a:ext uri="{FF2B5EF4-FFF2-40B4-BE49-F238E27FC236}">
                <a16:creationId xmlns:a16="http://schemas.microsoft.com/office/drawing/2014/main" id="{D6F8F06C-A553-4FA7-9627-40D842DFF29C}"/>
              </a:ext>
            </a:extLst>
          </p:cNvPr>
          <p:cNvSpPr>
            <a:spLocks noGrp="1"/>
          </p:cNvSpPr>
          <p:nvPr>
            <p:ph sz="quarter" idx="1"/>
          </p:nvPr>
        </p:nvSpPr>
        <p:spPr/>
        <p:txBody>
          <a:bodyPr/>
          <a:lstStyle/>
          <a:p>
            <a:pPr marL="0" indent="0">
              <a:buNone/>
            </a:pPr>
            <a:r>
              <a:rPr lang="en-US" dirty="0"/>
              <a:t>In graph theory, an edge in a graph is called a </a:t>
            </a:r>
            <a:r>
              <a:rPr lang="en-US" dirty="0">
                <a:solidFill>
                  <a:srgbClr val="FF0000"/>
                </a:solidFill>
              </a:rPr>
              <a:t>bridge</a:t>
            </a:r>
            <a:r>
              <a:rPr lang="en-US" dirty="0"/>
              <a:t> if removing this edge from the graph increases the number of connected components.</a:t>
            </a:r>
          </a:p>
        </p:txBody>
      </p:sp>
      <p:pic>
        <p:nvPicPr>
          <p:cNvPr id="5" name="Picture 4">
            <a:extLst>
              <a:ext uri="{FF2B5EF4-FFF2-40B4-BE49-F238E27FC236}">
                <a16:creationId xmlns:a16="http://schemas.microsoft.com/office/drawing/2014/main" id="{BD0C4A82-D572-44EB-A44C-E30454BF37BC}"/>
              </a:ext>
            </a:extLst>
          </p:cNvPr>
          <p:cNvPicPr>
            <a:picLocks noChangeAspect="1"/>
          </p:cNvPicPr>
          <p:nvPr/>
        </p:nvPicPr>
        <p:blipFill>
          <a:blip r:embed="rId2"/>
          <a:stretch>
            <a:fillRect/>
          </a:stretch>
        </p:blipFill>
        <p:spPr>
          <a:xfrm>
            <a:off x="2602747" y="2813685"/>
            <a:ext cx="6480810" cy="2606993"/>
          </a:xfrm>
          <a:prstGeom prst="rect">
            <a:avLst/>
          </a:prstGeom>
        </p:spPr>
      </p:pic>
      <p:sp>
        <p:nvSpPr>
          <p:cNvPr id="6" name="TextBox 5">
            <a:extLst>
              <a:ext uri="{FF2B5EF4-FFF2-40B4-BE49-F238E27FC236}">
                <a16:creationId xmlns:a16="http://schemas.microsoft.com/office/drawing/2014/main" id="{4EF4BA79-155E-4C69-A36A-7B85A15376BA}"/>
              </a:ext>
            </a:extLst>
          </p:cNvPr>
          <p:cNvSpPr txBox="1"/>
          <p:nvPr/>
        </p:nvSpPr>
        <p:spPr>
          <a:xfrm>
            <a:off x="5432370" y="5568592"/>
            <a:ext cx="896511" cy="400110"/>
          </a:xfrm>
          <a:prstGeom prst="rect">
            <a:avLst/>
          </a:prstGeom>
          <a:noFill/>
        </p:spPr>
        <p:txBody>
          <a:bodyPr wrap="square" rtlCol="0">
            <a:spAutoFit/>
          </a:bodyPr>
          <a:lstStyle/>
          <a:p>
            <a:r>
              <a:rPr lang="en-US" sz="2000" dirty="0">
                <a:solidFill>
                  <a:srgbClr val="FF0000"/>
                </a:solidFill>
              </a:rPr>
              <a:t>bridge</a:t>
            </a:r>
          </a:p>
        </p:txBody>
      </p:sp>
      <p:cxnSp>
        <p:nvCxnSpPr>
          <p:cNvPr id="8" name="Straight Arrow Connector 7">
            <a:extLst>
              <a:ext uri="{FF2B5EF4-FFF2-40B4-BE49-F238E27FC236}">
                <a16:creationId xmlns:a16="http://schemas.microsoft.com/office/drawing/2014/main" id="{BFD005A2-2714-49A7-81E1-1B464B8D5A6F}"/>
              </a:ext>
            </a:extLst>
          </p:cNvPr>
          <p:cNvCxnSpPr>
            <a:cxnSpLocks/>
            <a:stCxn id="6" idx="0"/>
          </p:cNvCxnSpPr>
          <p:nvPr/>
        </p:nvCxnSpPr>
        <p:spPr>
          <a:xfrm flipV="1">
            <a:off x="5880626" y="3429000"/>
            <a:ext cx="0" cy="21395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80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72E4-5169-4AF0-96A6-F8FDDDE789BF}"/>
              </a:ext>
            </a:extLst>
          </p:cNvPr>
          <p:cNvSpPr>
            <a:spLocks noGrp="1"/>
          </p:cNvSpPr>
          <p:nvPr>
            <p:ph type="title"/>
          </p:nvPr>
        </p:nvSpPr>
        <p:spPr/>
        <p:txBody>
          <a:bodyPr/>
          <a:lstStyle/>
          <a:p>
            <a:r>
              <a:rPr lang="en-US" dirty="0"/>
              <a:t>Local Bridges</a:t>
            </a:r>
          </a:p>
        </p:txBody>
      </p:sp>
      <p:sp>
        <p:nvSpPr>
          <p:cNvPr id="3" name="Slide Number Placeholder 2">
            <a:extLst>
              <a:ext uri="{FF2B5EF4-FFF2-40B4-BE49-F238E27FC236}">
                <a16:creationId xmlns:a16="http://schemas.microsoft.com/office/drawing/2014/main" id="{F9A6D298-4EBD-43B8-B6DE-7CB207F0590F}"/>
              </a:ext>
            </a:extLst>
          </p:cNvPr>
          <p:cNvSpPr>
            <a:spLocks noGrp="1"/>
          </p:cNvSpPr>
          <p:nvPr>
            <p:ph type="sldNum" sz="quarter" idx="12"/>
          </p:nvPr>
        </p:nvSpPr>
        <p:spPr/>
        <p:txBody>
          <a:bodyPr>
            <a:normAutofit fontScale="85000" lnSpcReduction="20000"/>
          </a:bodyPr>
          <a:lstStyle/>
          <a:p>
            <a:fld id="{69974E82-3C2C-4ABB-838F-79BD9B35B7DF}" type="slidenum">
              <a:rPr lang="en-US" smtClean="0"/>
              <a:t>8</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6F8F06C-A553-4FA7-9627-40D842DFF29C}"/>
                  </a:ext>
                </a:extLst>
              </p:cNvPr>
              <p:cNvSpPr>
                <a:spLocks noGrp="1"/>
              </p:cNvSpPr>
              <p:nvPr>
                <p:ph sz="quarter" idx="1"/>
              </p:nvPr>
            </p:nvSpPr>
            <p:spPr/>
            <p:txBody>
              <a:bodyPr/>
              <a:lstStyle/>
              <a:p>
                <a:pPr marL="0" indent="0">
                  <a:buNone/>
                </a:pPr>
                <a:r>
                  <a:rPr lang="en-US" b="1" dirty="0">
                    <a:solidFill>
                      <a:srgbClr val="0070C0"/>
                    </a:solidFill>
                  </a:rPr>
                  <a:t>Definition.</a:t>
                </a:r>
                <a:r>
                  <a:rPr lang="en-US" dirty="0"/>
                  <a:t> Let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oMath>
                </a14:m>
                <a:r>
                  <a:rPr lang="en-US" dirty="0"/>
                  <a:t> be an edge in a graph </a:t>
                </a:r>
                <a14:m>
                  <m:oMath xmlns:m="http://schemas.openxmlformats.org/officeDocument/2006/math">
                    <m:r>
                      <a:rPr lang="en-US" i="1" dirty="0">
                        <a:latin typeface="Cambria Math" panose="02040503050406030204" pitchFamily="18" charset="0"/>
                      </a:rPr>
                      <m:t>𝐺</m:t>
                    </m:r>
                  </m:oMath>
                </a14:m>
                <a:r>
                  <a:rPr lang="en-US" dirty="0"/>
                  <a:t>. The </a:t>
                </a:r>
                <a:r>
                  <a:rPr lang="en-US" dirty="0">
                    <a:solidFill>
                      <a:srgbClr val="FF0000"/>
                    </a:solidFill>
                  </a:rPr>
                  <a:t>span</a:t>
                </a:r>
                <a:r>
                  <a:rPr lang="en-US" dirty="0"/>
                  <a:t> of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oMath>
                </a14:m>
                <a:r>
                  <a:rPr lang="en-US" dirty="0"/>
                  <a:t> is the distance between </a:t>
                </a:r>
                <a14:m>
                  <m:oMath xmlns:m="http://schemas.openxmlformats.org/officeDocument/2006/math">
                    <m:r>
                      <a:rPr lang="en-US" i="1" dirty="0">
                        <a:latin typeface="Cambria Math" panose="02040503050406030204" pitchFamily="18" charset="0"/>
                      </a:rPr>
                      <m:t>𝑢</m:t>
                    </m:r>
                  </m:oMath>
                </a14:m>
                <a:r>
                  <a:rPr lang="en-US" dirty="0"/>
                  <a:t> and </a:t>
                </a:r>
                <a14:m>
                  <m:oMath xmlns:m="http://schemas.openxmlformats.org/officeDocument/2006/math">
                    <m:r>
                      <a:rPr lang="en-US" i="1" dirty="0">
                        <a:latin typeface="Cambria Math" panose="02040503050406030204" pitchFamily="18" charset="0"/>
                      </a:rPr>
                      <m:t>𝑣</m:t>
                    </m:r>
                  </m:oMath>
                </a14:m>
                <a:r>
                  <a:rPr lang="en-US" dirty="0"/>
                  <a:t> in the graph obtained from </a:t>
                </a:r>
                <a14:m>
                  <m:oMath xmlns:m="http://schemas.openxmlformats.org/officeDocument/2006/math">
                    <m:r>
                      <a:rPr lang="en-US" i="1" dirty="0">
                        <a:latin typeface="Cambria Math" panose="02040503050406030204" pitchFamily="18" charset="0"/>
                      </a:rPr>
                      <m:t>𝐺</m:t>
                    </m:r>
                  </m:oMath>
                </a14:m>
                <a:r>
                  <a:rPr lang="en-US" dirty="0"/>
                  <a:t> by removing the edge </a:t>
                </a:r>
                <a14:m>
                  <m:oMath xmlns:m="http://schemas.openxmlformats.org/officeDocument/2006/math">
                    <m:r>
                      <a:rPr lang="en-US" i="1" dirty="0">
                        <a:latin typeface="Cambria Math" panose="02040503050406030204" pitchFamily="18" charset="0"/>
                      </a:rPr>
                      <m:t>(</m:t>
                    </m:r>
                    <m:r>
                      <a:rPr lang="en-US" i="1" dirty="0" err="1">
                        <a:latin typeface="Cambria Math" panose="02040503050406030204" pitchFamily="18" charset="0"/>
                      </a:rPr>
                      <m:t>𝑢</m:t>
                    </m:r>
                    <m:r>
                      <a:rPr lang="en-US" i="1" dirty="0" err="1">
                        <a:latin typeface="Cambria Math" panose="02040503050406030204" pitchFamily="18" charset="0"/>
                      </a:rPr>
                      <m:t>,</m:t>
                    </m:r>
                    <m:r>
                      <a:rPr lang="en-US" i="1" dirty="0" err="1">
                        <a:latin typeface="Cambria Math" panose="02040503050406030204" pitchFamily="18" charset="0"/>
                      </a:rPr>
                      <m:t>𝑣</m:t>
                    </m:r>
                    <m:r>
                      <a:rPr lang="en-US" i="1" dirty="0">
                        <a:latin typeface="Cambria Math" panose="02040503050406030204" pitchFamily="18" charset="0"/>
                      </a:rPr>
                      <m:t>)</m:t>
                    </m:r>
                  </m:oMath>
                </a14:m>
                <a:r>
                  <a:rPr lang="en-US" dirty="0"/>
                  <a:t>. An edge is a </a:t>
                </a:r>
                <a:r>
                  <a:rPr lang="en-US" dirty="0">
                    <a:solidFill>
                      <a:srgbClr val="FF0000"/>
                    </a:solidFill>
                  </a:rPr>
                  <a:t>local bridge </a:t>
                </a:r>
                <a:r>
                  <a:rPr lang="en-US" dirty="0"/>
                  <a:t>if its span is at least </a:t>
                </a:r>
                <a14:m>
                  <m:oMath xmlns:m="http://schemas.openxmlformats.org/officeDocument/2006/math">
                    <m:r>
                      <a:rPr lang="en-US" i="1" dirty="0">
                        <a:latin typeface="Cambria Math" panose="02040503050406030204" pitchFamily="18" charset="0"/>
                      </a:rPr>
                      <m:t>3</m:t>
                    </m:r>
                  </m:oMath>
                </a14:m>
                <a:r>
                  <a:rPr lang="en-US" dirty="0"/>
                  <a:t>. </a:t>
                </a:r>
              </a:p>
            </p:txBody>
          </p:sp>
        </mc:Choice>
        <mc:Fallback xmlns="">
          <p:sp>
            <p:nvSpPr>
              <p:cNvPr id="4" name="Content Placeholder 3">
                <a:extLst>
                  <a:ext uri="{FF2B5EF4-FFF2-40B4-BE49-F238E27FC236}">
                    <a16:creationId xmlns:a16="http://schemas.microsoft.com/office/drawing/2014/main" id="{D6F8F06C-A553-4FA7-9627-40D842DFF29C}"/>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r="-162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53C0F42-F0C3-41D4-B2C9-B67F3B9E9339}"/>
              </a:ext>
            </a:extLst>
          </p:cNvPr>
          <p:cNvPicPr>
            <a:picLocks noChangeAspect="1"/>
          </p:cNvPicPr>
          <p:nvPr/>
        </p:nvPicPr>
        <p:blipFill>
          <a:blip r:embed="rId3"/>
          <a:stretch>
            <a:fillRect/>
          </a:stretch>
        </p:blipFill>
        <p:spPr>
          <a:xfrm>
            <a:off x="816864" y="3261767"/>
            <a:ext cx="4171950" cy="301371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95B90D-0B96-45EF-9355-D1E2B74EB0A4}"/>
                  </a:ext>
                </a:extLst>
              </p:cNvPr>
              <p:cNvSpPr txBox="1"/>
              <p:nvPr/>
            </p:nvSpPr>
            <p:spPr>
              <a:xfrm>
                <a:off x="2178827" y="3848100"/>
                <a:ext cx="1478068" cy="707886"/>
              </a:xfrm>
              <a:prstGeom prst="rect">
                <a:avLst/>
              </a:prstGeom>
              <a:noFill/>
            </p:spPr>
            <p:txBody>
              <a:bodyPr wrap="square" rtlCol="0">
                <a:spAutoFit/>
              </a:bodyPr>
              <a:lstStyle/>
              <a:p>
                <a:r>
                  <a:rPr lang="en-US" sz="2000" dirty="0">
                    <a:solidFill>
                      <a:srgbClr val="FF0000"/>
                    </a:solidFill>
                  </a:rPr>
                  <a:t>local bridge </a:t>
                </a:r>
              </a:p>
              <a:p>
                <a:r>
                  <a:rPr lang="en-US" sz="2000" dirty="0">
                    <a:solidFill>
                      <a:srgbClr val="FF0000"/>
                    </a:solidFill>
                  </a:rPr>
                  <a:t>of span </a:t>
                </a:r>
                <a14:m>
                  <m:oMath xmlns:m="http://schemas.openxmlformats.org/officeDocument/2006/math">
                    <m:r>
                      <a:rPr lang="en-US" sz="2000" i="1" dirty="0" smtClean="0">
                        <a:solidFill>
                          <a:srgbClr val="FF0000"/>
                        </a:solidFill>
                        <a:latin typeface="Cambria Math" panose="02040503050406030204" pitchFamily="18" charset="0"/>
                      </a:rPr>
                      <m:t>4</m:t>
                    </m:r>
                  </m:oMath>
                </a14:m>
                <a:endParaRPr lang="en-US" sz="2000" dirty="0">
                  <a:solidFill>
                    <a:srgbClr val="FF0000"/>
                  </a:solidFill>
                </a:endParaRPr>
              </a:p>
            </p:txBody>
          </p:sp>
        </mc:Choice>
        <mc:Fallback xmlns="">
          <p:sp>
            <p:nvSpPr>
              <p:cNvPr id="7" name="TextBox 6">
                <a:extLst>
                  <a:ext uri="{FF2B5EF4-FFF2-40B4-BE49-F238E27FC236}">
                    <a16:creationId xmlns:a16="http://schemas.microsoft.com/office/drawing/2014/main" id="{B595B90D-0B96-45EF-9355-D1E2B74EB0A4}"/>
                  </a:ext>
                </a:extLst>
              </p:cNvPr>
              <p:cNvSpPr txBox="1">
                <a:spLocks noRot="1" noChangeAspect="1" noMove="1" noResize="1" noEditPoints="1" noAdjustHandles="1" noChangeArrowheads="1" noChangeShapeType="1" noTextEdit="1"/>
              </p:cNvSpPr>
              <p:nvPr/>
            </p:nvSpPr>
            <p:spPr>
              <a:xfrm>
                <a:off x="2178827" y="3848100"/>
                <a:ext cx="1478068" cy="707886"/>
              </a:xfrm>
              <a:prstGeom prst="rect">
                <a:avLst/>
              </a:prstGeom>
              <a:blipFill>
                <a:blip r:embed="rId4"/>
                <a:stretch>
                  <a:fillRect l="-4115" t="-4310" r="-4527" b="-14655"/>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A2B5ABB1-C6A1-482A-A534-13B7703842AC}"/>
              </a:ext>
            </a:extLst>
          </p:cNvPr>
          <p:cNvCxnSpPr>
            <a:cxnSpLocks/>
            <a:stCxn id="7" idx="2"/>
          </p:cNvCxnSpPr>
          <p:nvPr/>
        </p:nvCxnSpPr>
        <p:spPr>
          <a:xfrm>
            <a:off x="2917861" y="4555986"/>
            <a:ext cx="1" cy="3550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3F7209-6B10-487A-A82C-B2E59DDDE21E}"/>
              </a:ext>
            </a:extLst>
          </p:cNvPr>
          <p:cNvSpPr txBox="1"/>
          <p:nvPr/>
        </p:nvSpPr>
        <p:spPr>
          <a:xfrm>
            <a:off x="5582176" y="3571659"/>
            <a:ext cx="5512526" cy="2323713"/>
          </a:xfrm>
          <a:prstGeom prst="rect">
            <a:avLst/>
          </a:prstGeom>
          <a:noFill/>
        </p:spPr>
        <p:txBody>
          <a:bodyPr wrap="square" rtlCol="0">
            <a:spAutoFit/>
          </a:bodyPr>
          <a:lstStyle/>
          <a:p>
            <a:r>
              <a:rPr lang="en-US" sz="2900" dirty="0"/>
              <a:t>In social networks, communities are connected to one another by local bridges with large spans.  Thus, local bridges play key roles in the dissemination of information.</a:t>
            </a:r>
          </a:p>
        </p:txBody>
      </p:sp>
    </p:spTree>
    <p:extLst>
      <p:ext uri="{BB962C8B-B14F-4D97-AF65-F5344CB8AC3E}">
        <p14:creationId xmlns:p14="http://schemas.microsoft.com/office/powerpoint/2010/main" val="63741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72E4-5169-4AF0-96A6-F8FDDDE789BF}"/>
              </a:ext>
            </a:extLst>
          </p:cNvPr>
          <p:cNvSpPr>
            <a:spLocks noGrp="1"/>
          </p:cNvSpPr>
          <p:nvPr>
            <p:ph type="title"/>
          </p:nvPr>
        </p:nvSpPr>
        <p:spPr/>
        <p:txBody>
          <a:bodyPr/>
          <a:lstStyle/>
          <a:p>
            <a:r>
              <a:rPr lang="en-US" dirty="0"/>
              <a:t>Triadic Closure Principle</a:t>
            </a:r>
          </a:p>
        </p:txBody>
      </p:sp>
      <p:sp>
        <p:nvSpPr>
          <p:cNvPr id="3" name="Slide Number Placeholder 2">
            <a:extLst>
              <a:ext uri="{FF2B5EF4-FFF2-40B4-BE49-F238E27FC236}">
                <a16:creationId xmlns:a16="http://schemas.microsoft.com/office/drawing/2014/main" id="{F9A6D298-4EBD-43B8-B6DE-7CB207F0590F}"/>
              </a:ext>
            </a:extLst>
          </p:cNvPr>
          <p:cNvSpPr>
            <a:spLocks noGrp="1"/>
          </p:cNvSpPr>
          <p:nvPr>
            <p:ph type="sldNum" sz="quarter" idx="12"/>
          </p:nvPr>
        </p:nvSpPr>
        <p:spPr/>
        <p:txBody>
          <a:bodyPr>
            <a:normAutofit fontScale="85000" lnSpcReduction="20000"/>
          </a:bodyPr>
          <a:lstStyle/>
          <a:p>
            <a:fld id="{69974E82-3C2C-4ABB-838F-79BD9B35B7DF}" type="slidenum">
              <a:rPr lang="en-US" smtClean="0"/>
              <a:t>9</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6F8F06C-A553-4FA7-9627-40D842DFF29C}"/>
                  </a:ext>
                </a:extLst>
              </p:cNvPr>
              <p:cNvSpPr>
                <a:spLocks noGrp="1"/>
              </p:cNvSpPr>
              <p:nvPr>
                <p:ph sz="quarter" idx="1"/>
              </p:nvPr>
            </p:nvSpPr>
            <p:spPr>
              <a:xfrm>
                <a:off x="903174" y="1610474"/>
                <a:ext cx="10871200" cy="4495800"/>
              </a:xfrm>
            </p:spPr>
            <p:txBody>
              <a:bodyPr>
                <a:normAutofit/>
              </a:bodyPr>
              <a:lstStyle/>
              <a:p>
                <a:r>
                  <a:rPr lang="en-US" b="1" dirty="0">
                    <a:solidFill>
                      <a:srgbClr val="0070C0"/>
                    </a:solidFill>
                  </a:rPr>
                  <a:t>Definition. </a:t>
                </a:r>
                <a:r>
                  <a:rPr lang="en-US" dirty="0"/>
                  <a:t>Let </a:t>
                </a:r>
                <a14:m>
                  <m:oMath xmlns:m="http://schemas.openxmlformats.org/officeDocument/2006/math">
                    <m:r>
                      <a:rPr lang="en-US" i="1" dirty="0" smtClean="0">
                        <a:latin typeface="Cambria Math" panose="02040503050406030204" pitchFamily="18" charset="0"/>
                      </a:rPr>
                      <m:t>𝐴</m:t>
                    </m:r>
                  </m:oMath>
                </a14:m>
                <a:r>
                  <a:rPr lang="en-US" dirty="0"/>
                  <a:t> be a node in a network. We say that </a:t>
                </a:r>
                <a14:m>
                  <m:oMath xmlns:m="http://schemas.openxmlformats.org/officeDocument/2006/math">
                    <m:r>
                      <a:rPr lang="en-US" i="1" dirty="0" smtClean="0">
                        <a:latin typeface="Cambria Math" panose="02040503050406030204" pitchFamily="18" charset="0"/>
                      </a:rPr>
                      <m:t>𝐴</m:t>
                    </m:r>
                  </m:oMath>
                </a14:m>
                <a:r>
                  <a:rPr lang="en-US" dirty="0"/>
                  <a:t> satisfies the </a:t>
                </a:r>
                <a:r>
                  <a:rPr lang="en-US" dirty="0">
                    <a:solidFill>
                      <a:srgbClr val="FF0000"/>
                    </a:solidFill>
                  </a:rPr>
                  <a:t>triadic closure principle </a:t>
                </a:r>
                <a:r>
                  <a:rPr lang="en-US" dirty="0"/>
                  <a:t>if for any two nodes </a:t>
                </a:r>
                <a14:m>
                  <m:oMath xmlns:m="http://schemas.openxmlformats.org/officeDocument/2006/math">
                    <m:r>
                      <a:rPr lang="en-US" i="1" dirty="0" smtClean="0">
                        <a:latin typeface="Cambria Math" panose="02040503050406030204" pitchFamily="18" charset="0"/>
                      </a:rPr>
                      <m:t>𝐵</m:t>
                    </m:r>
                  </m:oMath>
                </a14:m>
                <a:r>
                  <a:rPr lang="en-US" dirty="0"/>
                  <a:t> and </a:t>
                </a:r>
                <a14:m>
                  <m:oMath xmlns:m="http://schemas.openxmlformats.org/officeDocument/2006/math">
                    <m:r>
                      <a:rPr lang="en-US" i="1" dirty="0" smtClean="0">
                        <a:latin typeface="Cambria Math" panose="02040503050406030204" pitchFamily="18" charset="0"/>
                      </a:rPr>
                      <m:t>𝐶</m:t>
                    </m:r>
                  </m:oMath>
                </a14:m>
                <a:r>
                  <a:rPr lang="en-US" dirty="0"/>
                  <a:t> in the network, the following holds:</a:t>
                </a:r>
              </a:p>
              <a:p>
                <a:endParaRPr lang="en-US" dirty="0"/>
              </a:p>
              <a:p>
                <a:endParaRPr lang="en-US" dirty="0"/>
              </a:p>
              <a:p>
                <a:r>
                  <a:rPr lang="en-US" b="1" dirty="0">
                    <a:solidFill>
                      <a:srgbClr val="0070C0"/>
                    </a:solidFill>
                  </a:rPr>
                  <a:t>Remark.</a:t>
                </a:r>
                <a:r>
                  <a:rPr lang="en-US" dirty="0"/>
                  <a:t> In fact, this condition on </a:t>
                </a:r>
                <a14:m>
                  <m:oMath xmlns:m="http://schemas.openxmlformats.org/officeDocument/2006/math">
                    <m:r>
                      <a:rPr lang="en-US" i="1" dirty="0" smtClean="0">
                        <a:latin typeface="Cambria Math" panose="02040503050406030204" pitchFamily="18" charset="0"/>
                      </a:rPr>
                      <m:t>𝐴</m:t>
                    </m:r>
                  </m:oMath>
                </a14:m>
                <a:r>
                  <a:rPr lang="en-US" dirty="0"/>
                  <a:t> can be viewed as the requirement that the neighborhood of </a:t>
                </a:r>
                <a14:m>
                  <m:oMath xmlns:m="http://schemas.openxmlformats.org/officeDocument/2006/math">
                    <m:r>
                      <a:rPr lang="en-US" i="1" dirty="0" smtClean="0">
                        <a:latin typeface="Cambria Math" panose="02040503050406030204" pitchFamily="18" charset="0"/>
                      </a:rPr>
                      <m:t>𝐴</m:t>
                    </m:r>
                  </m:oMath>
                </a14:m>
                <a:r>
                  <a:rPr lang="en-US" dirty="0"/>
                  <a:t> has high transitivity. This means that if two people have a friend in common, then they are at least acquainted. </a:t>
                </a:r>
              </a:p>
            </p:txBody>
          </p:sp>
        </mc:Choice>
        <mc:Fallback xmlns="">
          <p:sp>
            <p:nvSpPr>
              <p:cNvPr id="4" name="Content Placeholder 3">
                <a:extLst>
                  <a:ext uri="{FF2B5EF4-FFF2-40B4-BE49-F238E27FC236}">
                    <a16:creationId xmlns:a16="http://schemas.microsoft.com/office/drawing/2014/main" id="{D6F8F06C-A553-4FA7-9627-40D842DFF29C}"/>
                  </a:ext>
                </a:extLst>
              </p:cNvPr>
              <p:cNvSpPr>
                <a:spLocks noGrp="1" noRot="1" noChangeAspect="1" noMove="1" noResize="1" noEditPoints="1" noAdjustHandles="1" noChangeArrowheads="1" noChangeShapeType="1" noTextEdit="1"/>
              </p:cNvSpPr>
              <p:nvPr>
                <p:ph sz="quarter" idx="1"/>
              </p:nvPr>
            </p:nvSpPr>
            <p:spPr>
              <a:xfrm>
                <a:off x="903174" y="1610474"/>
                <a:ext cx="10871200" cy="4495800"/>
              </a:xfrm>
              <a:blipFill>
                <a:blip r:embed="rId3"/>
                <a:stretch>
                  <a:fillRect l="-280" t="-1355" r="-8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AE7EC3-026D-4355-B41E-A8A47DC7272E}"/>
                  </a:ext>
                </a:extLst>
              </p:cNvPr>
              <p:cNvSpPr txBox="1"/>
              <p:nvPr/>
            </p:nvSpPr>
            <p:spPr>
              <a:xfrm>
                <a:off x="2167466" y="3010327"/>
                <a:ext cx="8342616" cy="984885"/>
              </a:xfrm>
              <a:prstGeom prst="rect">
                <a:avLst/>
              </a:prstGeom>
              <a:noFill/>
            </p:spPr>
            <p:txBody>
              <a:bodyPr wrap="square" rtlCol="0">
                <a:spAutoFit/>
              </a:bodyPr>
              <a:lstStyle/>
              <a:p>
                <a:r>
                  <a:rPr lang="en-US" sz="2900" dirty="0"/>
                  <a:t>if there are edges </a:t>
                </a:r>
                <a14:m>
                  <m:oMath xmlns:m="http://schemas.openxmlformats.org/officeDocument/2006/math">
                    <m:r>
                      <a:rPr lang="en-US" sz="2900" i="1" dirty="0" smtClean="0">
                        <a:latin typeface="Cambria Math" panose="02040503050406030204" pitchFamily="18" charset="0"/>
                      </a:rPr>
                      <m:t>𝐴𝐵</m:t>
                    </m:r>
                  </m:oMath>
                </a14:m>
                <a:r>
                  <a:rPr lang="en-US" sz="2900" dirty="0"/>
                  <a:t> and </a:t>
                </a:r>
                <a14:m>
                  <m:oMath xmlns:m="http://schemas.openxmlformats.org/officeDocument/2006/math">
                    <m:r>
                      <a:rPr lang="en-US" sz="2900" i="1" dirty="0" smtClean="0">
                        <a:latin typeface="Cambria Math" panose="02040503050406030204" pitchFamily="18" charset="0"/>
                      </a:rPr>
                      <m:t>𝐴𝐶</m:t>
                    </m:r>
                  </m:oMath>
                </a14:m>
                <a:r>
                  <a:rPr lang="en-US" sz="2900" dirty="0"/>
                  <a:t> labeled as strong, then there must be an edge </a:t>
                </a:r>
                <a14:m>
                  <m:oMath xmlns:m="http://schemas.openxmlformats.org/officeDocument/2006/math">
                    <m:r>
                      <a:rPr lang="en-US" sz="2900" i="1" dirty="0" smtClean="0">
                        <a:latin typeface="Cambria Math" panose="02040503050406030204" pitchFamily="18" charset="0"/>
                      </a:rPr>
                      <m:t>𝐵𝐶</m:t>
                    </m:r>
                  </m:oMath>
                </a14:m>
                <a:r>
                  <a:rPr lang="en-US" sz="2900" dirty="0"/>
                  <a:t> (labeled as strong or weak). </a:t>
                </a:r>
              </a:p>
            </p:txBody>
          </p:sp>
        </mc:Choice>
        <mc:Fallback xmlns="">
          <p:sp>
            <p:nvSpPr>
              <p:cNvPr id="7" name="TextBox 6">
                <a:extLst>
                  <a:ext uri="{FF2B5EF4-FFF2-40B4-BE49-F238E27FC236}">
                    <a16:creationId xmlns:a16="http://schemas.microsoft.com/office/drawing/2014/main" id="{2EAE7EC3-026D-4355-B41E-A8A47DC7272E}"/>
                  </a:ext>
                </a:extLst>
              </p:cNvPr>
              <p:cNvSpPr txBox="1">
                <a:spLocks noRot="1" noChangeAspect="1" noMove="1" noResize="1" noEditPoints="1" noAdjustHandles="1" noChangeArrowheads="1" noChangeShapeType="1" noTextEdit="1"/>
              </p:cNvSpPr>
              <p:nvPr/>
            </p:nvSpPr>
            <p:spPr>
              <a:xfrm>
                <a:off x="2167466" y="3010327"/>
                <a:ext cx="8342616" cy="984885"/>
              </a:xfrm>
              <a:prstGeom prst="rect">
                <a:avLst/>
              </a:prstGeom>
              <a:blipFill>
                <a:blip r:embed="rId4"/>
                <a:stretch>
                  <a:fillRect l="-1608" t="-6211" r="-2412" b="-18012"/>
                </a:stretch>
              </a:blipFill>
            </p:spPr>
            <p:txBody>
              <a:bodyPr/>
              <a:lstStyle/>
              <a:p>
                <a:r>
                  <a:rPr lang="en-US">
                    <a:noFill/>
                  </a:rPr>
                  <a:t> </a:t>
                </a:r>
              </a:p>
            </p:txBody>
          </p:sp>
        </mc:Fallback>
      </mc:AlternateContent>
    </p:spTree>
    <p:extLst>
      <p:ext uri="{BB962C8B-B14F-4D97-AF65-F5344CB8AC3E}">
        <p14:creationId xmlns:p14="http://schemas.microsoft.com/office/powerpoint/2010/main" val="28850315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yTheme" id="{EE3CAD15-D4C5-48E4-B044-E3C0614D0E17}" vid="{14AA537B-0363-4E43-89C6-FB46DAC3E8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1360</Words>
  <Application>Microsoft Office PowerPoint</Application>
  <PresentationFormat>Widescreen</PresentationFormat>
  <Paragraphs>122</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Tw Cen MT</vt:lpstr>
      <vt:lpstr>Wingdings</vt:lpstr>
      <vt:lpstr>Wingdings 2</vt:lpstr>
      <vt:lpstr>MyTheme</vt:lpstr>
      <vt:lpstr> Strength of ties</vt:lpstr>
      <vt:lpstr>Close Friends and Distant Acquaintances</vt:lpstr>
      <vt:lpstr>Bridge-Like Links</vt:lpstr>
      <vt:lpstr>Research in Sociology</vt:lpstr>
      <vt:lpstr>How to Measure “Strength” of Ties?</vt:lpstr>
      <vt:lpstr>Main Result (Informally)</vt:lpstr>
      <vt:lpstr>Bridges</vt:lpstr>
      <vt:lpstr>Local Bridges</vt:lpstr>
      <vt:lpstr>Triadic Closure Principle</vt:lpstr>
      <vt:lpstr>Examples</vt:lpstr>
      <vt:lpstr>Local Bridges and Weak Ties</vt:lpstr>
      <vt:lpstr>Proof (by Contradiction)</vt:lpstr>
      <vt:lpstr>Sociological Aspect</vt:lpstr>
      <vt:lpstr>Other Measures of “Bridgeness”</vt:lpstr>
      <vt:lpstr>Neighborhood Overlap</vt:lpstr>
      <vt:lpstr>Experimental Study</vt:lpstr>
      <vt:lpstr>Example (Mobile Communication Network)</vt:lpstr>
      <vt:lpstr>Experimental Studies</vt:lpstr>
      <vt:lpstr>Examples of Questions</vt:lpstr>
      <vt:lpstr>Strength of Ties on Facebook</vt:lpstr>
      <vt:lpstr>Strong Ties and Followers on Twitter</vt:lpstr>
      <vt:lpstr>Different Types of Nodes</vt:lpstr>
      <vt:lpstr>Node A: Embeddedness</vt:lpstr>
      <vt:lpstr>Node B: Spanning a Structural Hole</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Strength of ties</dc:title>
  <dc:subject>Network Science</dc:subject>
  <dc:creator>Evgeny Dantsin</dc:creator>
  <cp:lastModifiedBy>Evgeny Dantsin</cp:lastModifiedBy>
  <cp:revision>41</cp:revision>
  <dcterms:created xsi:type="dcterms:W3CDTF">2020-03-22T00:34:57Z</dcterms:created>
  <dcterms:modified xsi:type="dcterms:W3CDTF">2023-10-26T22:38:58Z</dcterms:modified>
</cp:coreProperties>
</file>