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51" r:id="rId2"/>
    <p:sldId id="413" r:id="rId3"/>
    <p:sldId id="377" r:id="rId4"/>
    <p:sldId id="415" r:id="rId5"/>
    <p:sldId id="416" r:id="rId6"/>
    <p:sldId id="417" r:id="rId7"/>
    <p:sldId id="414" r:id="rId8"/>
    <p:sldId id="360" r:id="rId9"/>
    <p:sldId id="382" r:id="rId10"/>
    <p:sldId id="387" r:id="rId11"/>
    <p:sldId id="388" r:id="rId12"/>
    <p:sldId id="389" r:id="rId13"/>
    <p:sldId id="390" r:id="rId14"/>
    <p:sldId id="422" r:id="rId15"/>
    <p:sldId id="423" r:id="rId16"/>
    <p:sldId id="424" r:id="rId17"/>
    <p:sldId id="381" r:id="rId18"/>
    <p:sldId id="418" r:id="rId19"/>
    <p:sldId id="425" r:id="rId20"/>
    <p:sldId id="427" r:id="rId21"/>
    <p:sldId id="428" r:id="rId22"/>
    <p:sldId id="653" r:id="rId23"/>
    <p:sldId id="654" r:id="rId24"/>
    <p:sldId id="429" r:id="rId25"/>
    <p:sldId id="430" r:id="rId26"/>
    <p:sldId id="6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3" autoAdjust="0"/>
    <p:restoredTop sz="83976" autoAdjust="0"/>
  </p:normalViewPr>
  <p:slideViewPr>
    <p:cSldViewPr snapToGrid="0">
      <p:cViewPr varScale="1">
        <p:scale>
          <a:sx n="50" d="100"/>
          <a:sy n="50" d="100"/>
        </p:scale>
        <p:origin x="3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1E13-47AB-4BEA-8B80-1662057C92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9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10/17/2023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10/17/2023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10/17/2023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10/17/2023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10/17/2023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9FD2-A887-4C33-8EE3-742E4D42F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Degree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F8A4B-7802-4815-B534-8A7A65224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64BD1-260B-4512-8812-20EAF356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C427-7D38-4896-B08C-6B142C76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Distribution in Large Random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30949-9D96-4F1D-8142-0A848B47806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800" y="1589567"/>
                <a:ext cx="4420937" cy="4572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Degree distributions in large random graphs with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can be approximated by </a:t>
                </a:r>
                <a:r>
                  <a:rPr lang="en-US" dirty="0">
                    <a:solidFill>
                      <a:srgbClr val="FF0000"/>
                    </a:solidFill>
                  </a:rPr>
                  <a:t>Poisson distributions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fraction of vertices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decreases exponentially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increases.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30949-9D96-4F1D-8142-0A848B47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800" y="1589567"/>
                <a:ext cx="4420937" cy="4572000"/>
              </a:xfrm>
              <a:blipFill>
                <a:blip r:embed="rId2"/>
                <a:stretch>
                  <a:fillRect l="-2617" t="-2267" b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EE3B1-3062-4BCF-B321-A73F4356B6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Poisson Statistics">
            <a:extLst>
              <a:ext uri="{FF2B5EF4-FFF2-40B4-BE49-F238E27FC236}">
                <a16:creationId xmlns:a16="http://schemas.microsoft.com/office/drawing/2014/main" id="{6E2C0EC2-F15A-4793-AAC6-4CEE7E02DA7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1703221"/>
            <a:ext cx="6294120" cy="46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35E97-1AD5-44C8-8AFD-BDB40CC49427}"/>
                  </a:ext>
                </a:extLst>
              </p:cNvPr>
              <p:cNvSpPr txBox="1"/>
              <p:nvPr/>
            </p:nvSpPr>
            <p:spPr>
              <a:xfrm>
                <a:off x="1311532" y="3370493"/>
                <a:ext cx="2564489" cy="101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700"/>
                  </a:spcBef>
                  <a:buClr>
                    <a:srgbClr val="DD8047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9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35E97-1AD5-44C8-8AFD-BDB40CC4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32" y="3370493"/>
                <a:ext cx="2564489" cy="1010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A7EB4-E1B0-45E9-AF46-7C41DFF4CF84}"/>
                  </a:ext>
                </a:extLst>
              </p:cNvPr>
              <p:cNvSpPr txBox="1"/>
              <p:nvPr/>
            </p:nvSpPr>
            <p:spPr>
              <a:xfrm>
                <a:off x="8188036" y="2056523"/>
                <a:ext cx="1655606" cy="5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700"/>
                  </a:spcBef>
                  <a:buClr>
                    <a:srgbClr val="DD8047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9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US" sz="29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A7EB4-E1B0-45E9-AF46-7C41DFF4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036" y="2056523"/>
                <a:ext cx="1655606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56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C85D-62D6-416D-A26E-EB2CC4D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B5E1-9D63-4D07-BD43-A93033A2A8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4936837" cy="457200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Basic fact about normal distributions: </a:t>
            </a:r>
            <a:r>
              <a:rPr lang="en-US" dirty="0"/>
              <a:t>Any quantity that can be viewed as the sum of many small independent effects will be well approximated by a normal distribution.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D16CA-0641-4257-90AB-B8E6A6CF97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7.1 - Standard Normal Distribution | STAT 200">
            <a:extLst>
              <a:ext uri="{FF2B5EF4-FFF2-40B4-BE49-F238E27FC236}">
                <a16:creationId xmlns:a16="http://schemas.microsoft.com/office/drawing/2014/main" id="{115DD79E-5C86-4BBD-85DC-0FA532FB04B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2587"/>
            <a:ext cx="55054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3F986-B735-465A-9449-E91A3310E82C}"/>
              </a:ext>
            </a:extLst>
          </p:cNvPr>
          <p:cNvSpPr txBox="1"/>
          <p:nvPr/>
        </p:nvSpPr>
        <p:spPr>
          <a:xfrm>
            <a:off x="7615989" y="5691630"/>
            <a:ext cx="281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exponential decrease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E8D5C0-D79A-469B-AA4C-86D06F16674B}"/>
              </a:ext>
            </a:extLst>
          </p:cNvPr>
          <p:cNvCxnSpPr>
            <a:cxnSpLocks/>
          </p:cNvCxnSpPr>
          <p:nvPr/>
        </p:nvCxnSpPr>
        <p:spPr>
          <a:xfrm flipH="1" flipV="1">
            <a:off x="8289758" y="4007612"/>
            <a:ext cx="943932" cy="1738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FD9F79-1F78-442F-9F76-1CE4EB4E85A7}"/>
              </a:ext>
            </a:extLst>
          </p:cNvPr>
          <p:cNvCxnSpPr>
            <a:cxnSpLocks/>
          </p:cNvCxnSpPr>
          <p:nvPr/>
        </p:nvCxnSpPr>
        <p:spPr>
          <a:xfrm flipV="1">
            <a:off x="9297402" y="3875567"/>
            <a:ext cx="472899" cy="1870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6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C85D-62D6-416D-A26E-EB2CC4D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Bell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B5E1-9D63-4D07-BD43-A93033A2A8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5181599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The Bean Machine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(Francis Galton)</a:t>
            </a:r>
          </a:p>
          <a:p>
            <a:r>
              <a:rPr lang="en-US" dirty="0"/>
              <a:t>Small balls are dropped from the top and then bounce randomly left or right as they hit the pins. </a:t>
            </a:r>
          </a:p>
          <a:p>
            <a:r>
              <a:rPr lang="en-US" dirty="0"/>
              <a:t>The balls are collected into bins at the bottom and settle down into a pattern resembling the Gaussian curve.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D16CA-0641-4257-90AB-B8E6A6CF97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FFD5C9-9C1F-41CF-B5AE-1141C157FCDC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59538" y="1730978"/>
            <a:ext cx="5181600" cy="42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71ED9-60E2-465F-9F13-801B54457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390CD-3653-4165-A9C6-AC05B5A4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Degrees in Real-World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B4E89-4F28-49BA-956A-1E0EED2F6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729276-0077-4342-9E73-226581D9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7418E8-F26C-4903-B575-508D791E2CF8}"/>
              </a:ext>
            </a:extLst>
          </p:cNvPr>
          <p:cNvSpPr txBox="1">
            <a:spLocks/>
          </p:cNvSpPr>
          <p:nvPr/>
        </p:nvSpPr>
        <p:spPr>
          <a:xfrm>
            <a:off x="828171" y="341242"/>
            <a:ext cx="10637255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Real-World Networks Versus Random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F466246F-AB16-496E-B793-120643E91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1331842"/>
                <a:ext cx="10871200" cy="479728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Key point </a:t>
                </a:r>
              </a:p>
              <a:p>
                <a:pPr marL="0" indent="0">
                  <a:buFont typeface="Wingdings"/>
                  <a:buNone/>
                </a:pPr>
                <a:r>
                  <a:rPr lang="en-US" dirty="0"/>
                  <a:t>Degree distributions in real-world networks are </a:t>
                </a:r>
                <a:r>
                  <a:rPr lang="en-US" dirty="0">
                    <a:highlight>
                      <a:srgbClr val="FFFF00"/>
                    </a:highlight>
                  </a:rPr>
                  <a:t>very different</a:t>
                </a:r>
                <a:r>
                  <a:rPr lang="en-US" dirty="0"/>
                  <a:t> from those in random graphs: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Random graphs </a:t>
                </a:r>
              </a:p>
              <a:p>
                <a:pPr marL="0" indent="0">
                  <a:buNone/>
                </a:pPr>
                <a:r>
                  <a:rPr lang="en-US" dirty="0"/>
                  <a:t>In a large random graph, the degree of most vertices is in a narrow vicinity of the expected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Real-world networks </a:t>
                </a:r>
              </a:p>
              <a:p>
                <a:pPr marL="0" indent="0">
                  <a:buNone/>
                </a:pPr>
                <a:r>
                  <a:rPr lang="en-US" dirty="0"/>
                  <a:t>Real-world networks contain </a:t>
                </a:r>
                <a:r>
                  <a:rPr lang="en-US" dirty="0">
                    <a:highlight>
                      <a:srgbClr val="FFFF00"/>
                    </a:highlight>
                  </a:rPr>
                  <a:t>much more hubs</a:t>
                </a:r>
                <a:r>
                  <a:rPr lang="en-US" dirty="0"/>
                  <a:t> (nodes of high degree) than predicted by Poisson distributions.</a:t>
                </a:r>
              </a:p>
              <a:p>
                <a:pPr marL="0" indent="0">
                  <a:buFont typeface="Wingdings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F466246F-AB16-496E-B793-120643E91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31842"/>
                <a:ext cx="10871200" cy="4797288"/>
              </a:xfrm>
              <a:prstGeom prst="rect">
                <a:avLst/>
              </a:prstGeom>
              <a:blipFill>
                <a:blip r:embed="rId2"/>
                <a:stretch>
                  <a:fillRect l="-1234" t="-1271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729276-0077-4342-9E73-226581D9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7418E8-F26C-4903-B575-508D791E2CF8}"/>
              </a:ext>
            </a:extLst>
          </p:cNvPr>
          <p:cNvSpPr txBox="1">
            <a:spLocks/>
          </p:cNvSpPr>
          <p:nvPr/>
        </p:nvSpPr>
        <p:spPr>
          <a:xfrm>
            <a:off x="4524469" y="221972"/>
            <a:ext cx="3143061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F466246F-AB16-496E-B793-120643E91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1331842"/>
                <a:ext cx="10871200" cy="491655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the </a:t>
                </a:r>
                <a:r>
                  <a:rPr lang="en-US" dirty="0">
                    <a:highlight>
                      <a:srgbClr val="FFFF00"/>
                    </a:highlight>
                  </a:rPr>
                  <a:t>Internet</a:t>
                </a:r>
                <a:r>
                  <a:rPr lang="en-US" dirty="0"/>
                  <a:t> were to be random, then</a:t>
                </a:r>
              </a:p>
              <a:p>
                <a:r>
                  <a:rPr lang="en-US" dirty="0"/>
                  <a:t>its dispersion would be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2.52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the maximum degree would be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In contrast, </a:t>
                </a:r>
              </a:p>
              <a:p>
                <a:r>
                  <a:rPr lang="en-US" dirty="0"/>
                  <a:t>its real dispersion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the maximum degree is more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2400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Other real-world networks</a:t>
                </a:r>
              </a:p>
              <a:p>
                <a:pPr marL="0" indent="0">
                  <a:buNone/>
                </a:pPr>
                <a:r>
                  <a:rPr lang="en-US" dirty="0"/>
                  <a:t>A similar difference holds for the Web, the worldwide air transportation network, social networks, citation networks, biological networks. etc. </a:t>
                </a:r>
              </a:p>
              <a:p>
                <a:pPr marL="0" indent="0">
                  <a:buFont typeface="Wingdings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F466246F-AB16-496E-B793-120643E91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31842"/>
                <a:ext cx="10871200" cy="4916558"/>
              </a:xfrm>
              <a:prstGeom prst="rect">
                <a:avLst/>
              </a:prstGeom>
              <a:blipFill>
                <a:blip r:embed="rId2"/>
                <a:stretch>
                  <a:fillRect l="-1234" t="-1239" r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34014A-858B-4CC2-8856-D4D7397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4A21E-D94D-4D24-BF0B-A10CDE5B0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7" y="3651260"/>
            <a:ext cx="5169166" cy="298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C15ED-E2CB-4F22-A0C1-FD777C7B3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87" y="577703"/>
            <a:ext cx="3473629" cy="2629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7F02A-0377-4C2E-8AC8-6D277E310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" y="355442"/>
            <a:ext cx="5150115" cy="3073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99B5B-7F18-4F60-81BF-CC4AD6B2B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87" y="3813192"/>
            <a:ext cx="3448227" cy="2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23947A-C249-436F-A2B0-847BDDFFA6CC}"/>
              </a:ext>
            </a:extLst>
          </p:cNvPr>
          <p:cNvSpPr txBox="1"/>
          <p:nvPr/>
        </p:nvSpPr>
        <p:spPr>
          <a:xfrm>
            <a:off x="945885" y="2762623"/>
            <a:ext cx="199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random 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FB98A-8EE7-48A5-9BF6-17C80C841AD1}"/>
              </a:ext>
            </a:extLst>
          </p:cNvPr>
          <p:cNvSpPr txBox="1"/>
          <p:nvPr/>
        </p:nvSpPr>
        <p:spPr>
          <a:xfrm>
            <a:off x="945885" y="591601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real world network</a:t>
            </a:r>
          </a:p>
        </p:txBody>
      </p:sp>
    </p:spTree>
    <p:extLst>
      <p:ext uri="{BB962C8B-B14F-4D97-AF65-F5344CB8AC3E}">
        <p14:creationId xmlns:p14="http://schemas.microsoft.com/office/powerpoint/2010/main" val="67728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9BF-7B34-41C2-9CB9-DDDA1F90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D140E-C251-4146-A92F-58F471E9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5353B-EFAB-4F82-93DE-998A947401E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37839" y="1732548"/>
            <a:ext cx="6533994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A4483-A066-4F29-8084-EFEF12DFF296}"/>
              </a:ext>
            </a:extLst>
          </p:cNvPr>
          <p:cNvSpPr txBox="1"/>
          <p:nvPr/>
        </p:nvSpPr>
        <p:spPr>
          <a:xfrm>
            <a:off x="4932948" y="2286001"/>
            <a:ext cx="626845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A histogram of the degree distribution on the Internet at the level of autonomous systems.</a:t>
            </a:r>
          </a:p>
        </p:txBody>
      </p:sp>
    </p:spTree>
    <p:extLst>
      <p:ext uri="{BB962C8B-B14F-4D97-AF65-F5344CB8AC3E}">
        <p14:creationId xmlns:p14="http://schemas.microsoft.com/office/powerpoint/2010/main" val="416444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9981-9126-411F-9EFC-58D8D4EC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In-Degrees and Out-Degrees on the Web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D202A-B682-43A6-9C60-E401EDA8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37B22-A7DB-44FD-8A30-DD360DE5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625138"/>
            <a:ext cx="9768840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71ED9-60E2-465F-9F13-801B54457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Log-Log Plots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390CD-3653-4165-A9C6-AC05B5A4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Logarithmic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B4E89-4F28-49BA-956A-1E0EED2F6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82D2FA-1D56-45C9-A80A-EF5B74F6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DF766B-C4EB-4F5F-98BF-7AE2788C782D}"/>
              </a:ext>
            </a:extLst>
          </p:cNvPr>
          <p:cNvSpPr txBox="1">
            <a:spLocks/>
          </p:cNvSpPr>
          <p:nvPr/>
        </p:nvSpPr>
        <p:spPr>
          <a:xfrm>
            <a:off x="816864" y="228600"/>
            <a:ext cx="10871200" cy="80611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a Degree Distribution?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C4DCCF-4726-45A0-B6E5-24EDB0D754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864" y="1227221"/>
                <a:ext cx="10871200" cy="4908884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graph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 the maximum degree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the fraction of vertices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have degree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degree distribution </a:t>
                </a:r>
                <a:r>
                  <a:rPr lang="en-US" dirty="0"/>
                  <a:t>is a sequence </a:t>
                </a:r>
              </a:p>
              <a:p>
                <a:pPr marL="0" indent="0">
                  <a:buFont typeface="Wingdings"/>
                  <a:buNone/>
                </a:pPr>
                <a:endParaRPr lang="en-US" dirty="0"/>
              </a:p>
              <a:p>
                <a:pPr marL="0" indent="0">
                  <a:buFont typeface="Wingdings"/>
                  <a:buNone/>
                </a:pPr>
                <a:endParaRPr lang="en-US" dirty="0"/>
              </a:p>
              <a:p>
                <a:r>
                  <a:rPr lang="en-US" dirty="0"/>
                  <a:t>We can think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the </a:t>
                </a:r>
                <a:r>
                  <a:rPr lang="en-US" dirty="0">
                    <a:highlight>
                      <a:srgbClr val="FFFF00"/>
                    </a:highlight>
                  </a:rPr>
                  <a:t>probability</a:t>
                </a:r>
                <a:r>
                  <a:rPr lang="en-US" dirty="0"/>
                  <a:t> that a random vertex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C4DCCF-4726-45A0-B6E5-24EDB0D75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4" y="1227221"/>
                <a:ext cx="10871200" cy="4908884"/>
              </a:xfrm>
              <a:prstGeom prst="rect">
                <a:avLst/>
              </a:prstGeom>
              <a:blipFill>
                <a:blip r:embed="rId2"/>
                <a:stretch>
                  <a:fillRect l="-1178" t="-1241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503940-D5C9-494D-B715-62B167070351}"/>
                  </a:ext>
                </a:extLst>
              </p:cNvPr>
              <p:cNvSpPr txBox="1"/>
              <p:nvPr/>
            </p:nvSpPr>
            <p:spPr>
              <a:xfrm>
                <a:off x="4580021" y="3925106"/>
                <a:ext cx="3031958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90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503940-D5C9-494D-B715-62B167070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021" y="3925106"/>
                <a:ext cx="3031958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0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33E2-F6DD-4412-815B-5C6FA244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7F1163-1CE5-41DA-A6E5-FF62053D917A}"/>
              </a:ext>
            </a:extLst>
          </p:cNvPr>
          <p:cNvSpPr txBox="1">
            <a:spLocks/>
          </p:cNvSpPr>
          <p:nvPr/>
        </p:nvSpPr>
        <p:spPr>
          <a:xfrm>
            <a:off x="2826726" y="120316"/>
            <a:ext cx="6538548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Plotting Distribution Curves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FC832-EA63-49BA-BE5F-3660D53DE641}"/>
              </a:ext>
            </a:extLst>
          </p:cNvPr>
          <p:cNvSpPr txBox="1">
            <a:spLocks/>
          </p:cNvSpPr>
          <p:nvPr/>
        </p:nvSpPr>
        <p:spPr>
          <a:xfrm>
            <a:off x="711200" y="1110915"/>
            <a:ext cx="10871200" cy="5137485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Problem.</a:t>
            </a:r>
            <a:r>
              <a:rPr lang="en-US" dirty="0"/>
              <a:t> When plotting a curve that includes very small and very large values at the same axis, differences between small values are </a:t>
            </a:r>
            <a:r>
              <a:rPr lang="en-US" dirty="0">
                <a:highlight>
                  <a:srgbClr val="FFFF00"/>
                </a:highlight>
              </a:rPr>
              <a:t>indistinguishable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0070C0"/>
                </a:solidFill>
              </a:rPr>
              <a:t>Solution.</a:t>
            </a:r>
            <a:r>
              <a:rPr lang="en-US" dirty="0"/>
              <a:t> Plotting in </a:t>
            </a:r>
            <a:r>
              <a:rPr lang="en-US" dirty="0">
                <a:highlight>
                  <a:srgbClr val="FFFF00"/>
                </a:highlight>
              </a:rPr>
              <a:t>logarithmic scale</a:t>
            </a:r>
            <a:r>
              <a:rPr lang="en-US" dirty="0"/>
              <a:t>: instead of using the original values as axis coordinates, we use their logarithms. </a:t>
            </a:r>
          </a:p>
          <a:p>
            <a:r>
              <a:rPr lang="en-US" b="1" dirty="0">
                <a:solidFill>
                  <a:srgbClr val="0070C0"/>
                </a:solidFill>
              </a:rPr>
              <a:t>Terminology.</a:t>
            </a:r>
            <a:r>
              <a:rPr lang="en-US" dirty="0"/>
              <a:t> Such plots are called </a:t>
            </a:r>
            <a:r>
              <a:rPr lang="en-US" dirty="0">
                <a:solidFill>
                  <a:srgbClr val="FF0000"/>
                </a:solidFill>
              </a:rPr>
              <a:t>double logarithmic plots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log-log plots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70C0"/>
                </a:solidFill>
              </a:rPr>
              <a:t>Benefits. </a:t>
            </a:r>
            <a:r>
              <a:rPr lang="en-US" dirty="0"/>
              <a:t>Large range of values are represented more effectively:</a:t>
            </a:r>
          </a:p>
          <a:p>
            <a:pPr lvl="1"/>
            <a:r>
              <a:rPr lang="en-US" dirty="0"/>
              <a:t>small differences are amplified in the range of small values;</a:t>
            </a:r>
          </a:p>
          <a:p>
            <a:pPr lvl="1"/>
            <a:r>
              <a:rPr lang="en-US" dirty="0"/>
              <a:t>large differences are compressed in the range of large values.</a:t>
            </a:r>
          </a:p>
        </p:txBody>
      </p:sp>
    </p:spTree>
    <p:extLst>
      <p:ext uri="{BB962C8B-B14F-4D97-AF65-F5344CB8AC3E}">
        <p14:creationId xmlns:p14="http://schemas.microsoft.com/office/powerpoint/2010/main" val="278496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33E2-F6DD-4412-815B-5C6FA244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7F1163-1CE5-41DA-A6E5-FF62053D917A}"/>
              </a:ext>
            </a:extLst>
          </p:cNvPr>
          <p:cNvSpPr txBox="1">
            <a:spLocks/>
          </p:cNvSpPr>
          <p:nvPr/>
        </p:nvSpPr>
        <p:spPr>
          <a:xfrm>
            <a:off x="4553605" y="156411"/>
            <a:ext cx="3084790" cy="80611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8188D-E39B-4644-92D2-16304589C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52863"/>
            <a:ext cx="5486400" cy="38628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AD51A-0AA8-4140-9066-A23920B81A60}"/>
              </a:ext>
            </a:extLst>
          </p:cNvPr>
          <p:cNvSpPr txBox="1"/>
          <p:nvPr/>
        </p:nvSpPr>
        <p:spPr>
          <a:xfrm>
            <a:off x="355600" y="5189638"/>
            <a:ext cx="5380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degree distribution on the Internet at the level of autonomous systems.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C5FA5-56BE-4E97-BF98-A8C78AB39ECA}"/>
              </a:ext>
            </a:extLst>
          </p:cNvPr>
          <p:cNvSpPr txBox="1"/>
          <p:nvPr/>
        </p:nvSpPr>
        <p:spPr>
          <a:xfrm>
            <a:off x="7815625" y="5189638"/>
            <a:ext cx="238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log-log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8EC4B-E660-4774-908E-724216C9C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2" y="1252863"/>
            <a:ext cx="5318679" cy="38587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00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1FC2-775E-45B2-A7A8-B9F884E4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D80C76-A89A-4B13-BF01-82404D5C7B2E}"/>
              </a:ext>
            </a:extLst>
          </p:cNvPr>
          <p:cNvSpPr txBox="1">
            <a:spLocks/>
          </p:cNvSpPr>
          <p:nvPr/>
        </p:nvSpPr>
        <p:spPr>
          <a:xfrm>
            <a:off x="3213652" y="116655"/>
            <a:ext cx="5764696" cy="80611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Cumulative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1E664-8AAC-4C48-95FD-214E4FFF1520}"/>
                  </a:ext>
                </a:extLst>
              </p:cNvPr>
              <p:cNvSpPr txBox="1"/>
              <p:nvPr/>
            </p:nvSpPr>
            <p:spPr>
              <a:xfrm>
                <a:off x="1032140" y="2087627"/>
                <a:ext cx="2279373" cy="13091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1E664-8AAC-4C48-95FD-214E4FFF1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40" y="2087627"/>
                <a:ext cx="2279373" cy="1309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7B10B2-8154-4EF8-BB51-5071CFB2DE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37" y="3767473"/>
                <a:ext cx="3205581" cy="1484246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the fraction of nodes that have degree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of greater.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7B10B2-8154-4EF8-BB51-5071CFB2D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7" y="3767473"/>
                <a:ext cx="3205581" cy="1484246"/>
              </a:xfrm>
              <a:prstGeom prst="rect">
                <a:avLst/>
              </a:prstGeom>
              <a:blipFill>
                <a:blip r:embed="rId3"/>
                <a:stretch>
                  <a:fillRect l="-2852" t="-3279" r="-5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B6AB3C5-EE89-43F0-9712-34C121160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99" y="922770"/>
            <a:ext cx="6566789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96AE76-B873-4C14-B356-5833C3A239A7}"/>
              </a:ext>
            </a:extLst>
          </p:cNvPr>
          <p:cNvSpPr txBox="1"/>
          <p:nvPr/>
        </p:nvSpPr>
        <p:spPr>
          <a:xfrm>
            <a:off x="5338418" y="5527690"/>
            <a:ext cx="629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cumulative degree distribution on the Internet at the level of autonomous systems.</a:t>
            </a:r>
          </a:p>
        </p:txBody>
      </p:sp>
    </p:spTree>
    <p:extLst>
      <p:ext uri="{BB962C8B-B14F-4D97-AF65-F5344CB8AC3E}">
        <p14:creationId xmlns:p14="http://schemas.microsoft.com/office/powerpoint/2010/main" val="63646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C15F0-E04E-4ED1-B02F-59F3EC56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2871F3-9707-48B3-84F6-AE8C1F18DCF8}"/>
              </a:ext>
            </a:extLst>
          </p:cNvPr>
          <p:cNvSpPr txBox="1">
            <a:spLocks/>
          </p:cNvSpPr>
          <p:nvPr/>
        </p:nvSpPr>
        <p:spPr>
          <a:xfrm>
            <a:off x="1086678" y="275681"/>
            <a:ext cx="10018643" cy="80611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More Examples of Cumulative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F4A5D-3219-4FA9-B891-F25C5DC6E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0" y="1344452"/>
            <a:ext cx="1169697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5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762CA7-F09F-4714-A1F1-C6F949E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8876BA-3F2C-46BB-AD81-8A370DFF3436}"/>
              </a:ext>
            </a:extLst>
          </p:cNvPr>
          <p:cNvSpPr txBox="1">
            <a:spLocks/>
          </p:cNvSpPr>
          <p:nvPr/>
        </p:nvSpPr>
        <p:spPr>
          <a:xfrm>
            <a:off x="2862469" y="103402"/>
            <a:ext cx="6467061" cy="80611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Poisson Versus Power Law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0DE92-8F45-49FA-B839-19A68FE62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04" y="1219200"/>
            <a:ext cx="761519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762CA7-F09F-4714-A1F1-C6F949E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7F78D-CEE2-4035-B66E-30F38C2D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18" y="1219200"/>
            <a:ext cx="7167363" cy="5029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5879E2-E616-4CB4-9234-2CB868AB5DF7}"/>
              </a:ext>
            </a:extLst>
          </p:cNvPr>
          <p:cNvSpPr txBox="1">
            <a:spLocks/>
          </p:cNvSpPr>
          <p:nvPr/>
        </p:nvSpPr>
        <p:spPr>
          <a:xfrm>
            <a:off x="2862469" y="103402"/>
            <a:ext cx="6467061" cy="80611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Poisson Versus Power Law</a:t>
            </a:r>
          </a:p>
        </p:txBody>
      </p:sp>
    </p:spTree>
    <p:extLst>
      <p:ext uri="{BB962C8B-B14F-4D97-AF65-F5344CB8AC3E}">
        <p14:creationId xmlns:p14="http://schemas.microsoft.com/office/powerpoint/2010/main" val="3374585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Section 10.3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9131-14AA-4B5B-BA83-797C4FC5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48C8F-6444-4B5D-8476-4D576E2B126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2756223"/>
            <a:ext cx="3534268" cy="22386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1689B4-481B-48BC-B37D-432A5F843DB2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459868" y="1589567"/>
                <a:ext cx="33579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1689B4-481B-48BC-B37D-432A5F843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459868" y="1589567"/>
                <a:ext cx="3357900" cy="4572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B12F8-FCDA-4274-AC9F-5A51ECFB5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9131-14AA-4B5B-BA83-797C4FC5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Find Degree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1689B4-481B-48BC-B37D-432A5F843DB2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7281503" y="1635968"/>
                <a:ext cx="2432341" cy="4572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1689B4-481B-48BC-B37D-432A5F843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7281503" y="1635968"/>
                <a:ext cx="2432341" cy="4572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B12F8-FCDA-4274-AC9F-5A51ECFB5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7B47BA-5CBD-4332-B5FA-07B4FF92C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2" y="2393495"/>
            <a:ext cx="397818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A1AFF-5512-4357-8183-FC21F498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303C4-2A2D-40DE-9FA0-53641B13D18E}"/>
              </a:ext>
            </a:extLst>
          </p:cNvPr>
          <p:cNvSpPr txBox="1">
            <a:spLocks/>
          </p:cNvSpPr>
          <p:nvPr/>
        </p:nvSpPr>
        <p:spPr>
          <a:xfrm>
            <a:off x="3270839" y="119881"/>
            <a:ext cx="6617369" cy="162127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Histogram Representation </a:t>
            </a:r>
          </a:p>
          <a:p>
            <a:pPr algn="ctr"/>
            <a:r>
              <a:rPr lang="en-US" dirty="0"/>
              <a:t>of Degree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D65D6-9936-4591-8B62-4A9522DED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08" y="2544233"/>
            <a:ext cx="3200400" cy="2180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128D83AD-6DC7-4297-895E-80F4A0D013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3352" y="2653937"/>
                <a:ext cx="2432341" cy="1961474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128D83AD-6DC7-4297-895E-80F4A0D01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52" y="2653937"/>
                <a:ext cx="2432341" cy="1961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7C34D49-2C10-4C6B-B2BA-931EF92FB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5" y="2583201"/>
            <a:ext cx="397818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DA1DB-4711-4443-BE83-339A5DA9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6AB43F5-BFD8-4686-A2D0-4473053892CC}"/>
              </a:ext>
            </a:extLst>
          </p:cNvPr>
          <p:cNvSpPr txBox="1">
            <a:spLocks/>
          </p:cNvSpPr>
          <p:nvPr/>
        </p:nvSpPr>
        <p:spPr>
          <a:xfrm>
            <a:off x="3911600" y="174370"/>
            <a:ext cx="4368800" cy="77856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Another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99491-D19E-4278-A6D3-F30A1580B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5" y="1842051"/>
            <a:ext cx="3283085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4451D5D9-085B-4FEE-9E7F-708CCF22E3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0590" y="1736520"/>
                <a:ext cx="2173355" cy="2954261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=5/11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=4/11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=1/11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Font typeface="Wingdings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4451D5D9-085B-4FEE-9E7F-708CCF22E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90" y="1736520"/>
                <a:ext cx="2173355" cy="2954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B2B007F-C4F7-44D9-80CF-7951BD7CF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59" y="2057400"/>
            <a:ext cx="44005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5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82D2FA-1D56-45C9-A80A-EF5B74F6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DF766B-C4EB-4F5F-98BF-7AE2788C782D}"/>
              </a:ext>
            </a:extLst>
          </p:cNvPr>
          <p:cNvSpPr txBox="1">
            <a:spLocks/>
          </p:cNvSpPr>
          <p:nvPr/>
        </p:nvSpPr>
        <p:spPr>
          <a:xfrm>
            <a:off x="816864" y="228600"/>
            <a:ext cx="10871200" cy="80611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Degree Distributions for Directed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4DCCF-4726-45A0-B6E5-24EDB0D7545F}"/>
              </a:ext>
            </a:extLst>
          </p:cNvPr>
          <p:cNvSpPr txBox="1">
            <a:spLocks/>
          </p:cNvSpPr>
          <p:nvPr/>
        </p:nvSpPr>
        <p:spPr>
          <a:xfrm>
            <a:off x="816864" y="1227221"/>
            <a:ext cx="10871200" cy="4908884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directed graph has an </a:t>
            </a:r>
            <a:r>
              <a:rPr lang="en-US" dirty="0">
                <a:solidFill>
                  <a:srgbClr val="FF0000"/>
                </a:solidFill>
              </a:rPr>
              <a:t>in-degree distribution </a:t>
            </a:r>
            <a:r>
              <a:rPr lang="en-US" dirty="0"/>
              <a:t>and an </a:t>
            </a:r>
            <a:r>
              <a:rPr lang="en-US" dirty="0">
                <a:solidFill>
                  <a:srgbClr val="FF0000"/>
                </a:solidFill>
              </a:rPr>
              <a:t>out-degree distribution</a:t>
            </a:r>
            <a:r>
              <a:rPr lang="en-US" dirty="0"/>
              <a:t> defined in a similar way.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2507A-A4B0-4FDB-9C37-054F2E9E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71" y="3022696"/>
            <a:ext cx="4010141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4C0B8FA0-F785-48D2-BC4E-7424F3CD4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584174"/>
                <a:ext cx="2432341" cy="2849217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In-degree</a:t>
                </a: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distribution</a:t>
                </a:r>
              </a:p>
              <a:p>
                <a:pPr marL="0" indent="0">
                  <a:buFont typeface="Wingdings"/>
                  <a:buNone/>
                </a:pPr>
                <a:endParaRPr lang="en-US" sz="800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4C0B8FA0-F785-48D2-BC4E-7424F3CD4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84174"/>
                <a:ext cx="2432341" cy="2849217"/>
              </a:xfrm>
              <a:prstGeom prst="rect">
                <a:avLst/>
              </a:prstGeom>
              <a:blipFill>
                <a:blip r:embed="rId3"/>
                <a:stretch>
                  <a:fillRect l="-5263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F71D467F-F613-472F-AB0C-9849707770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2032" y="2584174"/>
                <a:ext cx="2432341" cy="2849217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Out-degree</a:t>
                </a: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distribution</a:t>
                </a:r>
              </a:p>
              <a:p>
                <a:pPr marL="0" indent="0">
                  <a:buFont typeface="Wingdings"/>
                  <a:buNone/>
                </a:pPr>
                <a:endParaRPr lang="en-US" sz="800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F71D467F-F613-472F-AB0C-984970777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032" y="2584174"/>
                <a:ext cx="2432341" cy="2849217"/>
              </a:xfrm>
              <a:prstGeom prst="rect">
                <a:avLst/>
              </a:prstGeom>
              <a:blipFill>
                <a:blip r:embed="rId4"/>
                <a:stretch>
                  <a:fillRect l="-5514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71ED9-60E2-465F-9F13-801B54457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390CD-3653-4165-A9C6-AC05B5A4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Degrees in Random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B4E89-4F28-49BA-956A-1E0EED2F6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2AF2-8194-460E-9C3F-73176D47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12252C-266A-437C-9D28-17C0EDAB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CEC666-3D37-44E4-ADC6-1C4EA3F43B5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36295"/>
                <a:ext cx="10871200" cy="449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degree distribution in a random graph?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model of random graphs: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and we place an edge between each pair of distinct vertices with independent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CEC666-3D37-44E4-ADC6-1C4EA3F43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36295"/>
                <a:ext cx="10871200" cy="4495800"/>
              </a:xfrm>
              <a:blipFill>
                <a:blip r:embed="rId2"/>
                <a:stretch>
                  <a:fillRect l="-1178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F00497A-A79F-408F-8426-0E88705F6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6" y="3690008"/>
            <a:ext cx="7925906" cy="2534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301E4C-2633-4164-9158-0C2408F45463}"/>
                  </a:ext>
                </a:extLst>
              </p:cNvPr>
              <p:cNvSpPr txBox="1"/>
              <p:nvPr/>
            </p:nvSpPr>
            <p:spPr>
              <a:xfrm>
                <a:off x="9465813" y="4295290"/>
                <a:ext cx="222225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Three realizations of a random graph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301E4C-2633-4164-9158-0C2408F4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813" y="4295290"/>
                <a:ext cx="2222251" cy="1323439"/>
              </a:xfrm>
              <a:prstGeom prst="rect">
                <a:avLst/>
              </a:prstGeom>
              <a:blipFill>
                <a:blip r:embed="rId4"/>
                <a:stretch>
                  <a:fillRect l="-3022" t="-2765" r="-1923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7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748</Words>
  <Application>Microsoft Office PowerPoint</Application>
  <PresentationFormat>Widescreen</PresentationFormat>
  <Paragraphs>145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 Math</vt:lpstr>
      <vt:lpstr>Tw Cen MT</vt:lpstr>
      <vt:lpstr>Wingdings</vt:lpstr>
      <vt:lpstr>Wingdings 2</vt:lpstr>
      <vt:lpstr>MyTheme</vt:lpstr>
      <vt:lpstr>Degree Distributions</vt:lpstr>
      <vt:lpstr>PowerPoint Presentation</vt:lpstr>
      <vt:lpstr>Example</vt:lpstr>
      <vt:lpstr>Exercise: Find Degree Distribution</vt:lpstr>
      <vt:lpstr>PowerPoint Presentation</vt:lpstr>
      <vt:lpstr>PowerPoint Presentation</vt:lpstr>
      <vt:lpstr>PowerPoint Presentation</vt:lpstr>
      <vt:lpstr>Degrees in Random Graphs</vt:lpstr>
      <vt:lpstr>Random Graphs</vt:lpstr>
      <vt:lpstr>Degree Distribution in Large Random Graphs</vt:lpstr>
      <vt:lpstr>Normal Distributions</vt:lpstr>
      <vt:lpstr>Illustration: Bell Curve</vt:lpstr>
      <vt:lpstr>Degrees in Real-World Networks</vt:lpstr>
      <vt:lpstr>PowerPoint Presentation</vt:lpstr>
      <vt:lpstr>PowerPoint Presentation</vt:lpstr>
      <vt:lpstr>PowerPoint Presentation</vt:lpstr>
      <vt:lpstr>The Internet</vt:lpstr>
      <vt:lpstr>In-Degrees and Out-Degrees on the Web</vt:lpstr>
      <vt:lpstr>Double Logarithmic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 Distributions</dc:title>
  <dc:subject>Network Science</dc:subject>
  <dc:creator>Evgeny Dantsin</dc:creator>
  <cp:lastModifiedBy>Evgeny Dantsin</cp:lastModifiedBy>
  <cp:revision>133</cp:revision>
  <dcterms:created xsi:type="dcterms:W3CDTF">2020-03-28T03:26:08Z</dcterms:created>
  <dcterms:modified xsi:type="dcterms:W3CDTF">2023-10-17T16:01:03Z</dcterms:modified>
</cp:coreProperties>
</file>