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51" r:id="rId2"/>
    <p:sldId id="392" r:id="rId3"/>
    <p:sldId id="413" r:id="rId4"/>
    <p:sldId id="414" r:id="rId5"/>
    <p:sldId id="415" r:id="rId6"/>
    <p:sldId id="416" r:id="rId7"/>
    <p:sldId id="417" r:id="rId8"/>
    <p:sldId id="426" r:id="rId9"/>
    <p:sldId id="436" r:id="rId10"/>
    <p:sldId id="437" r:id="rId11"/>
    <p:sldId id="439" r:id="rId12"/>
    <p:sldId id="422" r:id="rId13"/>
    <p:sldId id="433" r:id="rId14"/>
    <p:sldId id="429" r:id="rId15"/>
    <p:sldId id="435" r:id="rId16"/>
    <p:sldId id="441" r:id="rId17"/>
    <p:sldId id="442" r:id="rId18"/>
    <p:sldId id="443" r:id="rId19"/>
    <p:sldId id="419" r:id="rId20"/>
    <p:sldId id="427" r:id="rId21"/>
    <p:sldId id="428" r:id="rId22"/>
    <p:sldId id="424" r:id="rId23"/>
    <p:sldId id="425" r:id="rId24"/>
    <p:sldId id="653" r:id="rId25"/>
    <p:sldId id="654" r:id="rId26"/>
    <p:sldId id="655" r:id="rId27"/>
    <p:sldId id="367" r:id="rId28"/>
    <p:sldId id="389" r:id="rId29"/>
    <p:sldId id="656" r:id="rId30"/>
    <p:sldId id="657" r:id="rId31"/>
    <p:sldId id="658" r:id="rId32"/>
    <p:sldId id="65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3" autoAdjust="0"/>
    <p:restoredTop sz="77650" autoAdjust="0"/>
  </p:normalViewPr>
  <p:slideViewPr>
    <p:cSldViewPr snapToGrid="0">
      <p:cViewPr varScale="1">
        <p:scale>
          <a:sx n="49" d="100"/>
          <a:sy n="49" d="100"/>
        </p:scale>
        <p:origin x="7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F0576-D755-4488-BE0A-E5AA51FC28C3}"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a:t>
            </a:fld>
            <a:endParaRPr lang="en-US"/>
          </a:p>
        </p:txBody>
      </p:sp>
    </p:spTree>
    <p:extLst>
      <p:ext uri="{BB962C8B-B14F-4D97-AF65-F5344CB8AC3E}">
        <p14:creationId xmlns:p14="http://schemas.microsoft.com/office/powerpoint/2010/main" val="385759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12</a:t>
            </a:fld>
            <a:endParaRPr lang="en-US"/>
          </a:p>
        </p:txBody>
      </p:sp>
    </p:spTree>
    <p:extLst>
      <p:ext uri="{BB962C8B-B14F-4D97-AF65-F5344CB8AC3E}">
        <p14:creationId xmlns:p14="http://schemas.microsoft.com/office/powerpoint/2010/main" val="2121018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best selling book during the period covered was Benjamin Spock’s The Common Sense Book of Baby and Child Care. (The Bible, which certainly sold more copies, is not really a single book, but exists in many different translations, versions and publications, and was excluded by Hackett from her statistics.)</a:t>
            </a:r>
          </a:p>
          <a:p>
            <a:pPr marL="171450" indent="-171450">
              <a:buFont typeface="Arial" panose="020B0604020202020204" pitchFamily="34" charset="0"/>
              <a:buChar char="•"/>
            </a:pPr>
            <a:r>
              <a:rPr lang="en-US" dirty="0"/>
              <a:t>Data in the shaded regions were excluded from the calculations of the exponent in Table I.</a:t>
            </a:r>
          </a:p>
        </p:txBody>
      </p:sp>
      <p:sp>
        <p:nvSpPr>
          <p:cNvPr id="4" name="Slide Number Placeholder 3"/>
          <p:cNvSpPr>
            <a:spLocks noGrp="1"/>
          </p:cNvSpPr>
          <p:nvPr>
            <p:ph type="sldNum" sz="quarter" idx="5"/>
          </p:nvPr>
        </p:nvSpPr>
        <p:spPr/>
        <p:txBody>
          <a:bodyPr/>
          <a:lstStyle/>
          <a:p>
            <a:fld id="{12531E13-47AB-4BEA-8B80-1662057C9265}" type="slidenum">
              <a:rPr lang="en-US" smtClean="0"/>
              <a:t>17</a:t>
            </a:fld>
            <a:endParaRPr lang="en-US"/>
          </a:p>
        </p:txBody>
      </p:sp>
    </p:spTree>
    <p:extLst>
      <p:ext uri="{BB962C8B-B14F-4D97-AF65-F5344CB8AC3E}">
        <p14:creationId xmlns:p14="http://schemas.microsoft.com/office/powerpoint/2010/main" val="239983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2531E13-47AB-4BEA-8B80-1662057C9265}" type="slidenum">
              <a:rPr lang="en-US" smtClean="0"/>
              <a:t>18</a:t>
            </a:fld>
            <a:endParaRPr lang="en-US"/>
          </a:p>
        </p:txBody>
      </p:sp>
    </p:spTree>
    <p:extLst>
      <p:ext uri="{BB962C8B-B14F-4D97-AF65-F5344CB8AC3E}">
        <p14:creationId xmlns:p14="http://schemas.microsoft.com/office/powerpoint/2010/main" val="56421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Lorenz (1876-1959) was an American economist who developed the Lorenz curve.</a:t>
            </a:r>
          </a:p>
        </p:txBody>
      </p:sp>
      <p:sp>
        <p:nvSpPr>
          <p:cNvPr id="4" name="Slide Number Placeholder 3"/>
          <p:cNvSpPr>
            <a:spLocks noGrp="1"/>
          </p:cNvSpPr>
          <p:nvPr>
            <p:ph type="sldNum" sz="quarter" idx="5"/>
          </p:nvPr>
        </p:nvSpPr>
        <p:spPr/>
        <p:txBody>
          <a:bodyPr/>
          <a:lstStyle/>
          <a:p>
            <a:fld id="{12531E13-47AB-4BEA-8B80-1662057C9265}" type="slidenum">
              <a:rPr lang="en-US" smtClean="0"/>
              <a:t>21</a:t>
            </a:fld>
            <a:endParaRPr lang="en-US"/>
          </a:p>
        </p:txBody>
      </p:sp>
    </p:spTree>
    <p:extLst>
      <p:ext uri="{BB962C8B-B14F-4D97-AF65-F5344CB8AC3E}">
        <p14:creationId xmlns:p14="http://schemas.microsoft.com/office/powerpoint/2010/main" val="214404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8/6/2023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8/6/2023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8/6/2023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8/6/2023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8/6/2023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8/6/2023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8/6/2023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0.png"/><Relationship Id="rId4" Type="http://schemas.openxmlformats.org/officeDocument/2006/relationships/image" Target="../media/image200.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9FD2-A887-4C33-8EE3-742E4D42F025}"/>
              </a:ext>
            </a:extLst>
          </p:cNvPr>
          <p:cNvSpPr>
            <a:spLocks noGrp="1"/>
          </p:cNvSpPr>
          <p:nvPr>
            <p:ph type="ctrTitle"/>
          </p:nvPr>
        </p:nvSpPr>
        <p:spPr/>
        <p:txBody>
          <a:bodyPr/>
          <a:lstStyle/>
          <a:p>
            <a:r>
              <a:rPr lang="en-US" dirty="0"/>
              <a:t>Power Laws</a:t>
            </a:r>
          </a:p>
        </p:txBody>
      </p:sp>
      <p:sp>
        <p:nvSpPr>
          <p:cNvPr id="3" name="Subtitle 2">
            <a:extLst>
              <a:ext uri="{FF2B5EF4-FFF2-40B4-BE49-F238E27FC236}">
                <a16:creationId xmlns:a16="http://schemas.microsoft.com/office/drawing/2014/main" id="{545F8A4B-7802-4815-B534-8A7A652244A3}"/>
              </a:ext>
            </a:extLst>
          </p:cNvPr>
          <p:cNvSpPr>
            <a:spLocks noGrp="1"/>
          </p:cNvSpPr>
          <p:nvPr>
            <p:ph type="subTitle" idx="1"/>
          </p:nvPr>
        </p:nvSpPr>
        <p:spPr/>
        <p:txBody>
          <a:bodyPr/>
          <a:lstStyle/>
          <a:p>
            <a:r>
              <a:rPr lang="en-US"/>
              <a:t>Scale-Free Networks</a:t>
            </a:r>
          </a:p>
        </p:txBody>
      </p:sp>
      <p:sp>
        <p:nvSpPr>
          <p:cNvPr id="4" name="Slide Number Placeholder 3">
            <a:extLst>
              <a:ext uri="{FF2B5EF4-FFF2-40B4-BE49-F238E27FC236}">
                <a16:creationId xmlns:a16="http://schemas.microsoft.com/office/drawing/2014/main" id="{41464BD1-260B-4512-8812-20EAF356FFF2}"/>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20685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0CDA4-7DD9-48F2-8EA8-2EADF6876AD5}"/>
              </a:ext>
            </a:extLst>
          </p:cNvPr>
          <p:cNvSpPr>
            <a:spLocks noGrp="1"/>
          </p:cNvSpPr>
          <p:nvPr>
            <p:ph type="sldNum" sz="quarter" idx="12"/>
          </p:nvPr>
        </p:nvSpPr>
        <p:spPr/>
        <p:txBody>
          <a:bodyPr/>
          <a:lstStyle/>
          <a:p>
            <a:fld id="{69974E82-3C2C-4ABB-838F-79BD9B35B7DF}" type="slidenum">
              <a:rPr lang="en-US" smtClean="0"/>
              <a:t>10</a:t>
            </a:fld>
            <a:endParaRPr lang="en-US"/>
          </a:p>
        </p:txBody>
      </p:sp>
      <p:sp>
        <p:nvSpPr>
          <p:cNvPr id="3" name="Title 1">
            <a:extLst>
              <a:ext uri="{FF2B5EF4-FFF2-40B4-BE49-F238E27FC236}">
                <a16:creationId xmlns:a16="http://schemas.microsoft.com/office/drawing/2014/main" id="{96AF9BAC-9AED-4669-B949-6E4BDFDA78D4}"/>
              </a:ext>
            </a:extLst>
          </p:cNvPr>
          <p:cNvSpPr txBox="1">
            <a:spLocks/>
          </p:cNvSpPr>
          <p:nvPr/>
        </p:nvSpPr>
        <p:spPr>
          <a:xfrm>
            <a:off x="758684" y="85765"/>
            <a:ext cx="10674626" cy="990600"/>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 City Populations (US Census, 2000)</a:t>
            </a:r>
          </a:p>
        </p:txBody>
      </p:sp>
      <p:pic>
        <p:nvPicPr>
          <p:cNvPr id="5" name="Picture 4">
            <a:extLst>
              <a:ext uri="{FF2B5EF4-FFF2-40B4-BE49-F238E27FC236}">
                <a16:creationId xmlns:a16="http://schemas.microsoft.com/office/drawing/2014/main" id="{D110F70D-216C-494D-967E-8E733148BF63}"/>
              </a:ext>
            </a:extLst>
          </p:cNvPr>
          <p:cNvPicPr>
            <a:picLocks noChangeAspect="1"/>
          </p:cNvPicPr>
          <p:nvPr/>
        </p:nvPicPr>
        <p:blipFill>
          <a:blip r:embed="rId2"/>
          <a:stretch>
            <a:fillRect/>
          </a:stretch>
        </p:blipFill>
        <p:spPr>
          <a:xfrm>
            <a:off x="503582" y="1490920"/>
            <a:ext cx="8229600" cy="3699363"/>
          </a:xfrm>
          <a:prstGeom prst="rect">
            <a:avLst/>
          </a:prstGeom>
        </p:spPr>
      </p:pic>
      <mc:AlternateContent xmlns:mc="http://schemas.openxmlformats.org/markup-compatibility/2006" xmlns:a14="http://schemas.microsoft.com/office/drawing/2010/main">
        <mc:Choice Requires="a14">
          <p:sp>
            <p:nvSpPr>
              <p:cNvPr id="8" name="Content Placeholder 3">
                <a:extLst>
                  <a:ext uri="{FF2B5EF4-FFF2-40B4-BE49-F238E27FC236}">
                    <a16:creationId xmlns:a16="http://schemas.microsoft.com/office/drawing/2014/main" id="{9B105BF9-D4F4-4E68-8120-6286968CD800}"/>
                  </a:ext>
                </a:extLst>
              </p:cNvPr>
              <p:cNvSpPr txBox="1">
                <a:spLocks/>
              </p:cNvSpPr>
              <p:nvPr/>
            </p:nvSpPr>
            <p:spPr>
              <a:xfrm>
                <a:off x="8733182" y="2246345"/>
                <a:ext cx="2915478" cy="1182655"/>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14:m>
                  <m:oMath xmlns:m="http://schemas.openxmlformats.org/officeDocument/2006/math">
                    <m:r>
                      <a:rPr lang="en-US" sz="2400" i="1" dirty="0">
                        <a:latin typeface="Cambria Math" panose="02040503050406030204" pitchFamily="18" charset="0"/>
                      </a:rPr>
                      <m:t>2700</m:t>
                    </m:r>
                  </m:oMath>
                </a14:m>
                <a:r>
                  <a:rPr lang="en-US" sz="2400" dirty="0"/>
                  <a:t> US cities/towns with population at least </a:t>
                </a:r>
                <a14:m>
                  <m:oMath xmlns:m="http://schemas.openxmlformats.org/officeDocument/2006/math">
                    <m:r>
                      <a:rPr lang="en-US" sz="2400" i="1" dirty="0">
                        <a:latin typeface="Cambria Math" panose="02040503050406030204" pitchFamily="18" charset="0"/>
                      </a:rPr>
                      <m:t>10,000</m:t>
                    </m:r>
                  </m:oMath>
                </a14:m>
                <a:r>
                  <a:rPr lang="en-US" sz="2400" dirty="0"/>
                  <a:t>. </a:t>
                </a:r>
              </a:p>
              <a:p>
                <a:endParaRPr lang="en-US" dirty="0"/>
              </a:p>
            </p:txBody>
          </p:sp>
        </mc:Choice>
        <mc:Fallback xmlns="">
          <p:sp>
            <p:nvSpPr>
              <p:cNvPr id="8" name="Content Placeholder 3">
                <a:extLst>
                  <a:ext uri="{FF2B5EF4-FFF2-40B4-BE49-F238E27FC236}">
                    <a16:creationId xmlns:a16="http://schemas.microsoft.com/office/drawing/2014/main" id="{9B105BF9-D4F4-4E68-8120-6286968CD800}"/>
                  </a:ext>
                </a:extLst>
              </p:cNvPr>
              <p:cNvSpPr txBox="1">
                <a:spLocks noRot="1" noChangeAspect="1" noMove="1" noResize="1" noEditPoints="1" noAdjustHandles="1" noChangeArrowheads="1" noChangeShapeType="1" noTextEdit="1"/>
              </p:cNvSpPr>
              <p:nvPr/>
            </p:nvSpPr>
            <p:spPr>
              <a:xfrm>
                <a:off x="8733182" y="2246345"/>
                <a:ext cx="2915478" cy="1182655"/>
              </a:xfrm>
              <a:prstGeom prst="rect">
                <a:avLst/>
              </a:prstGeom>
              <a:blipFill>
                <a:blip r:embed="rId3"/>
                <a:stretch>
                  <a:fillRect l="-3347" t="-7179" r="-837" b="-2564"/>
                </a:stretch>
              </a:blipFill>
            </p:spPr>
            <p:txBody>
              <a:bodyPr/>
              <a:lstStyle/>
              <a:p>
                <a:r>
                  <a:rPr lang="en-US">
                    <a:noFill/>
                  </a:rPr>
                  <a:t> </a:t>
                </a:r>
              </a:p>
            </p:txBody>
          </p:sp>
        </mc:Fallback>
      </mc:AlternateContent>
      <p:sp>
        <p:nvSpPr>
          <p:cNvPr id="9" name="Content Placeholder 3">
            <a:extLst>
              <a:ext uri="{FF2B5EF4-FFF2-40B4-BE49-F238E27FC236}">
                <a16:creationId xmlns:a16="http://schemas.microsoft.com/office/drawing/2014/main" id="{7426DDC2-F713-4F7E-96EE-3A144FE00CA3}"/>
              </a:ext>
            </a:extLst>
          </p:cNvPr>
          <p:cNvSpPr txBox="1">
            <a:spLocks/>
          </p:cNvSpPr>
          <p:nvPr/>
        </p:nvSpPr>
        <p:spPr>
          <a:xfrm>
            <a:off x="1386504" y="5417508"/>
            <a:ext cx="9418986" cy="922827"/>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Key differences from normal distributions: a huge range of possible values and a </a:t>
            </a:r>
            <a:r>
              <a:rPr lang="en-US" sz="2400" dirty="0">
                <a:highlight>
                  <a:srgbClr val="FFFF00"/>
                </a:highlight>
              </a:rPr>
              <a:t>long tail</a:t>
            </a:r>
            <a:r>
              <a:rPr lang="en-US" sz="2400"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9EF62E-8E5C-4B07-8C70-F82037012251}"/>
                  </a:ext>
                </a:extLst>
              </p:cNvPr>
              <p:cNvSpPr txBox="1"/>
              <p:nvPr/>
            </p:nvSpPr>
            <p:spPr>
              <a:xfrm>
                <a:off x="2504661" y="2606839"/>
                <a:ext cx="14919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𝛼</m:t>
                      </m:r>
                      <m:r>
                        <a:rPr lang="en-US" sz="2400" i="1">
                          <a:latin typeface="Cambria Math" panose="02040503050406030204" pitchFamily="18" charset="0"/>
                        </a:rPr>
                        <m:t>≈2.3</m:t>
                      </m:r>
                    </m:oMath>
                  </m:oMathPara>
                </a14:m>
                <a:endParaRPr lang="en-US" sz="2400" dirty="0"/>
              </a:p>
            </p:txBody>
          </p:sp>
        </mc:Choice>
        <mc:Fallback xmlns="">
          <p:sp>
            <p:nvSpPr>
              <p:cNvPr id="7" name="TextBox 6">
                <a:extLst>
                  <a:ext uri="{FF2B5EF4-FFF2-40B4-BE49-F238E27FC236}">
                    <a16:creationId xmlns:a16="http://schemas.microsoft.com/office/drawing/2014/main" id="{A09EF62E-8E5C-4B07-8C70-F82037012251}"/>
                  </a:ext>
                </a:extLst>
              </p:cNvPr>
              <p:cNvSpPr txBox="1">
                <a:spLocks noRot="1" noChangeAspect="1" noMove="1" noResize="1" noEditPoints="1" noAdjustHandles="1" noChangeArrowheads="1" noChangeShapeType="1" noTextEdit="1"/>
              </p:cNvSpPr>
              <p:nvPr/>
            </p:nvSpPr>
            <p:spPr>
              <a:xfrm>
                <a:off x="2504661" y="2606839"/>
                <a:ext cx="1491916"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796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50CDA4-7DD9-48F2-8EA8-2EADF6876AD5}"/>
              </a:ext>
            </a:extLst>
          </p:cNvPr>
          <p:cNvSpPr>
            <a:spLocks noGrp="1"/>
          </p:cNvSpPr>
          <p:nvPr>
            <p:ph type="sldNum" sz="quarter" idx="12"/>
          </p:nvPr>
        </p:nvSpPr>
        <p:spPr/>
        <p:txBody>
          <a:bodyPr/>
          <a:lstStyle/>
          <a:p>
            <a:fld id="{69974E82-3C2C-4ABB-838F-79BD9B35B7DF}" type="slidenum">
              <a:rPr lang="en-US" smtClean="0"/>
              <a:t>11</a:t>
            </a:fld>
            <a:endParaRPr lang="en-US"/>
          </a:p>
        </p:txBody>
      </p:sp>
      <p:sp>
        <p:nvSpPr>
          <p:cNvPr id="3" name="Title 1">
            <a:extLst>
              <a:ext uri="{FF2B5EF4-FFF2-40B4-BE49-F238E27FC236}">
                <a16:creationId xmlns:a16="http://schemas.microsoft.com/office/drawing/2014/main" id="{96AF9BAC-9AED-4669-B949-6E4BDFDA78D4}"/>
              </a:ext>
            </a:extLst>
          </p:cNvPr>
          <p:cNvSpPr txBox="1">
            <a:spLocks/>
          </p:cNvSpPr>
          <p:nvPr/>
        </p:nvSpPr>
        <p:spPr>
          <a:xfrm>
            <a:off x="4692924" y="115130"/>
            <a:ext cx="2806145" cy="990600"/>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Long Tail</a:t>
            </a:r>
          </a:p>
        </p:txBody>
      </p:sp>
      <mc:AlternateContent xmlns:mc="http://schemas.openxmlformats.org/markup-compatibility/2006" xmlns:a14="http://schemas.microsoft.com/office/drawing/2010/main">
        <mc:Choice Requires="a14">
          <p:sp>
            <p:nvSpPr>
              <p:cNvPr id="7" name="Content Placeholder 3">
                <a:extLst>
                  <a:ext uri="{FF2B5EF4-FFF2-40B4-BE49-F238E27FC236}">
                    <a16:creationId xmlns:a16="http://schemas.microsoft.com/office/drawing/2014/main" id="{00C09308-70EB-49C1-B6E9-BE551557395D}"/>
                  </a:ext>
                </a:extLst>
              </p:cNvPr>
              <p:cNvSpPr txBox="1">
                <a:spLocks/>
              </p:cNvSpPr>
              <p:nvPr/>
            </p:nvSpPr>
            <p:spPr>
              <a:xfrm>
                <a:off x="1287379" y="5460008"/>
                <a:ext cx="9489201" cy="940792"/>
              </a:xfrm>
              <a:prstGeom prst="rect">
                <a:avLst/>
              </a:prstGeom>
            </p:spPr>
            <p:txBody>
              <a:bodyPr>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t>The mean is less than </a:t>
                </a:r>
                <a14:m>
                  <m:oMath xmlns:m="http://schemas.openxmlformats.org/officeDocument/2006/math">
                    <m:f>
                      <m:fPr>
                        <m:type m:val="lin"/>
                        <m:ctrlPr>
                          <a:rPr lang="en-US" sz="2400" i="1" smtClean="0">
                            <a:latin typeface="Cambria Math" panose="02040503050406030204" pitchFamily="18" charset="0"/>
                          </a:rPr>
                        </m:ctrlPr>
                      </m:fPr>
                      <m:num>
                        <m:d>
                          <m:dPr>
                            <m:ctrlPr>
                              <a:rPr lang="en-US" sz="2400" i="1" smtClean="0">
                                <a:latin typeface="Cambria Math" panose="02040503050406030204" pitchFamily="18" charset="0"/>
                              </a:rPr>
                            </m:ctrlPr>
                          </m:dPr>
                          <m:e>
                            <m:r>
                              <a:rPr lang="en-US" sz="2400" b="0" i="1" smtClean="0">
                                <a:latin typeface="Cambria Math" panose="02040503050406030204" pitchFamily="18" charset="0"/>
                              </a:rPr>
                              <m:t>3⋅</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8</m:t>
                                </m:r>
                              </m:sup>
                            </m:sSup>
                          </m:e>
                        </m:d>
                      </m:num>
                      <m:den>
                        <m:r>
                          <a:rPr lang="en-US" sz="2400" b="0" i="1" smtClean="0">
                            <a:latin typeface="Cambria Math" panose="02040503050406030204" pitchFamily="18" charset="0"/>
                          </a:rPr>
                          <m:t>2700≈110,000</m:t>
                        </m:r>
                      </m:den>
                    </m:f>
                  </m:oMath>
                </a14:m>
                <a:r>
                  <a:rPr lang="en-US" sz="2400" dirty="0"/>
                  <a:t>. Therefore, </a:t>
                </a:r>
                <a:r>
                  <a:rPr lang="en-US" sz="2400" dirty="0">
                    <a:highlight>
                      <a:srgbClr val="FFFF00"/>
                    </a:highlight>
                  </a:rPr>
                  <a:t>almost all US people live in a “long tail”</a:t>
                </a:r>
                <a:r>
                  <a:rPr lang="en-US" sz="2400" dirty="0"/>
                  <a:t>.  </a:t>
                </a:r>
              </a:p>
            </p:txBody>
          </p:sp>
        </mc:Choice>
        <mc:Fallback xmlns="">
          <p:sp>
            <p:nvSpPr>
              <p:cNvPr id="7" name="Content Placeholder 3">
                <a:extLst>
                  <a:ext uri="{FF2B5EF4-FFF2-40B4-BE49-F238E27FC236}">
                    <a16:creationId xmlns:a16="http://schemas.microsoft.com/office/drawing/2014/main" id="{00C09308-70EB-49C1-B6E9-BE551557395D}"/>
                  </a:ext>
                </a:extLst>
              </p:cNvPr>
              <p:cNvSpPr txBox="1">
                <a:spLocks noRot="1" noChangeAspect="1" noMove="1" noResize="1" noEditPoints="1" noAdjustHandles="1" noChangeArrowheads="1" noChangeShapeType="1" noTextEdit="1"/>
              </p:cNvSpPr>
              <p:nvPr/>
            </p:nvSpPr>
            <p:spPr>
              <a:xfrm>
                <a:off x="1287379" y="5460008"/>
                <a:ext cx="9489201" cy="940792"/>
              </a:xfrm>
              <a:prstGeom prst="rect">
                <a:avLst/>
              </a:prstGeom>
              <a:blipFill>
                <a:blip r:embed="rId2"/>
                <a:stretch>
                  <a:fillRect l="-963" t="-61688" b="-4350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175E2F7C-131C-47EF-8D52-6233F65EF744}"/>
              </a:ext>
            </a:extLst>
          </p:cNvPr>
          <p:cNvPicPr>
            <a:picLocks noChangeAspect="1"/>
          </p:cNvPicPr>
          <p:nvPr/>
        </p:nvPicPr>
        <p:blipFill>
          <a:blip r:embed="rId3"/>
          <a:stretch>
            <a:fillRect/>
          </a:stretch>
        </p:blipFill>
        <p:spPr>
          <a:xfrm>
            <a:off x="1752600" y="1246206"/>
            <a:ext cx="8686800" cy="3904883"/>
          </a:xfrm>
          <a:prstGeom prst="rect">
            <a:avLst/>
          </a:prstGeom>
        </p:spPr>
      </p:pic>
      <p:cxnSp>
        <p:nvCxnSpPr>
          <p:cNvPr id="5" name="Straight Arrow Connector 4">
            <a:extLst>
              <a:ext uri="{FF2B5EF4-FFF2-40B4-BE49-F238E27FC236}">
                <a16:creationId xmlns:a16="http://schemas.microsoft.com/office/drawing/2014/main" id="{416CB6D1-FE28-432F-9936-EA0BBCD7F1DE}"/>
              </a:ext>
            </a:extLst>
          </p:cNvPr>
          <p:cNvCxnSpPr>
            <a:cxnSpLocks/>
          </p:cNvCxnSpPr>
          <p:nvPr/>
        </p:nvCxnSpPr>
        <p:spPr>
          <a:xfrm flipH="1">
            <a:off x="3645568" y="2689058"/>
            <a:ext cx="385011" cy="1479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7E92B31-6BA4-4EEC-84AF-DDA8D688AD1E}"/>
              </a:ext>
            </a:extLst>
          </p:cNvPr>
          <p:cNvSpPr txBox="1"/>
          <p:nvPr/>
        </p:nvSpPr>
        <p:spPr>
          <a:xfrm>
            <a:off x="3645568" y="2227393"/>
            <a:ext cx="842211" cy="461665"/>
          </a:xfrm>
          <a:prstGeom prst="rect">
            <a:avLst/>
          </a:prstGeom>
          <a:noFill/>
        </p:spPr>
        <p:txBody>
          <a:bodyPr wrap="square" rtlCol="0">
            <a:spAutoFit/>
          </a:bodyPr>
          <a:lstStyle/>
          <a:p>
            <a:r>
              <a:rPr lang="en-US" sz="2400" dirty="0">
                <a:solidFill>
                  <a:srgbClr val="FF0000"/>
                </a:solidFill>
              </a:rPr>
              <a:t>mean</a:t>
            </a:r>
          </a:p>
        </p:txBody>
      </p:sp>
    </p:spTree>
    <p:extLst>
      <p:ext uri="{BB962C8B-B14F-4D97-AF65-F5344CB8AC3E}">
        <p14:creationId xmlns:p14="http://schemas.microsoft.com/office/powerpoint/2010/main" val="348258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959FD7-A539-4974-906A-8700CC3D5053}"/>
              </a:ext>
            </a:extLst>
          </p:cNvPr>
          <p:cNvSpPr>
            <a:spLocks noGrp="1"/>
          </p:cNvSpPr>
          <p:nvPr>
            <p:ph type="sldNum" sz="quarter" idx="12"/>
          </p:nvPr>
        </p:nvSpPr>
        <p:spPr/>
        <p:txBody>
          <a:bodyPr/>
          <a:lstStyle/>
          <a:p>
            <a:fld id="{69974E82-3C2C-4ABB-838F-79BD9B35B7DF}" type="slidenum">
              <a:rPr lang="en-US" smtClean="0"/>
              <a:t>12</a:t>
            </a:fld>
            <a:endParaRPr lang="en-US"/>
          </a:p>
        </p:txBody>
      </p:sp>
      <p:sp>
        <p:nvSpPr>
          <p:cNvPr id="3" name="Title 1">
            <a:extLst>
              <a:ext uri="{FF2B5EF4-FFF2-40B4-BE49-F238E27FC236}">
                <a16:creationId xmlns:a16="http://schemas.microsoft.com/office/drawing/2014/main" id="{9E746D3A-E3C5-483D-B23E-C12F21CB8E5C}"/>
              </a:ext>
            </a:extLst>
          </p:cNvPr>
          <p:cNvSpPr txBox="1">
            <a:spLocks/>
          </p:cNvSpPr>
          <p:nvPr/>
        </p:nvSpPr>
        <p:spPr>
          <a:xfrm>
            <a:off x="1578687" y="242765"/>
            <a:ext cx="8589572" cy="990600"/>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Another Example: Word Frequency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2F36432-47DD-422E-9D6B-8500F4FECFE5}"/>
                  </a:ext>
                </a:extLst>
              </p:cNvPr>
              <p:cNvSpPr txBox="1">
                <a:spLocks/>
              </p:cNvSpPr>
              <p:nvPr/>
            </p:nvSpPr>
            <p:spPr>
              <a:xfrm>
                <a:off x="5671930" y="1446596"/>
                <a:ext cx="5931453" cy="2476044"/>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It was observed about </a:t>
                </a:r>
                <a14:m>
                  <m:oMath xmlns:m="http://schemas.openxmlformats.org/officeDocument/2006/math">
                    <m:r>
                      <a:rPr lang="en-US" i="1" dirty="0">
                        <a:latin typeface="Cambria Math" panose="02040503050406030204" pitchFamily="18" charset="0"/>
                      </a:rPr>
                      <m:t>100</m:t>
                    </m:r>
                  </m:oMath>
                </a14:m>
                <a:r>
                  <a:rPr lang="en-US" dirty="0"/>
                  <a:t> years ago that the frequency with which words are used in texts follows a power law with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≈2.2</m:t>
                    </m:r>
                  </m:oMath>
                </a14:m>
                <a:r>
                  <a:rPr lang="en-US" dirty="0"/>
                  <a:t>. This observation was confirmed for many languages.</a:t>
                </a:r>
              </a:p>
              <a:p>
                <a:pPr marL="0" indent="0">
                  <a:buFont typeface="Wingdings"/>
                  <a:buNone/>
                </a:pPr>
                <a:endParaRPr lang="en-US" dirty="0"/>
              </a:p>
            </p:txBody>
          </p:sp>
        </mc:Choice>
        <mc:Fallback xmlns="">
          <p:sp>
            <p:nvSpPr>
              <p:cNvPr id="4" name="Content Placeholder 3">
                <a:extLst>
                  <a:ext uri="{FF2B5EF4-FFF2-40B4-BE49-F238E27FC236}">
                    <a16:creationId xmlns:a16="http://schemas.microsoft.com/office/drawing/2014/main" id="{82F36432-47DD-422E-9D6B-8500F4FECFE5}"/>
                  </a:ext>
                </a:extLst>
              </p:cNvPr>
              <p:cNvSpPr txBox="1">
                <a:spLocks noRot="1" noChangeAspect="1" noMove="1" noResize="1" noEditPoints="1" noAdjustHandles="1" noChangeArrowheads="1" noChangeShapeType="1" noTextEdit="1"/>
              </p:cNvSpPr>
              <p:nvPr/>
            </p:nvSpPr>
            <p:spPr>
              <a:xfrm>
                <a:off x="5671930" y="1446596"/>
                <a:ext cx="5931453" cy="2476044"/>
              </a:xfrm>
              <a:prstGeom prst="rect">
                <a:avLst/>
              </a:prstGeom>
              <a:blipFill>
                <a:blip r:embed="rId3"/>
                <a:stretch>
                  <a:fillRect l="-2158" t="-2463" r="-1131" b="-24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EE61D0E3-FCD9-4C58-B8FD-D0AB2FFE1FD7}"/>
              </a:ext>
            </a:extLst>
          </p:cNvPr>
          <p:cNvSpPr txBox="1"/>
          <p:nvPr/>
        </p:nvSpPr>
        <p:spPr>
          <a:xfrm>
            <a:off x="6095999" y="4189792"/>
            <a:ext cx="5083314" cy="1569660"/>
          </a:xfrm>
          <a:prstGeom prst="rect">
            <a:avLst/>
          </a:prstGeom>
          <a:noFill/>
        </p:spPr>
        <p:txBody>
          <a:bodyPr wrap="square" rtlCol="0">
            <a:spAutoFit/>
          </a:bodyPr>
          <a:lstStyle/>
          <a:p>
            <a:r>
              <a:rPr lang="en-US" sz="2400" dirty="0">
                <a:solidFill>
                  <a:srgbClr val="0070C0"/>
                </a:solidFill>
              </a:rPr>
              <a:t>Cumulative distribution of the numbers of occurrences of words in the novel Moby Dick by H. Melville. The horizontal axis shows the frequency rank of words.</a:t>
            </a:r>
          </a:p>
        </p:txBody>
      </p:sp>
      <p:cxnSp>
        <p:nvCxnSpPr>
          <p:cNvPr id="19" name="Straight Arrow Connector 18">
            <a:extLst>
              <a:ext uri="{FF2B5EF4-FFF2-40B4-BE49-F238E27FC236}">
                <a16:creationId xmlns:a16="http://schemas.microsoft.com/office/drawing/2014/main" id="{A25CE7A2-441B-4580-B71F-6AD0F7EB5BED}"/>
              </a:ext>
            </a:extLst>
          </p:cNvPr>
          <p:cNvCxnSpPr/>
          <p:nvPr/>
        </p:nvCxnSpPr>
        <p:spPr>
          <a:xfrm flipH="1">
            <a:off x="5470386" y="4439478"/>
            <a:ext cx="403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D07E567-3B18-40CB-809B-FB68439AFA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105" y="1914936"/>
            <a:ext cx="4084557" cy="3657600"/>
          </a:xfrm>
          <a:prstGeom prst="rect">
            <a:avLst/>
          </a:prstGeom>
        </p:spPr>
      </p:pic>
      <p:sp>
        <p:nvSpPr>
          <p:cNvPr id="8" name="TextBox 7">
            <a:extLst>
              <a:ext uri="{FF2B5EF4-FFF2-40B4-BE49-F238E27FC236}">
                <a16:creationId xmlns:a16="http://schemas.microsoft.com/office/drawing/2014/main" id="{E4BDDFB4-B670-46EB-A850-F995CD0DAD80}"/>
              </a:ext>
            </a:extLst>
          </p:cNvPr>
          <p:cNvSpPr txBox="1"/>
          <p:nvPr/>
        </p:nvSpPr>
        <p:spPr>
          <a:xfrm>
            <a:off x="2334740" y="5607049"/>
            <a:ext cx="874643" cy="461665"/>
          </a:xfrm>
          <a:prstGeom prst="rect">
            <a:avLst/>
          </a:prstGeom>
          <a:noFill/>
        </p:spPr>
        <p:txBody>
          <a:bodyPr wrap="square" rtlCol="0">
            <a:spAutoFit/>
          </a:bodyPr>
          <a:lstStyle/>
          <a:p>
            <a:pPr algn="ctr"/>
            <a:r>
              <a:rPr lang="en-US" sz="2400" dirty="0">
                <a:solidFill>
                  <a:srgbClr val="FF0000"/>
                </a:solidFill>
              </a:rPr>
              <a:t>rank</a:t>
            </a:r>
          </a:p>
        </p:txBody>
      </p:sp>
      <p:cxnSp>
        <p:nvCxnSpPr>
          <p:cNvPr id="10" name="Straight Arrow Connector 9">
            <a:extLst>
              <a:ext uri="{FF2B5EF4-FFF2-40B4-BE49-F238E27FC236}">
                <a16:creationId xmlns:a16="http://schemas.microsoft.com/office/drawing/2014/main" id="{DAAD8C55-6FDA-4CEC-8BF7-E0E449C9D919}"/>
              </a:ext>
            </a:extLst>
          </p:cNvPr>
          <p:cNvCxnSpPr>
            <a:cxnSpLocks/>
          </p:cNvCxnSpPr>
          <p:nvPr/>
        </p:nvCxnSpPr>
        <p:spPr>
          <a:xfrm flipV="1">
            <a:off x="2761166" y="5115339"/>
            <a:ext cx="0" cy="4917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B17403-7EB8-43A9-BF86-93192A630DA8}"/>
              </a:ext>
            </a:extLst>
          </p:cNvPr>
          <p:cNvSpPr txBox="1"/>
          <p:nvPr/>
        </p:nvSpPr>
        <p:spPr>
          <a:xfrm>
            <a:off x="2958836" y="1802721"/>
            <a:ext cx="1668640" cy="830997"/>
          </a:xfrm>
          <a:prstGeom prst="rect">
            <a:avLst/>
          </a:prstGeom>
          <a:noFill/>
        </p:spPr>
        <p:txBody>
          <a:bodyPr wrap="square" rtlCol="0">
            <a:spAutoFit/>
          </a:bodyPr>
          <a:lstStyle/>
          <a:p>
            <a:pPr algn="ctr"/>
            <a:r>
              <a:rPr lang="en-US" sz="2400" dirty="0">
                <a:solidFill>
                  <a:srgbClr val="FF0000"/>
                </a:solidFill>
              </a:rPr>
              <a:t>number of occurrences</a:t>
            </a:r>
          </a:p>
        </p:txBody>
      </p:sp>
      <p:cxnSp>
        <p:nvCxnSpPr>
          <p:cNvPr id="13" name="Straight Arrow Connector 12">
            <a:extLst>
              <a:ext uri="{FF2B5EF4-FFF2-40B4-BE49-F238E27FC236}">
                <a16:creationId xmlns:a16="http://schemas.microsoft.com/office/drawing/2014/main" id="{541DE02B-CC22-4F33-8F10-23491E3B472F}"/>
              </a:ext>
            </a:extLst>
          </p:cNvPr>
          <p:cNvCxnSpPr>
            <a:cxnSpLocks/>
          </p:cNvCxnSpPr>
          <p:nvPr/>
        </p:nvCxnSpPr>
        <p:spPr>
          <a:xfrm flipH="1">
            <a:off x="2080591" y="2514457"/>
            <a:ext cx="878245" cy="546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03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EB5F07-81D2-45FC-9847-AACC92B969BD}"/>
              </a:ext>
            </a:extLst>
          </p:cNvPr>
          <p:cNvSpPr>
            <a:spLocks noGrp="1"/>
          </p:cNvSpPr>
          <p:nvPr>
            <p:ph type="sldNum" sz="quarter" idx="12"/>
          </p:nvPr>
        </p:nvSpPr>
        <p:spPr/>
        <p:txBody>
          <a:bodyPr/>
          <a:lstStyle/>
          <a:p>
            <a:fld id="{69974E82-3C2C-4ABB-838F-79BD9B35B7DF}" type="slidenum">
              <a:rPr lang="en-US" smtClean="0"/>
              <a:t>13</a:t>
            </a:fld>
            <a:endParaRPr lang="en-US"/>
          </a:p>
        </p:txBody>
      </p:sp>
      <p:pic>
        <p:nvPicPr>
          <p:cNvPr id="3" name="Picture 2">
            <a:extLst>
              <a:ext uri="{FF2B5EF4-FFF2-40B4-BE49-F238E27FC236}">
                <a16:creationId xmlns:a16="http://schemas.microsoft.com/office/drawing/2014/main" id="{6064A650-4A11-4571-BBD6-F3BF832AA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073425"/>
            <a:ext cx="6705600" cy="5029200"/>
          </a:xfrm>
          <a:prstGeom prst="rect">
            <a:avLst/>
          </a:prstGeom>
        </p:spPr>
      </p:pic>
      <p:sp>
        <p:nvSpPr>
          <p:cNvPr id="4" name="Title 1">
            <a:extLst>
              <a:ext uri="{FF2B5EF4-FFF2-40B4-BE49-F238E27FC236}">
                <a16:creationId xmlns:a16="http://schemas.microsoft.com/office/drawing/2014/main" id="{9499CE66-7B0E-4D2B-94E1-56AA79BC5404}"/>
              </a:ext>
            </a:extLst>
          </p:cNvPr>
          <p:cNvSpPr txBox="1">
            <a:spLocks/>
          </p:cNvSpPr>
          <p:nvPr/>
        </p:nvSpPr>
        <p:spPr>
          <a:xfrm>
            <a:off x="3591048" y="152400"/>
            <a:ext cx="5259486" cy="990600"/>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Another 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C6B869-8331-4F7B-8356-0935DD069ACC}"/>
                  </a:ext>
                </a:extLst>
              </p:cNvPr>
              <p:cNvSpPr txBox="1"/>
              <p:nvPr/>
            </p:nvSpPr>
            <p:spPr>
              <a:xfrm>
                <a:off x="7718286" y="2267143"/>
                <a:ext cx="3373784" cy="2323713"/>
              </a:xfrm>
              <a:prstGeom prst="rect">
                <a:avLst/>
              </a:prstGeom>
              <a:noFill/>
            </p:spPr>
            <p:txBody>
              <a:bodyPr wrap="square" rtlCol="0">
                <a:spAutoFit/>
              </a:bodyPr>
              <a:lstStyle/>
              <a:p>
                <a:r>
                  <a:rPr lang="en-US" sz="2900" dirty="0"/>
                  <a:t>Zipf's law plot for the first </a:t>
                </a:r>
                <a14:m>
                  <m:oMath xmlns:m="http://schemas.openxmlformats.org/officeDocument/2006/math">
                    <m:r>
                      <a:rPr lang="en-US" sz="2900" i="1" dirty="0">
                        <a:latin typeface="Cambria Math" panose="02040503050406030204" pitchFamily="18" charset="0"/>
                      </a:rPr>
                      <m:t>10</m:t>
                    </m:r>
                  </m:oMath>
                </a14:m>
                <a:r>
                  <a:rPr lang="en-US" sz="2900" dirty="0"/>
                  <a:t> million words in </a:t>
                </a:r>
                <a14:m>
                  <m:oMath xmlns:m="http://schemas.openxmlformats.org/officeDocument/2006/math">
                    <m:r>
                      <a:rPr lang="en-US" sz="2900" i="1" dirty="0">
                        <a:latin typeface="Cambria Math" panose="02040503050406030204" pitchFamily="18" charset="0"/>
                      </a:rPr>
                      <m:t>30</m:t>
                    </m:r>
                  </m:oMath>
                </a14:m>
                <a:r>
                  <a:rPr lang="en-US" sz="2900" dirty="0"/>
                  <a:t> </a:t>
                </a:r>
                <a:r>
                  <a:rPr lang="en-US" sz="2900" dirty="0" err="1"/>
                  <a:t>Wikipedias</a:t>
                </a:r>
                <a:r>
                  <a:rPr lang="en-US" sz="2900" dirty="0"/>
                  <a:t> (as of October 2015) in a log-log scale.</a:t>
                </a:r>
              </a:p>
            </p:txBody>
          </p:sp>
        </mc:Choice>
        <mc:Fallback xmlns="">
          <p:sp>
            <p:nvSpPr>
              <p:cNvPr id="5" name="TextBox 4">
                <a:extLst>
                  <a:ext uri="{FF2B5EF4-FFF2-40B4-BE49-F238E27FC236}">
                    <a16:creationId xmlns:a16="http://schemas.microsoft.com/office/drawing/2014/main" id="{CBC6B869-8331-4F7B-8356-0935DD069ACC}"/>
                  </a:ext>
                </a:extLst>
              </p:cNvPr>
              <p:cNvSpPr txBox="1">
                <a:spLocks noRot="1" noChangeAspect="1" noMove="1" noResize="1" noEditPoints="1" noAdjustHandles="1" noChangeArrowheads="1" noChangeShapeType="1" noTextEdit="1"/>
              </p:cNvSpPr>
              <p:nvPr/>
            </p:nvSpPr>
            <p:spPr>
              <a:xfrm>
                <a:off x="7718286" y="2267143"/>
                <a:ext cx="3373784" cy="2323713"/>
              </a:xfrm>
              <a:prstGeom prst="rect">
                <a:avLst/>
              </a:prstGeom>
              <a:blipFill>
                <a:blip r:embed="rId3"/>
                <a:stretch>
                  <a:fillRect l="-3791" t="-2625" r="-5776" b="-6824"/>
                </a:stretch>
              </a:blipFill>
            </p:spPr>
            <p:txBody>
              <a:bodyPr/>
              <a:lstStyle/>
              <a:p>
                <a:r>
                  <a:rPr lang="en-US">
                    <a:noFill/>
                  </a:rPr>
                  <a:t> </a:t>
                </a:r>
              </a:p>
            </p:txBody>
          </p:sp>
        </mc:Fallback>
      </mc:AlternateContent>
    </p:spTree>
    <p:extLst>
      <p:ext uri="{BB962C8B-B14F-4D97-AF65-F5344CB8AC3E}">
        <p14:creationId xmlns:p14="http://schemas.microsoft.com/office/powerpoint/2010/main" val="22811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959FD7-A539-4974-906A-8700CC3D5053}"/>
              </a:ext>
            </a:extLst>
          </p:cNvPr>
          <p:cNvSpPr>
            <a:spLocks noGrp="1"/>
          </p:cNvSpPr>
          <p:nvPr>
            <p:ph type="sldNum" sz="quarter" idx="12"/>
          </p:nvPr>
        </p:nvSpPr>
        <p:spPr/>
        <p:txBody>
          <a:bodyPr/>
          <a:lstStyle/>
          <a:p>
            <a:fld id="{69974E82-3C2C-4ABB-838F-79BD9B35B7DF}" type="slidenum">
              <a:rPr lang="en-US" smtClean="0"/>
              <a:t>14</a:t>
            </a:fld>
            <a:endParaRPr lang="en-US"/>
          </a:p>
        </p:txBody>
      </p:sp>
      <p:sp>
        <p:nvSpPr>
          <p:cNvPr id="3" name="Title 1">
            <a:extLst>
              <a:ext uri="{FF2B5EF4-FFF2-40B4-BE49-F238E27FC236}">
                <a16:creationId xmlns:a16="http://schemas.microsoft.com/office/drawing/2014/main" id="{9E746D3A-E3C5-483D-B23E-C12F21CB8E5C}"/>
              </a:ext>
            </a:extLst>
          </p:cNvPr>
          <p:cNvSpPr txBox="1">
            <a:spLocks/>
          </p:cNvSpPr>
          <p:nvPr/>
        </p:nvSpPr>
        <p:spPr>
          <a:xfrm>
            <a:off x="2661300" y="188844"/>
            <a:ext cx="6869397" cy="808579"/>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err="1"/>
              <a:t>Zipf’s</a:t>
            </a:r>
            <a:r>
              <a:rPr lang="en-US" dirty="0"/>
              <a:t> Law</a:t>
            </a:r>
          </a:p>
        </p:txBody>
      </p:sp>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83C1FCAE-B828-4D5F-A28E-40FA3FB0C27C}"/>
                  </a:ext>
                </a:extLst>
              </p:cNvPr>
              <p:cNvSpPr txBox="1">
                <a:spLocks/>
              </p:cNvSpPr>
              <p:nvPr/>
            </p:nvSpPr>
            <p:spPr>
              <a:xfrm>
                <a:off x="525670" y="1633955"/>
                <a:ext cx="8247270" cy="433677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Consider a large text and the set of all words occurring in it. </a:t>
                </a:r>
              </a:p>
              <a:p>
                <a:r>
                  <a:rPr lang="en-US" dirty="0"/>
                  <a:t>Order the words by their frequency, from the most frequent words to the rarest ones. </a:t>
                </a:r>
              </a:p>
              <a:p>
                <a:r>
                  <a:rPr lang="en-US" dirty="0"/>
                  <a:t>Then the frequency of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word is proportional to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𝑘</m:t>
                    </m:r>
                  </m:oMath>
                </a14:m>
                <a:r>
                  <a:rPr lang="en-US" dirty="0"/>
                  <a:t>:</a:t>
                </a:r>
              </a:p>
              <a:p>
                <a:pPr marL="0" indent="0">
                  <a:buNone/>
                </a:pPr>
                <a14:m>
                  <m:oMathPara xmlns:m="http://schemas.openxmlformats.org/officeDocument/2006/math">
                    <m:oMathParaPr>
                      <m:jc m:val="centerGroup"/>
                    </m:oMathParaPr>
                    <m:oMath xmlns:m="http://schemas.openxmlformats.org/officeDocument/2006/math">
                      <m:r>
                        <m:rPr>
                          <m:nor/>
                        </m:rPr>
                        <a:rPr lang="en-US">
                          <a:latin typeface="Cambria Math" panose="02040503050406030204" pitchFamily="18" charset="0"/>
                        </a:rPr>
                        <m:t>word</m:t>
                      </m:r>
                      <m:r>
                        <m:rPr>
                          <m:nor/>
                        </m:rPr>
                        <a:rPr lang="en-US">
                          <a:latin typeface="Cambria Math" panose="02040503050406030204" pitchFamily="18" charset="0"/>
                        </a:rPr>
                        <m:t> </m:t>
                      </m:r>
                      <m:r>
                        <m:rPr>
                          <m:nor/>
                        </m:rPr>
                        <a:rPr lang="en-US">
                          <a:latin typeface="Cambria Math" panose="02040503050406030204" pitchFamily="18" charset="0"/>
                        </a:rPr>
                        <m:t>frequency</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m:rPr>
                              <m:nor/>
                            </m:rPr>
                            <a:rPr lang="en-US">
                              <a:latin typeface="Cambria Math" panose="02040503050406030204" pitchFamily="18" charset="0"/>
                            </a:rPr>
                            <m:t>word</m:t>
                          </m:r>
                          <m:r>
                            <m:rPr>
                              <m:nor/>
                            </m:rPr>
                            <a:rPr lang="en-US">
                              <a:latin typeface="Cambria Math" panose="02040503050406030204" pitchFamily="18" charset="0"/>
                            </a:rPr>
                            <m:t> </m:t>
                          </m:r>
                          <m:r>
                            <m:rPr>
                              <m:nor/>
                            </m:rPr>
                            <a:rPr lang="en-US">
                              <a:latin typeface="Cambria Math" panose="02040503050406030204" pitchFamily="18" charset="0"/>
                            </a:rPr>
                            <m:t>rank</m:t>
                          </m:r>
                        </m:den>
                      </m:f>
                    </m:oMath>
                  </m:oMathPara>
                </a14:m>
                <a:endParaRPr lang="en-US" dirty="0"/>
              </a:p>
            </p:txBody>
          </p:sp>
        </mc:Choice>
        <mc:Fallback xmlns="">
          <p:sp>
            <p:nvSpPr>
              <p:cNvPr id="9" name="Content Placeholder 3">
                <a:extLst>
                  <a:ext uri="{FF2B5EF4-FFF2-40B4-BE49-F238E27FC236}">
                    <a16:creationId xmlns:a16="http://schemas.microsoft.com/office/drawing/2014/main" id="{83C1FCAE-B828-4D5F-A28E-40FA3FB0C27C}"/>
                  </a:ext>
                </a:extLst>
              </p:cNvPr>
              <p:cNvSpPr txBox="1">
                <a:spLocks noRot="1" noChangeAspect="1" noMove="1" noResize="1" noEditPoints="1" noAdjustHandles="1" noChangeArrowheads="1" noChangeShapeType="1" noTextEdit="1"/>
              </p:cNvSpPr>
              <p:nvPr/>
            </p:nvSpPr>
            <p:spPr>
              <a:xfrm>
                <a:off x="525670" y="1633955"/>
                <a:ext cx="8247270" cy="4336770"/>
              </a:xfrm>
              <a:prstGeom prst="rect">
                <a:avLst/>
              </a:prstGeom>
              <a:blipFill>
                <a:blip r:embed="rId2"/>
                <a:stretch>
                  <a:fillRect l="-370" t="-140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3D43F0F-02D6-42D4-A808-CD029D93488E}"/>
              </a:ext>
            </a:extLst>
          </p:cNvPr>
          <p:cNvPicPr>
            <a:picLocks noChangeAspect="1"/>
          </p:cNvPicPr>
          <p:nvPr/>
        </p:nvPicPr>
        <p:blipFill>
          <a:blip r:embed="rId3"/>
          <a:stretch>
            <a:fillRect/>
          </a:stretch>
        </p:blipFill>
        <p:spPr>
          <a:xfrm>
            <a:off x="9154564" y="1416328"/>
            <a:ext cx="2390775" cy="4772025"/>
          </a:xfrm>
          <a:prstGeom prst="rect">
            <a:avLst/>
          </a:prstGeom>
          <a:ln w="12700">
            <a:solidFill>
              <a:schemeClr val="tx1"/>
            </a:solidFill>
          </a:ln>
        </p:spPr>
      </p:pic>
    </p:spTree>
    <p:extLst>
      <p:ext uri="{BB962C8B-B14F-4D97-AF65-F5344CB8AC3E}">
        <p14:creationId xmlns:p14="http://schemas.microsoft.com/office/powerpoint/2010/main" val="195428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BB046-6641-4192-B499-40673C1603CC}"/>
              </a:ext>
            </a:extLst>
          </p:cNvPr>
          <p:cNvSpPr>
            <a:spLocks noGrp="1"/>
          </p:cNvSpPr>
          <p:nvPr>
            <p:ph type="sldNum" sz="quarter" idx="12"/>
          </p:nvPr>
        </p:nvSpPr>
        <p:spPr/>
        <p:txBody>
          <a:bodyPr/>
          <a:lstStyle/>
          <a:p>
            <a:fld id="{69974E82-3C2C-4ABB-838F-79BD9B35B7DF}" type="slidenum">
              <a:rPr lang="en-US" smtClean="0"/>
              <a:t>15</a:t>
            </a:fld>
            <a:endParaRPr lang="en-US"/>
          </a:p>
        </p:txBody>
      </p:sp>
      <p:sp>
        <p:nvSpPr>
          <p:cNvPr id="5" name="Title 1">
            <a:extLst>
              <a:ext uri="{FF2B5EF4-FFF2-40B4-BE49-F238E27FC236}">
                <a16:creationId xmlns:a16="http://schemas.microsoft.com/office/drawing/2014/main" id="{047EA53E-2C9F-4D94-B063-3FF00AEB4231}"/>
              </a:ext>
            </a:extLst>
          </p:cNvPr>
          <p:cNvSpPr txBox="1">
            <a:spLocks/>
          </p:cNvSpPr>
          <p:nvPr/>
        </p:nvSpPr>
        <p:spPr>
          <a:xfrm>
            <a:off x="3340682" y="189681"/>
            <a:ext cx="5510635" cy="938226"/>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Similar Example</a:t>
            </a:r>
          </a:p>
        </p:txBody>
      </p:sp>
      <p:sp>
        <p:nvSpPr>
          <p:cNvPr id="6" name="Content Placeholder 3">
            <a:extLst>
              <a:ext uri="{FF2B5EF4-FFF2-40B4-BE49-F238E27FC236}">
                <a16:creationId xmlns:a16="http://schemas.microsoft.com/office/drawing/2014/main" id="{36AFD7D0-9210-4BBE-B59A-25D086997168}"/>
              </a:ext>
            </a:extLst>
          </p:cNvPr>
          <p:cNvSpPr txBox="1">
            <a:spLocks/>
          </p:cNvSpPr>
          <p:nvPr/>
        </p:nvSpPr>
        <p:spPr>
          <a:xfrm>
            <a:off x="5797824" y="1657340"/>
            <a:ext cx="5837584" cy="3543319"/>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Frequencies of family names</a:t>
            </a:r>
          </a:p>
          <a:p>
            <a:pPr marL="0" indent="0">
              <a:buNone/>
            </a:pPr>
            <a:r>
              <a:rPr lang="en-US" dirty="0"/>
              <a:t>Cumulative distribution of the numbers of occurrences in the list of 89,000 common family names (US Census, 1990). Similar distributions are observed for family names in some other cultures as well.</a:t>
            </a:r>
          </a:p>
        </p:txBody>
      </p:sp>
      <p:pic>
        <p:nvPicPr>
          <p:cNvPr id="7" name="Picture 6">
            <a:extLst>
              <a:ext uri="{FF2B5EF4-FFF2-40B4-BE49-F238E27FC236}">
                <a16:creationId xmlns:a16="http://schemas.microsoft.com/office/drawing/2014/main" id="{B811B282-7653-43C4-B4FA-9A183F22D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939" y="1600199"/>
            <a:ext cx="4119309" cy="3657600"/>
          </a:xfrm>
          <a:prstGeom prst="rect">
            <a:avLst/>
          </a:prstGeom>
        </p:spPr>
      </p:pic>
      <p:sp>
        <p:nvSpPr>
          <p:cNvPr id="8" name="TextBox 7">
            <a:extLst>
              <a:ext uri="{FF2B5EF4-FFF2-40B4-BE49-F238E27FC236}">
                <a16:creationId xmlns:a16="http://schemas.microsoft.com/office/drawing/2014/main" id="{650E7BA0-0252-45F5-B087-5A04DFDF38D5}"/>
              </a:ext>
            </a:extLst>
          </p:cNvPr>
          <p:cNvSpPr txBox="1"/>
          <p:nvPr/>
        </p:nvSpPr>
        <p:spPr>
          <a:xfrm>
            <a:off x="2466039" y="5361194"/>
            <a:ext cx="874643" cy="461665"/>
          </a:xfrm>
          <a:prstGeom prst="rect">
            <a:avLst/>
          </a:prstGeom>
          <a:noFill/>
        </p:spPr>
        <p:txBody>
          <a:bodyPr wrap="square" rtlCol="0">
            <a:spAutoFit/>
          </a:bodyPr>
          <a:lstStyle/>
          <a:p>
            <a:pPr algn="ctr"/>
            <a:r>
              <a:rPr lang="en-US" sz="2400" dirty="0">
                <a:solidFill>
                  <a:srgbClr val="FF0000"/>
                </a:solidFill>
              </a:rPr>
              <a:t>rank</a:t>
            </a:r>
          </a:p>
        </p:txBody>
      </p:sp>
      <p:cxnSp>
        <p:nvCxnSpPr>
          <p:cNvPr id="9" name="Straight Arrow Connector 8">
            <a:extLst>
              <a:ext uri="{FF2B5EF4-FFF2-40B4-BE49-F238E27FC236}">
                <a16:creationId xmlns:a16="http://schemas.microsoft.com/office/drawing/2014/main" id="{56FE7C2C-E17B-436D-8D33-90CB85D1114C}"/>
              </a:ext>
            </a:extLst>
          </p:cNvPr>
          <p:cNvCxnSpPr>
            <a:cxnSpLocks/>
          </p:cNvCxnSpPr>
          <p:nvPr/>
        </p:nvCxnSpPr>
        <p:spPr>
          <a:xfrm flipV="1">
            <a:off x="2903360" y="4869483"/>
            <a:ext cx="0" cy="4917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BBAB6C-60BB-4CB3-9F51-2AC139EC8B15}"/>
              </a:ext>
            </a:extLst>
          </p:cNvPr>
          <p:cNvSpPr txBox="1"/>
          <p:nvPr/>
        </p:nvSpPr>
        <p:spPr>
          <a:xfrm>
            <a:off x="2903360" y="1496804"/>
            <a:ext cx="1668640" cy="830997"/>
          </a:xfrm>
          <a:prstGeom prst="rect">
            <a:avLst/>
          </a:prstGeom>
          <a:noFill/>
        </p:spPr>
        <p:txBody>
          <a:bodyPr wrap="square" rtlCol="0">
            <a:spAutoFit/>
          </a:bodyPr>
          <a:lstStyle/>
          <a:p>
            <a:pPr algn="ctr"/>
            <a:r>
              <a:rPr lang="en-US" sz="2400" dirty="0">
                <a:solidFill>
                  <a:srgbClr val="FF0000"/>
                </a:solidFill>
              </a:rPr>
              <a:t>number of occurrences</a:t>
            </a:r>
          </a:p>
        </p:txBody>
      </p:sp>
      <p:cxnSp>
        <p:nvCxnSpPr>
          <p:cNvPr id="12" name="Straight Arrow Connector 11">
            <a:extLst>
              <a:ext uri="{FF2B5EF4-FFF2-40B4-BE49-F238E27FC236}">
                <a16:creationId xmlns:a16="http://schemas.microsoft.com/office/drawing/2014/main" id="{E660DD1A-27D0-4F9C-AD7D-45640E87C8D4}"/>
              </a:ext>
            </a:extLst>
          </p:cNvPr>
          <p:cNvCxnSpPr>
            <a:cxnSpLocks/>
          </p:cNvCxnSpPr>
          <p:nvPr/>
        </p:nvCxnSpPr>
        <p:spPr>
          <a:xfrm flipH="1">
            <a:off x="1961322" y="2162523"/>
            <a:ext cx="942038" cy="6568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7F3B74-C565-41D9-8A18-7E86EE7B6BE3}"/>
                  </a:ext>
                </a:extLst>
              </p:cNvPr>
              <p:cNvSpPr txBox="1"/>
              <p:nvPr/>
            </p:nvSpPr>
            <p:spPr>
              <a:xfrm>
                <a:off x="5625546" y="5091889"/>
                <a:ext cx="1987826" cy="5386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900" b="0" i="1" smtClean="0">
                          <a:solidFill>
                            <a:srgbClr val="FF0000"/>
                          </a:solidFill>
                          <a:latin typeface="Cambria Math" panose="02040503050406030204" pitchFamily="18" charset="0"/>
                        </a:rPr>
                        <m:t>𝛼</m:t>
                      </m:r>
                      <m:r>
                        <a:rPr lang="en-US" sz="2900" b="0" i="1" smtClean="0">
                          <a:solidFill>
                            <a:srgbClr val="FF0000"/>
                          </a:solidFill>
                          <a:latin typeface="Cambria Math" panose="02040503050406030204" pitchFamily="18" charset="0"/>
                        </a:rPr>
                        <m:t>≈1.94</m:t>
                      </m:r>
                    </m:oMath>
                  </m:oMathPara>
                </a14:m>
                <a:endParaRPr lang="en-US" sz="2900" dirty="0">
                  <a:solidFill>
                    <a:srgbClr val="FF0000"/>
                  </a:solidFill>
                </a:endParaRPr>
              </a:p>
            </p:txBody>
          </p:sp>
        </mc:Choice>
        <mc:Fallback xmlns="">
          <p:sp>
            <p:nvSpPr>
              <p:cNvPr id="14" name="TextBox 13">
                <a:extLst>
                  <a:ext uri="{FF2B5EF4-FFF2-40B4-BE49-F238E27FC236}">
                    <a16:creationId xmlns:a16="http://schemas.microsoft.com/office/drawing/2014/main" id="{3C7F3B74-C565-41D9-8A18-7E86EE7B6BE3}"/>
                  </a:ext>
                </a:extLst>
              </p:cNvPr>
              <p:cNvSpPr txBox="1">
                <a:spLocks noRot="1" noChangeAspect="1" noMove="1" noResize="1" noEditPoints="1" noAdjustHandles="1" noChangeArrowheads="1" noChangeShapeType="1" noTextEdit="1"/>
              </p:cNvSpPr>
              <p:nvPr/>
            </p:nvSpPr>
            <p:spPr>
              <a:xfrm>
                <a:off x="5625546" y="5091889"/>
                <a:ext cx="1987826" cy="53860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3741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BB046-6641-4192-B499-40673C1603CC}"/>
              </a:ext>
            </a:extLst>
          </p:cNvPr>
          <p:cNvSpPr>
            <a:spLocks noGrp="1"/>
          </p:cNvSpPr>
          <p:nvPr>
            <p:ph type="sldNum" sz="quarter" idx="12"/>
          </p:nvPr>
        </p:nvSpPr>
        <p:spPr/>
        <p:txBody>
          <a:bodyPr/>
          <a:lstStyle/>
          <a:p>
            <a:fld id="{69974E82-3C2C-4ABB-838F-79BD9B35B7DF}" type="slidenum">
              <a:rPr lang="en-US" smtClean="0"/>
              <a:t>16</a:t>
            </a:fld>
            <a:endParaRPr lang="en-US"/>
          </a:p>
        </p:txBody>
      </p:sp>
      <p:sp>
        <p:nvSpPr>
          <p:cNvPr id="5" name="Title 1">
            <a:extLst>
              <a:ext uri="{FF2B5EF4-FFF2-40B4-BE49-F238E27FC236}">
                <a16:creationId xmlns:a16="http://schemas.microsoft.com/office/drawing/2014/main" id="{047EA53E-2C9F-4D94-B063-3FF00AEB4231}"/>
              </a:ext>
            </a:extLst>
          </p:cNvPr>
          <p:cNvSpPr txBox="1">
            <a:spLocks/>
          </p:cNvSpPr>
          <p:nvPr/>
        </p:nvSpPr>
        <p:spPr>
          <a:xfrm>
            <a:off x="3463049" y="178922"/>
            <a:ext cx="5510635" cy="808579"/>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 from Science</a:t>
            </a:r>
          </a:p>
        </p:txBody>
      </p:sp>
      <p:sp>
        <p:nvSpPr>
          <p:cNvPr id="6" name="Content Placeholder 3">
            <a:extLst>
              <a:ext uri="{FF2B5EF4-FFF2-40B4-BE49-F238E27FC236}">
                <a16:creationId xmlns:a16="http://schemas.microsoft.com/office/drawing/2014/main" id="{36AFD7D0-9210-4BBE-B59A-25D086997168}"/>
              </a:ext>
            </a:extLst>
          </p:cNvPr>
          <p:cNvSpPr txBox="1">
            <a:spLocks/>
          </p:cNvSpPr>
          <p:nvPr/>
        </p:nvSpPr>
        <p:spPr>
          <a:xfrm>
            <a:off x="6798369" y="1799391"/>
            <a:ext cx="4350631" cy="3259217"/>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Frequencies of craters on the moon</a:t>
            </a:r>
          </a:p>
          <a:p>
            <a:pPr marL="0" indent="0">
              <a:buNone/>
            </a:pPr>
            <a:r>
              <a:rPr lang="en-US" dirty="0"/>
              <a:t>Cumulative distribution that shows how the numbers of moon craters depends on their sizes. </a:t>
            </a:r>
          </a:p>
        </p:txBody>
      </p:sp>
      <p:sp>
        <p:nvSpPr>
          <p:cNvPr id="8" name="TextBox 7">
            <a:extLst>
              <a:ext uri="{FF2B5EF4-FFF2-40B4-BE49-F238E27FC236}">
                <a16:creationId xmlns:a16="http://schemas.microsoft.com/office/drawing/2014/main" id="{650E7BA0-0252-45F5-B087-5A04DFDF38D5}"/>
              </a:ext>
            </a:extLst>
          </p:cNvPr>
          <p:cNvSpPr txBox="1"/>
          <p:nvPr/>
        </p:nvSpPr>
        <p:spPr>
          <a:xfrm>
            <a:off x="1051183" y="5314941"/>
            <a:ext cx="3147761" cy="461665"/>
          </a:xfrm>
          <a:prstGeom prst="rect">
            <a:avLst/>
          </a:prstGeom>
          <a:noFill/>
        </p:spPr>
        <p:txBody>
          <a:bodyPr wrap="square" rtlCol="0">
            <a:spAutoFit/>
          </a:bodyPr>
          <a:lstStyle/>
          <a:p>
            <a:pPr algn="ctr"/>
            <a:r>
              <a:rPr lang="en-US" sz="2400" dirty="0">
                <a:solidFill>
                  <a:srgbClr val="FF0000"/>
                </a:solidFill>
              </a:rPr>
              <a:t>crater diameter in km</a:t>
            </a:r>
          </a:p>
        </p:txBody>
      </p:sp>
      <p:pic>
        <p:nvPicPr>
          <p:cNvPr id="4" name="Picture 3">
            <a:extLst>
              <a:ext uri="{FF2B5EF4-FFF2-40B4-BE49-F238E27FC236}">
                <a16:creationId xmlns:a16="http://schemas.microsoft.com/office/drawing/2014/main" id="{7444C9B1-D9A6-407E-B0A5-03A479D01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000" y="1543059"/>
            <a:ext cx="4149135" cy="3657600"/>
          </a:xfrm>
          <a:prstGeom prst="rect">
            <a:avLst/>
          </a:prstGeom>
        </p:spPr>
      </p:pic>
      <p:cxnSp>
        <p:nvCxnSpPr>
          <p:cNvPr id="10" name="Straight Arrow Connector 9">
            <a:extLst>
              <a:ext uri="{FF2B5EF4-FFF2-40B4-BE49-F238E27FC236}">
                <a16:creationId xmlns:a16="http://schemas.microsoft.com/office/drawing/2014/main" id="{C8A02BFB-5553-4001-87E6-7204E54772B9}"/>
              </a:ext>
            </a:extLst>
          </p:cNvPr>
          <p:cNvCxnSpPr>
            <a:cxnSpLocks/>
          </p:cNvCxnSpPr>
          <p:nvPr/>
        </p:nvCxnSpPr>
        <p:spPr>
          <a:xfrm flipH="1" flipV="1">
            <a:off x="2625063" y="4717774"/>
            <a:ext cx="1" cy="6332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EB31E8-3993-42BA-AE35-8DB110840B74}"/>
              </a:ext>
            </a:extLst>
          </p:cNvPr>
          <p:cNvSpPr txBox="1"/>
          <p:nvPr/>
        </p:nvSpPr>
        <p:spPr>
          <a:xfrm>
            <a:off x="2869931" y="2066712"/>
            <a:ext cx="3000782" cy="830997"/>
          </a:xfrm>
          <a:prstGeom prst="rect">
            <a:avLst/>
          </a:prstGeom>
          <a:noFill/>
        </p:spPr>
        <p:txBody>
          <a:bodyPr wrap="square" rtlCol="0">
            <a:spAutoFit/>
          </a:bodyPr>
          <a:lstStyle/>
          <a:p>
            <a:pPr algn="ctr"/>
            <a:r>
              <a:rPr lang="en-US" sz="2400" dirty="0">
                <a:solidFill>
                  <a:srgbClr val="FF0000"/>
                </a:solidFill>
              </a:rPr>
              <a:t>number of craters per square kilometer</a:t>
            </a:r>
          </a:p>
        </p:txBody>
      </p:sp>
      <p:cxnSp>
        <p:nvCxnSpPr>
          <p:cNvPr id="13" name="Straight Arrow Connector 12">
            <a:extLst>
              <a:ext uri="{FF2B5EF4-FFF2-40B4-BE49-F238E27FC236}">
                <a16:creationId xmlns:a16="http://schemas.microsoft.com/office/drawing/2014/main" id="{7FA62E8C-A701-431E-8029-73065BC7218C}"/>
              </a:ext>
            </a:extLst>
          </p:cNvPr>
          <p:cNvCxnSpPr>
            <a:cxnSpLocks/>
          </p:cNvCxnSpPr>
          <p:nvPr/>
        </p:nvCxnSpPr>
        <p:spPr>
          <a:xfrm flipH="1">
            <a:off x="2040835" y="2482210"/>
            <a:ext cx="74837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0B9F336-02B3-48DC-A431-BE5DA89A33BB}"/>
                  </a:ext>
                </a:extLst>
              </p:cNvPr>
              <p:cNvSpPr txBox="1"/>
              <p:nvPr/>
            </p:nvSpPr>
            <p:spPr>
              <a:xfrm>
                <a:off x="6626086" y="4931354"/>
                <a:ext cx="1987826" cy="5386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900" b="0" i="1" smtClean="0">
                          <a:solidFill>
                            <a:srgbClr val="FF0000"/>
                          </a:solidFill>
                          <a:latin typeface="Cambria Math" panose="02040503050406030204" pitchFamily="18" charset="0"/>
                        </a:rPr>
                        <m:t>𝛼</m:t>
                      </m:r>
                      <m:r>
                        <a:rPr lang="en-US" sz="2900" b="0" i="1" smtClean="0">
                          <a:solidFill>
                            <a:srgbClr val="FF0000"/>
                          </a:solidFill>
                          <a:latin typeface="Cambria Math" panose="02040503050406030204" pitchFamily="18" charset="0"/>
                        </a:rPr>
                        <m:t>≈3.14</m:t>
                      </m:r>
                    </m:oMath>
                  </m:oMathPara>
                </a14:m>
                <a:endParaRPr lang="en-US" sz="2900" dirty="0">
                  <a:solidFill>
                    <a:srgbClr val="FF0000"/>
                  </a:solidFill>
                </a:endParaRPr>
              </a:p>
            </p:txBody>
          </p:sp>
        </mc:Choice>
        <mc:Fallback xmlns="">
          <p:sp>
            <p:nvSpPr>
              <p:cNvPr id="16" name="TextBox 15">
                <a:extLst>
                  <a:ext uri="{FF2B5EF4-FFF2-40B4-BE49-F238E27FC236}">
                    <a16:creationId xmlns:a16="http://schemas.microsoft.com/office/drawing/2014/main" id="{00B9F336-02B3-48DC-A431-BE5DA89A33BB}"/>
                  </a:ext>
                </a:extLst>
              </p:cNvPr>
              <p:cNvSpPr txBox="1">
                <a:spLocks noRot="1" noChangeAspect="1" noMove="1" noResize="1" noEditPoints="1" noAdjustHandles="1" noChangeArrowheads="1" noChangeShapeType="1" noTextEdit="1"/>
              </p:cNvSpPr>
              <p:nvPr/>
            </p:nvSpPr>
            <p:spPr>
              <a:xfrm>
                <a:off x="6626086" y="4931354"/>
                <a:ext cx="1987826" cy="53860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2353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BB046-6641-4192-B499-40673C1603CC}"/>
              </a:ext>
            </a:extLst>
          </p:cNvPr>
          <p:cNvSpPr>
            <a:spLocks noGrp="1"/>
          </p:cNvSpPr>
          <p:nvPr>
            <p:ph type="sldNum" sz="quarter" idx="12"/>
          </p:nvPr>
        </p:nvSpPr>
        <p:spPr/>
        <p:txBody>
          <a:bodyPr/>
          <a:lstStyle/>
          <a:p>
            <a:fld id="{69974E82-3C2C-4ABB-838F-79BD9B35B7DF}" type="slidenum">
              <a:rPr lang="en-US" smtClean="0"/>
              <a:t>17</a:t>
            </a:fld>
            <a:endParaRPr lang="en-US"/>
          </a:p>
        </p:txBody>
      </p:sp>
      <p:sp>
        <p:nvSpPr>
          <p:cNvPr id="5" name="Title 1">
            <a:extLst>
              <a:ext uri="{FF2B5EF4-FFF2-40B4-BE49-F238E27FC236}">
                <a16:creationId xmlns:a16="http://schemas.microsoft.com/office/drawing/2014/main" id="{047EA53E-2C9F-4D94-B063-3FF00AEB4231}"/>
              </a:ext>
            </a:extLst>
          </p:cNvPr>
          <p:cNvSpPr txBox="1">
            <a:spLocks/>
          </p:cNvSpPr>
          <p:nvPr/>
        </p:nvSpPr>
        <p:spPr>
          <a:xfrm>
            <a:off x="3064947" y="180050"/>
            <a:ext cx="6062105" cy="808579"/>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 from Business</a:t>
            </a:r>
          </a:p>
        </p:txBody>
      </p:sp>
      <mc:AlternateContent xmlns:mc="http://schemas.openxmlformats.org/markup-compatibility/2006" xmlns:a14="http://schemas.microsoft.com/office/drawing/2010/main">
        <mc:Choice Requires="a14">
          <p:sp>
            <p:nvSpPr>
              <p:cNvPr id="6" name="Content Placeholder 3">
                <a:extLst>
                  <a:ext uri="{FF2B5EF4-FFF2-40B4-BE49-F238E27FC236}">
                    <a16:creationId xmlns:a16="http://schemas.microsoft.com/office/drawing/2014/main" id="{36AFD7D0-9210-4BBE-B59A-25D086997168}"/>
                  </a:ext>
                </a:extLst>
              </p:cNvPr>
              <p:cNvSpPr txBox="1">
                <a:spLocks/>
              </p:cNvSpPr>
              <p:nvPr/>
            </p:nvSpPr>
            <p:spPr>
              <a:xfrm>
                <a:off x="6252017" y="2135684"/>
                <a:ext cx="4896983" cy="258663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Books sold</a:t>
                </a:r>
              </a:p>
              <a:p>
                <a:pPr marL="0" indent="0">
                  <a:buNone/>
                </a:pPr>
                <a:r>
                  <a:rPr lang="en-US" dirty="0"/>
                  <a:t>Cumulative distribution for the </a:t>
                </a:r>
                <a14:m>
                  <m:oMath xmlns:m="http://schemas.openxmlformats.org/officeDocument/2006/math">
                    <m:r>
                      <a:rPr lang="en-US" i="1" dirty="0" smtClean="0">
                        <a:latin typeface="Cambria Math" panose="02040503050406030204" pitchFamily="18" charset="0"/>
                      </a:rPr>
                      <m:t>633</m:t>
                    </m:r>
                  </m:oMath>
                </a14:m>
                <a:r>
                  <a:rPr lang="en-US" dirty="0"/>
                  <a:t> bestselling books that sold at least </a:t>
                </a:r>
                <a14:m>
                  <m:oMath xmlns:m="http://schemas.openxmlformats.org/officeDocument/2006/math">
                    <m:r>
                      <a:rPr lang="en-US" i="1" dirty="0" smtClean="0">
                        <a:latin typeface="Cambria Math" panose="02040503050406030204" pitchFamily="18" charset="0"/>
                      </a:rPr>
                      <m:t>2</m:t>
                    </m:r>
                  </m:oMath>
                </a14:m>
                <a:r>
                  <a:rPr lang="en-US" dirty="0"/>
                  <a:t> million copies in the US between 1895 and 1965.</a:t>
                </a:r>
              </a:p>
            </p:txBody>
          </p:sp>
        </mc:Choice>
        <mc:Fallback xmlns="">
          <p:sp>
            <p:nvSpPr>
              <p:cNvPr id="6" name="Content Placeholder 3">
                <a:extLst>
                  <a:ext uri="{FF2B5EF4-FFF2-40B4-BE49-F238E27FC236}">
                    <a16:creationId xmlns:a16="http://schemas.microsoft.com/office/drawing/2014/main" id="{36AFD7D0-9210-4BBE-B59A-25D086997168}"/>
                  </a:ext>
                </a:extLst>
              </p:cNvPr>
              <p:cNvSpPr txBox="1">
                <a:spLocks noRot="1" noChangeAspect="1" noMove="1" noResize="1" noEditPoints="1" noAdjustHandles="1" noChangeArrowheads="1" noChangeShapeType="1" noTextEdit="1"/>
              </p:cNvSpPr>
              <p:nvPr/>
            </p:nvSpPr>
            <p:spPr>
              <a:xfrm>
                <a:off x="6252017" y="2135684"/>
                <a:ext cx="4896983" cy="2586630"/>
              </a:xfrm>
              <a:prstGeom prst="rect">
                <a:avLst/>
              </a:prstGeom>
              <a:blipFill>
                <a:blip r:embed="rId3"/>
                <a:stretch>
                  <a:fillRect l="-2740" t="-2353" r="-137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50E7BA0-0252-45F5-B087-5A04DFDF38D5}"/>
              </a:ext>
            </a:extLst>
          </p:cNvPr>
          <p:cNvSpPr txBox="1"/>
          <p:nvPr/>
        </p:nvSpPr>
        <p:spPr>
          <a:xfrm>
            <a:off x="1229496" y="5407704"/>
            <a:ext cx="3147761" cy="461665"/>
          </a:xfrm>
          <a:prstGeom prst="rect">
            <a:avLst/>
          </a:prstGeom>
          <a:noFill/>
        </p:spPr>
        <p:txBody>
          <a:bodyPr wrap="square" rtlCol="0">
            <a:spAutoFit/>
          </a:bodyPr>
          <a:lstStyle/>
          <a:p>
            <a:pPr algn="ctr"/>
            <a:r>
              <a:rPr lang="en-US" sz="2400" dirty="0">
                <a:solidFill>
                  <a:srgbClr val="FF0000"/>
                </a:solidFill>
              </a:rPr>
              <a:t>number of copies sold </a:t>
            </a:r>
          </a:p>
        </p:txBody>
      </p:sp>
      <p:pic>
        <p:nvPicPr>
          <p:cNvPr id="12" name="Picture 11">
            <a:extLst>
              <a:ext uri="{FF2B5EF4-FFF2-40B4-BE49-F238E27FC236}">
                <a16:creationId xmlns:a16="http://schemas.microsoft.com/office/drawing/2014/main" id="{62D448A8-17B4-4CC6-959D-8E0043945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 y="1600199"/>
            <a:ext cx="4184354" cy="3657600"/>
          </a:xfrm>
          <a:prstGeom prst="rect">
            <a:avLst/>
          </a:prstGeom>
        </p:spPr>
      </p:pic>
      <p:sp>
        <p:nvSpPr>
          <p:cNvPr id="14" name="TextBox 13">
            <a:extLst>
              <a:ext uri="{FF2B5EF4-FFF2-40B4-BE49-F238E27FC236}">
                <a16:creationId xmlns:a16="http://schemas.microsoft.com/office/drawing/2014/main" id="{CF760905-AD55-4739-9987-45ABB1F95FFA}"/>
              </a:ext>
            </a:extLst>
          </p:cNvPr>
          <p:cNvSpPr txBox="1"/>
          <p:nvPr/>
        </p:nvSpPr>
        <p:spPr>
          <a:xfrm>
            <a:off x="3064947" y="2066214"/>
            <a:ext cx="2445515" cy="461665"/>
          </a:xfrm>
          <a:prstGeom prst="rect">
            <a:avLst/>
          </a:prstGeom>
          <a:noFill/>
        </p:spPr>
        <p:txBody>
          <a:bodyPr wrap="square" rtlCol="0">
            <a:spAutoFit/>
          </a:bodyPr>
          <a:lstStyle/>
          <a:p>
            <a:pPr algn="ctr"/>
            <a:r>
              <a:rPr lang="en-US" sz="2400" dirty="0">
                <a:solidFill>
                  <a:srgbClr val="FF0000"/>
                </a:solidFill>
              </a:rPr>
              <a:t>number of books</a:t>
            </a:r>
          </a:p>
        </p:txBody>
      </p:sp>
      <p:cxnSp>
        <p:nvCxnSpPr>
          <p:cNvPr id="21" name="Straight Arrow Connector 20">
            <a:extLst>
              <a:ext uri="{FF2B5EF4-FFF2-40B4-BE49-F238E27FC236}">
                <a16:creationId xmlns:a16="http://schemas.microsoft.com/office/drawing/2014/main" id="{B0153D25-98A9-4663-96F8-9C433285FB26}"/>
              </a:ext>
            </a:extLst>
          </p:cNvPr>
          <p:cNvCxnSpPr>
            <a:cxnSpLocks/>
          </p:cNvCxnSpPr>
          <p:nvPr/>
        </p:nvCxnSpPr>
        <p:spPr>
          <a:xfrm flipH="1">
            <a:off x="1708484" y="2312285"/>
            <a:ext cx="13564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4A11E6-48BC-4644-8F0C-730ACCB2E289}"/>
              </a:ext>
            </a:extLst>
          </p:cNvPr>
          <p:cNvCxnSpPr>
            <a:cxnSpLocks/>
            <a:stCxn id="8" idx="0"/>
          </p:cNvCxnSpPr>
          <p:nvPr/>
        </p:nvCxnSpPr>
        <p:spPr>
          <a:xfrm flipV="1">
            <a:off x="2803377" y="4788568"/>
            <a:ext cx="0" cy="6191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A8EF850-CEA2-4F0E-8A43-89BF57CC486A}"/>
                  </a:ext>
                </a:extLst>
              </p:cNvPr>
              <p:cNvSpPr txBox="1"/>
              <p:nvPr/>
            </p:nvSpPr>
            <p:spPr>
              <a:xfrm>
                <a:off x="6095999" y="4988494"/>
                <a:ext cx="1987826" cy="5386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900" b="0" i="1" smtClean="0">
                          <a:solidFill>
                            <a:srgbClr val="FF0000"/>
                          </a:solidFill>
                          <a:latin typeface="Cambria Math" panose="02040503050406030204" pitchFamily="18" charset="0"/>
                        </a:rPr>
                        <m:t>𝛼</m:t>
                      </m:r>
                      <m:r>
                        <a:rPr lang="en-US" sz="2900" b="0" i="1" smtClean="0">
                          <a:solidFill>
                            <a:srgbClr val="FF0000"/>
                          </a:solidFill>
                          <a:latin typeface="Cambria Math" panose="02040503050406030204" pitchFamily="18" charset="0"/>
                        </a:rPr>
                        <m:t>≈3.51</m:t>
                      </m:r>
                    </m:oMath>
                  </m:oMathPara>
                </a14:m>
                <a:endParaRPr lang="en-US" sz="2900" dirty="0">
                  <a:solidFill>
                    <a:srgbClr val="FF0000"/>
                  </a:solidFill>
                </a:endParaRPr>
              </a:p>
            </p:txBody>
          </p:sp>
        </mc:Choice>
        <mc:Fallback xmlns="">
          <p:sp>
            <p:nvSpPr>
              <p:cNvPr id="26" name="TextBox 25">
                <a:extLst>
                  <a:ext uri="{FF2B5EF4-FFF2-40B4-BE49-F238E27FC236}">
                    <a16:creationId xmlns:a16="http://schemas.microsoft.com/office/drawing/2014/main" id="{3A8EF850-CEA2-4F0E-8A43-89BF57CC486A}"/>
                  </a:ext>
                </a:extLst>
              </p:cNvPr>
              <p:cNvSpPr txBox="1">
                <a:spLocks noRot="1" noChangeAspect="1" noMove="1" noResize="1" noEditPoints="1" noAdjustHandles="1" noChangeArrowheads="1" noChangeShapeType="1" noTextEdit="1"/>
              </p:cNvSpPr>
              <p:nvPr/>
            </p:nvSpPr>
            <p:spPr>
              <a:xfrm>
                <a:off x="6095999" y="4988494"/>
                <a:ext cx="1987826" cy="53860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471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BB046-6641-4192-B499-40673C1603CC}"/>
              </a:ext>
            </a:extLst>
          </p:cNvPr>
          <p:cNvSpPr>
            <a:spLocks noGrp="1"/>
          </p:cNvSpPr>
          <p:nvPr>
            <p:ph type="sldNum" sz="quarter" idx="12"/>
          </p:nvPr>
        </p:nvSpPr>
        <p:spPr/>
        <p:txBody>
          <a:bodyPr/>
          <a:lstStyle/>
          <a:p>
            <a:fld id="{69974E82-3C2C-4ABB-838F-79BD9B35B7DF}" type="slidenum">
              <a:rPr lang="en-US" smtClean="0"/>
              <a:t>18</a:t>
            </a:fld>
            <a:endParaRPr lang="en-US"/>
          </a:p>
        </p:txBody>
      </p:sp>
      <p:sp>
        <p:nvSpPr>
          <p:cNvPr id="5" name="Title 1">
            <a:extLst>
              <a:ext uri="{FF2B5EF4-FFF2-40B4-BE49-F238E27FC236}">
                <a16:creationId xmlns:a16="http://schemas.microsoft.com/office/drawing/2014/main" id="{047EA53E-2C9F-4D94-B063-3FF00AEB4231}"/>
              </a:ext>
            </a:extLst>
          </p:cNvPr>
          <p:cNvSpPr txBox="1">
            <a:spLocks/>
          </p:cNvSpPr>
          <p:nvPr/>
        </p:nvSpPr>
        <p:spPr>
          <a:xfrm>
            <a:off x="1323556" y="154323"/>
            <a:ext cx="9856922" cy="808579"/>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Example from Economics and Finance</a:t>
            </a:r>
          </a:p>
        </p:txBody>
      </p:sp>
      <mc:AlternateContent xmlns:mc="http://schemas.openxmlformats.org/markup-compatibility/2006" xmlns:a14="http://schemas.microsoft.com/office/drawing/2010/main">
        <mc:Choice Requires="a14">
          <p:sp>
            <p:nvSpPr>
              <p:cNvPr id="6" name="Content Placeholder 3">
                <a:extLst>
                  <a:ext uri="{FF2B5EF4-FFF2-40B4-BE49-F238E27FC236}">
                    <a16:creationId xmlns:a16="http://schemas.microsoft.com/office/drawing/2014/main" id="{36AFD7D0-9210-4BBE-B59A-25D086997168}"/>
                  </a:ext>
                </a:extLst>
              </p:cNvPr>
              <p:cNvSpPr txBox="1">
                <a:spLocks/>
              </p:cNvSpPr>
              <p:nvPr/>
            </p:nvSpPr>
            <p:spPr>
              <a:xfrm>
                <a:off x="5915020" y="1888862"/>
                <a:ext cx="5224366" cy="3080274"/>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Wealth distribution</a:t>
                </a:r>
              </a:p>
              <a:p>
                <a:pPr marL="0" indent="0">
                  <a:buNone/>
                </a:pPr>
                <a:r>
                  <a:rPr lang="en-US" dirty="0"/>
                  <a:t>Cumulative distribution of the total wealth of the richest people (with at least </a:t>
                </a:r>
                <a14:m>
                  <m:oMath xmlns:m="http://schemas.openxmlformats.org/officeDocument/2006/math">
                    <m:r>
                      <a:rPr lang="en-US" b="0" i="1" smtClean="0">
                        <a:latin typeface="Cambria Math" panose="02040503050406030204" pitchFamily="18" charset="0"/>
                      </a:rPr>
                      <m:t>600</m:t>
                    </m:r>
                  </m:oMath>
                </a14:m>
                <a:r>
                  <a:rPr lang="en-US" dirty="0"/>
                  <a:t> million) in the US in 2003. Wealth is measured as aggregate net worth.</a:t>
                </a:r>
              </a:p>
            </p:txBody>
          </p:sp>
        </mc:Choice>
        <mc:Fallback xmlns="">
          <p:sp>
            <p:nvSpPr>
              <p:cNvPr id="6" name="Content Placeholder 3">
                <a:extLst>
                  <a:ext uri="{FF2B5EF4-FFF2-40B4-BE49-F238E27FC236}">
                    <a16:creationId xmlns:a16="http://schemas.microsoft.com/office/drawing/2014/main" id="{36AFD7D0-9210-4BBE-B59A-25D086997168}"/>
                  </a:ext>
                </a:extLst>
              </p:cNvPr>
              <p:cNvSpPr txBox="1">
                <a:spLocks noRot="1" noChangeAspect="1" noMove="1" noResize="1" noEditPoints="1" noAdjustHandles="1" noChangeArrowheads="1" noChangeShapeType="1" noTextEdit="1"/>
              </p:cNvSpPr>
              <p:nvPr/>
            </p:nvSpPr>
            <p:spPr>
              <a:xfrm>
                <a:off x="5915020" y="1888862"/>
                <a:ext cx="5224366" cy="3080274"/>
              </a:xfrm>
              <a:prstGeom prst="rect">
                <a:avLst/>
              </a:prstGeom>
              <a:blipFill>
                <a:blip r:embed="rId3"/>
                <a:stretch>
                  <a:fillRect l="-2450" t="-1980" r="-14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50E7BA0-0252-45F5-B087-5A04DFDF38D5}"/>
              </a:ext>
            </a:extLst>
          </p:cNvPr>
          <p:cNvSpPr txBox="1"/>
          <p:nvPr/>
        </p:nvSpPr>
        <p:spPr>
          <a:xfrm>
            <a:off x="948966" y="5363205"/>
            <a:ext cx="3147761" cy="461665"/>
          </a:xfrm>
          <a:prstGeom prst="rect">
            <a:avLst/>
          </a:prstGeom>
          <a:noFill/>
        </p:spPr>
        <p:txBody>
          <a:bodyPr wrap="square" rtlCol="0">
            <a:spAutoFit/>
          </a:bodyPr>
          <a:lstStyle/>
          <a:p>
            <a:pPr algn="ctr"/>
            <a:r>
              <a:rPr lang="en-US" sz="2400" dirty="0">
                <a:solidFill>
                  <a:srgbClr val="FF0000"/>
                </a:solidFill>
              </a:rPr>
              <a:t>total wealth in dollars</a:t>
            </a:r>
          </a:p>
        </p:txBody>
      </p:sp>
      <p:pic>
        <p:nvPicPr>
          <p:cNvPr id="4" name="Picture 3">
            <a:extLst>
              <a:ext uri="{FF2B5EF4-FFF2-40B4-BE49-F238E27FC236}">
                <a16:creationId xmlns:a16="http://schemas.microsoft.com/office/drawing/2014/main" id="{AF33498F-58D7-4CB5-B564-368D7F6E1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26" y="1600199"/>
            <a:ext cx="4302628" cy="3657600"/>
          </a:xfrm>
          <a:prstGeom prst="rect">
            <a:avLst/>
          </a:prstGeom>
        </p:spPr>
      </p:pic>
      <p:cxnSp>
        <p:nvCxnSpPr>
          <p:cNvPr id="9" name="Straight Arrow Connector 8">
            <a:extLst>
              <a:ext uri="{FF2B5EF4-FFF2-40B4-BE49-F238E27FC236}">
                <a16:creationId xmlns:a16="http://schemas.microsoft.com/office/drawing/2014/main" id="{838D110F-C39F-43F1-9EA6-C3F8D80B5E40}"/>
              </a:ext>
            </a:extLst>
          </p:cNvPr>
          <p:cNvCxnSpPr>
            <a:cxnSpLocks/>
          </p:cNvCxnSpPr>
          <p:nvPr/>
        </p:nvCxnSpPr>
        <p:spPr>
          <a:xfrm flipV="1">
            <a:off x="2549395" y="4827720"/>
            <a:ext cx="0" cy="535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4AD2267-A8F1-4E8D-BBA1-FCDB0A551899}"/>
              </a:ext>
            </a:extLst>
          </p:cNvPr>
          <p:cNvSpPr txBox="1"/>
          <p:nvPr/>
        </p:nvSpPr>
        <p:spPr>
          <a:xfrm>
            <a:off x="2716740" y="1674019"/>
            <a:ext cx="2398644" cy="461665"/>
          </a:xfrm>
          <a:prstGeom prst="rect">
            <a:avLst/>
          </a:prstGeom>
          <a:noFill/>
        </p:spPr>
        <p:txBody>
          <a:bodyPr wrap="square" rtlCol="0">
            <a:spAutoFit/>
          </a:bodyPr>
          <a:lstStyle/>
          <a:p>
            <a:r>
              <a:rPr lang="en-US" sz="2400" dirty="0">
                <a:solidFill>
                  <a:srgbClr val="FF0000"/>
                </a:solidFill>
              </a:rPr>
              <a:t>number of people </a:t>
            </a:r>
          </a:p>
        </p:txBody>
      </p:sp>
      <p:cxnSp>
        <p:nvCxnSpPr>
          <p:cNvPr id="13" name="Straight Arrow Connector 12">
            <a:extLst>
              <a:ext uri="{FF2B5EF4-FFF2-40B4-BE49-F238E27FC236}">
                <a16:creationId xmlns:a16="http://schemas.microsoft.com/office/drawing/2014/main" id="{6A5EF672-B54C-4584-8387-DE75C4CCF043}"/>
              </a:ext>
            </a:extLst>
          </p:cNvPr>
          <p:cNvCxnSpPr>
            <a:cxnSpLocks/>
          </p:cNvCxnSpPr>
          <p:nvPr/>
        </p:nvCxnSpPr>
        <p:spPr>
          <a:xfrm flipH="1">
            <a:off x="1669774" y="2030280"/>
            <a:ext cx="1046966" cy="593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E0AD0E1-9522-4748-B6EE-8CFBC6A664DC}"/>
                  </a:ext>
                </a:extLst>
              </p:cNvPr>
              <p:cNvSpPr txBox="1"/>
              <p:nvPr/>
            </p:nvSpPr>
            <p:spPr>
              <a:xfrm>
                <a:off x="5738191" y="4969136"/>
                <a:ext cx="1987826" cy="5386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900" b="0" i="1" smtClean="0">
                          <a:solidFill>
                            <a:srgbClr val="FF0000"/>
                          </a:solidFill>
                          <a:latin typeface="Cambria Math" panose="02040503050406030204" pitchFamily="18" charset="0"/>
                        </a:rPr>
                        <m:t>𝛼</m:t>
                      </m:r>
                      <m:r>
                        <a:rPr lang="en-US" sz="2900" b="0" i="1" smtClean="0">
                          <a:solidFill>
                            <a:srgbClr val="FF0000"/>
                          </a:solidFill>
                          <a:latin typeface="Cambria Math" panose="02040503050406030204" pitchFamily="18" charset="0"/>
                        </a:rPr>
                        <m:t>≈2.09</m:t>
                      </m:r>
                    </m:oMath>
                  </m:oMathPara>
                </a14:m>
                <a:endParaRPr lang="en-US" sz="2900" dirty="0">
                  <a:solidFill>
                    <a:srgbClr val="FF0000"/>
                  </a:solidFill>
                </a:endParaRPr>
              </a:p>
            </p:txBody>
          </p:sp>
        </mc:Choice>
        <mc:Fallback xmlns="">
          <p:sp>
            <p:nvSpPr>
              <p:cNvPr id="16" name="TextBox 15">
                <a:extLst>
                  <a:ext uri="{FF2B5EF4-FFF2-40B4-BE49-F238E27FC236}">
                    <a16:creationId xmlns:a16="http://schemas.microsoft.com/office/drawing/2014/main" id="{EE0AD0E1-9522-4748-B6EE-8CFBC6A664DC}"/>
                  </a:ext>
                </a:extLst>
              </p:cNvPr>
              <p:cNvSpPr txBox="1">
                <a:spLocks noRot="1" noChangeAspect="1" noMove="1" noResize="1" noEditPoints="1" noAdjustHandles="1" noChangeArrowheads="1" noChangeShapeType="1" noTextEdit="1"/>
              </p:cNvSpPr>
              <p:nvPr/>
            </p:nvSpPr>
            <p:spPr>
              <a:xfrm>
                <a:off x="5738191" y="4969136"/>
                <a:ext cx="1987826" cy="53860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636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1C1DCC-AF7A-4F04-82A1-268831262902}"/>
              </a:ext>
            </a:extLst>
          </p:cNvPr>
          <p:cNvSpPr>
            <a:spLocks noGrp="1"/>
          </p:cNvSpPr>
          <p:nvPr>
            <p:ph type="body" idx="1"/>
          </p:nvPr>
        </p:nvSpPr>
        <p:spPr/>
        <p:txBody>
          <a:bodyPr/>
          <a:lstStyle/>
          <a:p>
            <a:endParaRPr lang="en-US"/>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23155436-E0CC-429F-BE04-F08A2971650D}"/>
                  </a:ext>
                </a:extLst>
              </p:cNvPr>
              <p:cNvSpPr>
                <a:spLocks noGrp="1"/>
              </p:cNvSpPr>
              <p:nvPr>
                <p:ph type="title"/>
              </p:nvPr>
            </p:nvSpPr>
            <p:spPr/>
            <p:txBody>
              <a:bodyPr/>
              <a:lstStyle/>
              <a:p>
                <a:r>
                  <a:rPr lang="en-US" dirty="0"/>
                  <a:t>Power Laws and the </a:t>
                </a:r>
                <a14:m>
                  <m:oMath xmlns:m="http://schemas.openxmlformats.org/officeDocument/2006/math">
                    <m:r>
                      <a:rPr lang="en-US" b="0" i="1" smtClean="0">
                        <a:latin typeface="Cambria Math" panose="02040503050406030204" pitchFamily="18" charset="0"/>
                      </a:rPr>
                      <m:t>80/20</m:t>
                    </m:r>
                  </m:oMath>
                </a14:m>
                <a:r>
                  <a:rPr lang="en-US" dirty="0"/>
                  <a:t> Rule</a:t>
                </a:r>
              </a:p>
            </p:txBody>
          </p:sp>
        </mc:Choice>
        <mc:Fallback xmlns="">
          <p:sp>
            <p:nvSpPr>
              <p:cNvPr id="3" name="Title 2">
                <a:extLst>
                  <a:ext uri="{FF2B5EF4-FFF2-40B4-BE49-F238E27FC236}">
                    <a16:creationId xmlns:a16="http://schemas.microsoft.com/office/drawing/2014/main" id="{23155436-E0CC-429F-BE04-F08A2971650D}"/>
                  </a:ext>
                </a:extLst>
              </p:cNvPr>
              <p:cNvSpPr>
                <a:spLocks noGrp="1" noRot="1" noChangeAspect="1" noMove="1" noResize="1" noEditPoints="1" noAdjustHandles="1" noChangeArrowheads="1" noChangeShapeType="1" noTextEdit="1"/>
              </p:cNvSpPr>
              <p:nvPr>
                <p:ph type="title"/>
              </p:nvPr>
            </p:nvSpPr>
            <p:spPr>
              <a:blipFill>
                <a:blip r:embed="rId2"/>
                <a:stretch>
                  <a:fillRect l="-2400" t="-1235" b="-17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15EE887-8869-4F5A-B361-FA17B5F6642D}"/>
              </a:ext>
            </a:extLst>
          </p:cNvPr>
          <p:cNvSpPr>
            <a:spLocks noGrp="1"/>
          </p:cNvSpPr>
          <p:nvPr>
            <p:ph type="sldNum" sz="quarter" idx="11"/>
          </p:nvPr>
        </p:nvSpPr>
        <p:spPr/>
        <p:txBody>
          <a:bodyPr/>
          <a:lstStyle/>
          <a:p>
            <a:fld id="{69974E82-3C2C-4ABB-838F-79BD9B35B7DF}" type="slidenum">
              <a:rPr lang="en-US" smtClean="0"/>
              <a:t>19</a:t>
            </a:fld>
            <a:endParaRPr lang="en-US"/>
          </a:p>
        </p:txBody>
      </p:sp>
    </p:spTree>
    <p:extLst>
      <p:ext uri="{BB962C8B-B14F-4D97-AF65-F5344CB8AC3E}">
        <p14:creationId xmlns:p14="http://schemas.microsoft.com/office/powerpoint/2010/main" val="147379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F71ED9-60E2-465F-9F13-801B544571F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92390CD-3653-4165-A9C6-AC05B5A44D77}"/>
              </a:ext>
            </a:extLst>
          </p:cNvPr>
          <p:cNvSpPr>
            <a:spLocks noGrp="1"/>
          </p:cNvSpPr>
          <p:nvPr>
            <p:ph type="title"/>
          </p:nvPr>
        </p:nvSpPr>
        <p:spPr/>
        <p:txBody>
          <a:bodyPr>
            <a:normAutofit/>
          </a:bodyPr>
          <a:lstStyle/>
          <a:p>
            <a:r>
              <a:rPr lang="en-US" dirty="0"/>
              <a:t>What Is a Power Law?</a:t>
            </a:r>
          </a:p>
        </p:txBody>
      </p:sp>
      <p:sp>
        <p:nvSpPr>
          <p:cNvPr id="4" name="Slide Number Placeholder 3">
            <a:extLst>
              <a:ext uri="{FF2B5EF4-FFF2-40B4-BE49-F238E27FC236}">
                <a16:creationId xmlns:a16="http://schemas.microsoft.com/office/drawing/2014/main" id="{777B4E89-4F28-49BA-956A-1E0EED2F6AFC}"/>
              </a:ext>
            </a:extLst>
          </p:cNvPr>
          <p:cNvSpPr>
            <a:spLocks noGrp="1"/>
          </p:cNvSpPr>
          <p:nvPr>
            <p:ph type="sldNum" sz="quarter" idx="11"/>
          </p:nvPr>
        </p:nvSpPr>
        <p:spPr/>
        <p:txBody>
          <a:bodyPr/>
          <a:lstStyle/>
          <a:p>
            <a:fld id="{69974E82-3C2C-4ABB-838F-79BD9B35B7DF}" type="slidenum">
              <a:rPr lang="en-US" smtClean="0"/>
              <a:t>2</a:t>
            </a:fld>
            <a:endParaRPr lang="en-US"/>
          </a:p>
        </p:txBody>
      </p:sp>
    </p:spTree>
    <p:extLst>
      <p:ext uri="{BB962C8B-B14F-4D97-AF65-F5344CB8AC3E}">
        <p14:creationId xmlns:p14="http://schemas.microsoft.com/office/powerpoint/2010/main" val="72097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AD080-AF10-4B04-B08C-5418A4007D29}"/>
              </a:ext>
            </a:extLst>
          </p:cNvPr>
          <p:cNvSpPr>
            <a:spLocks noGrp="1"/>
          </p:cNvSpPr>
          <p:nvPr>
            <p:ph type="sldNum" sz="quarter" idx="12"/>
          </p:nvPr>
        </p:nvSpPr>
        <p:spPr/>
        <p:txBody>
          <a:bodyPr/>
          <a:lstStyle/>
          <a:p>
            <a:fld id="{69974E82-3C2C-4ABB-838F-79BD9B35B7DF}" type="slidenum">
              <a:rPr lang="en-US" smtClean="0"/>
              <a:t>20</a:t>
            </a:fld>
            <a:endParaRPr lang="en-US"/>
          </a:p>
        </p:txBody>
      </p:sp>
      <mc:AlternateContent xmlns:mc="http://schemas.openxmlformats.org/markup-compatibility/2006" xmlns:a14="http://schemas.microsoft.com/office/drawing/2010/main">
        <mc:Choice Requires="a14">
          <p:sp>
            <p:nvSpPr>
              <p:cNvPr id="3" name="Title 1">
                <a:extLst>
                  <a:ext uri="{FF2B5EF4-FFF2-40B4-BE49-F238E27FC236}">
                    <a16:creationId xmlns:a16="http://schemas.microsoft.com/office/drawing/2014/main" id="{B7C603B0-14A0-4E46-AC97-53B665038C83}"/>
                  </a:ext>
                </a:extLst>
              </p:cNvPr>
              <p:cNvSpPr txBox="1">
                <a:spLocks/>
              </p:cNvSpPr>
              <p:nvPr/>
            </p:nvSpPr>
            <p:spPr>
              <a:xfrm>
                <a:off x="3911600" y="241852"/>
                <a:ext cx="4368800" cy="80507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The </a:t>
                </a:r>
                <a14:m>
                  <m:oMath xmlns:m="http://schemas.openxmlformats.org/officeDocument/2006/math">
                    <m:r>
                      <a:rPr lang="en-US" i="1" dirty="0" smtClean="0">
                        <a:latin typeface="Cambria Math" panose="02040503050406030204" pitchFamily="18" charset="0"/>
                      </a:rPr>
                      <m:t>80/20</m:t>
                    </m:r>
                  </m:oMath>
                </a14:m>
                <a:r>
                  <a:rPr lang="en-US" dirty="0"/>
                  <a:t> Rule</a:t>
                </a:r>
              </a:p>
            </p:txBody>
          </p:sp>
        </mc:Choice>
        <mc:Fallback xmlns="">
          <p:sp>
            <p:nvSpPr>
              <p:cNvPr id="3" name="Title 1">
                <a:extLst>
                  <a:ext uri="{FF2B5EF4-FFF2-40B4-BE49-F238E27FC236}">
                    <a16:creationId xmlns:a16="http://schemas.microsoft.com/office/drawing/2014/main" id="{B7C603B0-14A0-4E46-AC97-53B665038C83}"/>
                  </a:ext>
                </a:extLst>
              </p:cNvPr>
              <p:cNvSpPr txBox="1">
                <a:spLocks noRot="1" noChangeAspect="1" noMove="1" noResize="1" noEditPoints="1" noAdjustHandles="1" noChangeArrowheads="1" noChangeShapeType="1" noTextEdit="1"/>
              </p:cNvSpPr>
              <p:nvPr/>
            </p:nvSpPr>
            <p:spPr>
              <a:xfrm>
                <a:off x="3911600" y="241852"/>
                <a:ext cx="4368800" cy="805070"/>
              </a:xfrm>
              <a:prstGeom prst="rect">
                <a:avLst/>
              </a:prstGeom>
              <a:blipFill>
                <a:blip r:embed="rId2"/>
                <a:stretch>
                  <a:fillRect t="-15909" b="-310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E1AD88D-FD92-4330-A0AA-4D7A3206E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1754355"/>
            <a:ext cx="2742563" cy="3657600"/>
          </a:xfrm>
          <a:prstGeom prst="rect">
            <a:avLst/>
          </a:prstGeom>
        </p:spPr>
      </p:pic>
      <p:sp>
        <p:nvSpPr>
          <p:cNvPr id="6" name="TextBox 5">
            <a:extLst>
              <a:ext uri="{FF2B5EF4-FFF2-40B4-BE49-F238E27FC236}">
                <a16:creationId xmlns:a16="http://schemas.microsoft.com/office/drawing/2014/main" id="{DBC02197-BBBE-4CFE-B5BD-33FDBC58D0D6}"/>
              </a:ext>
            </a:extLst>
          </p:cNvPr>
          <p:cNvSpPr txBox="1"/>
          <p:nvPr/>
        </p:nvSpPr>
        <p:spPr>
          <a:xfrm>
            <a:off x="1101820" y="5540514"/>
            <a:ext cx="1961322" cy="707886"/>
          </a:xfrm>
          <a:prstGeom prst="rect">
            <a:avLst/>
          </a:prstGeom>
          <a:noFill/>
        </p:spPr>
        <p:txBody>
          <a:bodyPr wrap="square" rtlCol="0">
            <a:spAutoFit/>
          </a:bodyPr>
          <a:lstStyle/>
          <a:p>
            <a:pPr algn="ctr"/>
            <a:r>
              <a:rPr lang="en-US" sz="2000" dirty="0"/>
              <a:t>Vilfredo Pareto</a:t>
            </a:r>
          </a:p>
          <a:p>
            <a:pPr algn="ctr"/>
            <a:r>
              <a:rPr lang="en-US" sz="2000" dirty="0"/>
              <a:t>1848-1923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110520-0313-41B8-A472-6A8D6B1E02A4}"/>
                  </a:ext>
                </a:extLst>
              </p:cNvPr>
              <p:cNvSpPr txBox="1"/>
              <p:nvPr/>
            </p:nvSpPr>
            <p:spPr>
              <a:xfrm>
                <a:off x="4359964" y="1433851"/>
                <a:ext cx="7120835" cy="1877437"/>
              </a:xfrm>
              <a:prstGeom prst="rect">
                <a:avLst/>
              </a:prstGeom>
              <a:noFill/>
            </p:spPr>
            <p:txBody>
              <a:bodyPr wrap="square" rtlCol="0">
                <a:spAutoFit/>
              </a:bodyPr>
              <a:lstStyle/>
              <a:p>
                <a:r>
                  <a:rPr lang="en-US" sz="2900" dirty="0"/>
                  <a:t>Vilfredo Pareto, Italian economist, noticed that about </a:t>
                </a:r>
                <a14:m>
                  <m:oMath xmlns:m="http://schemas.openxmlformats.org/officeDocument/2006/math">
                    <m:r>
                      <a:rPr lang="en-US" sz="2900" i="1" dirty="0" smtClean="0">
                        <a:latin typeface="Cambria Math" panose="02040503050406030204" pitchFamily="18" charset="0"/>
                      </a:rPr>
                      <m:t>80%</m:t>
                    </m:r>
                  </m:oMath>
                </a14:m>
                <a:r>
                  <a:rPr lang="en-US" sz="2900" dirty="0"/>
                  <a:t> of the wealth in Italy is in the hands of the richest </a:t>
                </a:r>
                <a14:m>
                  <m:oMath xmlns:m="http://schemas.openxmlformats.org/officeDocument/2006/math">
                    <m:r>
                      <a:rPr lang="en-US" sz="2900" i="1" dirty="0" smtClean="0">
                        <a:latin typeface="Cambria Math" panose="02040503050406030204" pitchFamily="18" charset="0"/>
                      </a:rPr>
                      <m:t>20%</m:t>
                    </m:r>
                  </m:oMath>
                </a14:m>
                <a:r>
                  <a:rPr lang="en-US" sz="2900" dirty="0"/>
                  <a:t> of the population (the so-called </a:t>
                </a:r>
                <a14:m>
                  <m:oMath xmlns:m="http://schemas.openxmlformats.org/officeDocument/2006/math">
                    <m:r>
                      <a:rPr lang="en-US" sz="2900" i="1" dirty="0" smtClean="0">
                        <a:solidFill>
                          <a:srgbClr val="FF0000"/>
                        </a:solidFill>
                        <a:latin typeface="Cambria Math" panose="02040503050406030204" pitchFamily="18" charset="0"/>
                      </a:rPr>
                      <m:t>80/20</m:t>
                    </m:r>
                  </m:oMath>
                </a14:m>
                <a:r>
                  <a:rPr lang="en-US" sz="2900" dirty="0">
                    <a:solidFill>
                      <a:srgbClr val="FF0000"/>
                    </a:solidFill>
                  </a:rPr>
                  <a:t> rule</a:t>
                </a:r>
                <a:r>
                  <a:rPr lang="en-US" sz="2900" dirty="0"/>
                  <a:t>).</a:t>
                </a:r>
              </a:p>
            </p:txBody>
          </p:sp>
        </mc:Choice>
        <mc:Fallback xmlns="">
          <p:sp>
            <p:nvSpPr>
              <p:cNvPr id="7" name="TextBox 6">
                <a:extLst>
                  <a:ext uri="{FF2B5EF4-FFF2-40B4-BE49-F238E27FC236}">
                    <a16:creationId xmlns:a16="http://schemas.microsoft.com/office/drawing/2014/main" id="{A3110520-0313-41B8-A472-6A8D6B1E02A4}"/>
                  </a:ext>
                </a:extLst>
              </p:cNvPr>
              <p:cNvSpPr txBox="1">
                <a:spLocks noRot="1" noChangeAspect="1" noMove="1" noResize="1" noEditPoints="1" noAdjustHandles="1" noChangeArrowheads="1" noChangeShapeType="1" noTextEdit="1"/>
              </p:cNvSpPr>
              <p:nvPr/>
            </p:nvSpPr>
            <p:spPr>
              <a:xfrm>
                <a:off x="4359964" y="1433851"/>
                <a:ext cx="7120835" cy="1877437"/>
              </a:xfrm>
              <a:prstGeom prst="rect">
                <a:avLst/>
              </a:prstGeom>
              <a:blipFill>
                <a:blip r:embed="rId4"/>
                <a:stretch>
                  <a:fillRect l="-1798" t="-3247" r="-685" b="-8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F6003D-AF76-4613-8531-111C173E9523}"/>
                  </a:ext>
                </a:extLst>
              </p:cNvPr>
              <p:cNvSpPr txBox="1"/>
              <p:nvPr/>
            </p:nvSpPr>
            <p:spPr>
              <a:xfrm>
                <a:off x="4359964" y="3583155"/>
                <a:ext cx="6708691" cy="984885"/>
              </a:xfrm>
              <a:prstGeom prst="rect">
                <a:avLst/>
              </a:prstGeom>
              <a:noFill/>
            </p:spPr>
            <p:txBody>
              <a:bodyPr wrap="square" rtlCol="0">
                <a:spAutoFit/>
              </a:bodyPr>
              <a:lstStyle/>
              <a:p>
                <a:r>
                  <a:rPr lang="en-US" sz="2900" dirty="0"/>
                  <a:t>In fact, the </a:t>
                </a:r>
                <a14:m>
                  <m:oMath xmlns:m="http://schemas.openxmlformats.org/officeDocument/2006/math">
                    <m:r>
                      <a:rPr lang="en-US" sz="2900" i="1" dirty="0" smtClean="0">
                        <a:latin typeface="Cambria Math" panose="02040503050406030204" pitchFamily="18" charset="0"/>
                      </a:rPr>
                      <m:t>80/20</m:t>
                    </m:r>
                  </m:oMath>
                </a14:m>
                <a:r>
                  <a:rPr lang="en-US" sz="2900" dirty="0"/>
                  <a:t> rule follows from power-law distributions with </a:t>
                </a:r>
                <a14:m>
                  <m:oMath xmlns:m="http://schemas.openxmlformats.org/officeDocument/2006/math">
                    <m:r>
                      <a:rPr lang="en-US" sz="2900" b="0" i="1" smtClean="0">
                        <a:latin typeface="Cambria Math" panose="02040503050406030204" pitchFamily="18" charset="0"/>
                      </a:rPr>
                      <m:t>𝛼</m:t>
                    </m:r>
                  </m:oMath>
                </a14:m>
                <a:r>
                  <a:rPr lang="en-US" sz="2900" dirty="0"/>
                  <a:t> close to </a:t>
                </a:r>
                <a14:m>
                  <m:oMath xmlns:m="http://schemas.openxmlformats.org/officeDocument/2006/math">
                    <m:r>
                      <a:rPr lang="en-US" sz="2900" i="1" dirty="0" smtClean="0">
                        <a:latin typeface="Cambria Math" panose="02040503050406030204" pitchFamily="18" charset="0"/>
                      </a:rPr>
                      <m:t>2</m:t>
                    </m:r>
                  </m:oMath>
                </a14:m>
                <a:r>
                  <a:rPr lang="en-US" sz="2900" dirty="0"/>
                  <a:t>.</a:t>
                </a:r>
              </a:p>
            </p:txBody>
          </p:sp>
        </mc:Choice>
        <mc:Fallback xmlns="">
          <p:sp>
            <p:nvSpPr>
              <p:cNvPr id="8" name="TextBox 7">
                <a:extLst>
                  <a:ext uri="{FF2B5EF4-FFF2-40B4-BE49-F238E27FC236}">
                    <a16:creationId xmlns:a16="http://schemas.microsoft.com/office/drawing/2014/main" id="{A5F6003D-AF76-4613-8531-111C173E9523}"/>
                  </a:ext>
                </a:extLst>
              </p:cNvPr>
              <p:cNvSpPr txBox="1">
                <a:spLocks noRot="1" noChangeAspect="1" noMove="1" noResize="1" noEditPoints="1" noAdjustHandles="1" noChangeArrowheads="1" noChangeShapeType="1" noTextEdit="1"/>
              </p:cNvSpPr>
              <p:nvPr/>
            </p:nvSpPr>
            <p:spPr>
              <a:xfrm>
                <a:off x="4359964" y="3583155"/>
                <a:ext cx="6708691" cy="984885"/>
              </a:xfrm>
              <a:prstGeom prst="rect">
                <a:avLst/>
              </a:prstGeom>
              <a:blipFill>
                <a:blip r:embed="rId5"/>
                <a:stretch>
                  <a:fillRect l="-1907" t="-6211" b="-180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DEBE12-7BF2-4717-9A65-61C87BDFB94B}"/>
                  </a:ext>
                </a:extLst>
              </p:cNvPr>
              <p:cNvSpPr txBox="1"/>
              <p:nvPr/>
            </p:nvSpPr>
            <p:spPr>
              <a:xfrm>
                <a:off x="4359964" y="4860548"/>
                <a:ext cx="7120835" cy="1431161"/>
              </a:xfrm>
              <a:prstGeom prst="rect">
                <a:avLst/>
              </a:prstGeom>
              <a:noFill/>
            </p:spPr>
            <p:txBody>
              <a:bodyPr wrap="square" rtlCol="0">
                <a:spAutoFit/>
              </a:bodyPr>
              <a:lstStyle/>
              <a:p>
                <a:r>
                  <a:rPr lang="en-US" sz="2900" dirty="0"/>
                  <a:t>Power-law distributions and the </a:t>
                </a:r>
                <a14:m>
                  <m:oMath xmlns:m="http://schemas.openxmlformats.org/officeDocument/2006/math">
                    <m:r>
                      <a:rPr lang="en-US" sz="2900" i="1">
                        <a:latin typeface="Cambria Math" panose="02040503050406030204" pitchFamily="18" charset="0"/>
                      </a:rPr>
                      <m:t>80/20</m:t>
                    </m:r>
                  </m:oMath>
                </a14:m>
                <a:r>
                  <a:rPr lang="en-US" sz="2900" dirty="0"/>
                  <a:t> rule occur in a wide variety of places, not only in networks.</a:t>
                </a:r>
              </a:p>
            </p:txBody>
          </p:sp>
        </mc:Choice>
        <mc:Fallback xmlns="">
          <p:sp>
            <p:nvSpPr>
              <p:cNvPr id="9" name="TextBox 8">
                <a:extLst>
                  <a:ext uri="{FF2B5EF4-FFF2-40B4-BE49-F238E27FC236}">
                    <a16:creationId xmlns:a16="http://schemas.microsoft.com/office/drawing/2014/main" id="{D8DEBE12-7BF2-4717-9A65-61C87BDFB94B}"/>
                  </a:ext>
                </a:extLst>
              </p:cNvPr>
              <p:cNvSpPr txBox="1">
                <a:spLocks noRot="1" noChangeAspect="1" noMove="1" noResize="1" noEditPoints="1" noAdjustHandles="1" noChangeArrowheads="1" noChangeShapeType="1" noTextEdit="1"/>
              </p:cNvSpPr>
              <p:nvPr/>
            </p:nvSpPr>
            <p:spPr>
              <a:xfrm>
                <a:off x="4359964" y="4860548"/>
                <a:ext cx="7120835" cy="1431161"/>
              </a:xfrm>
              <a:prstGeom prst="rect">
                <a:avLst/>
              </a:prstGeom>
              <a:blipFill>
                <a:blip r:embed="rId6"/>
                <a:stretch>
                  <a:fillRect l="-1798" t="-4255" b="-11489"/>
                </a:stretch>
              </a:blipFill>
            </p:spPr>
            <p:txBody>
              <a:bodyPr/>
              <a:lstStyle/>
              <a:p>
                <a:r>
                  <a:rPr lang="en-US">
                    <a:noFill/>
                  </a:rPr>
                  <a:t> </a:t>
                </a:r>
              </a:p>
            </p:txBody>
          </p:sp>
        </mc:Fallback>
      </mc:AlternateContent>
    </p:spTree>
    <p:extLst>
      <p:ext uri="{BB962C8B-B14F-4D97-AF65-F5344CB8AC3E}">
        <p14:creationId xmlns:p14="http://schemas.microsoft.com/office/powerpoint/2010/main" val="145739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4613C7-02BA-4A57-ABB3-460253C488D8}"/>
              </a:ext>
            </a:extLst>
          </p:cNvPr>
          <p:cNvSpPr>
            <a:spLocks noGrp="1"/>
          </p:cNvSpPr>
          <p:nvPr>
            <p:ph type="sldNum" sz="quarter" idx="12"/>
          </p:nvPr>
        </p:nvSpPr>
        <p:spPr/>
        <p:txBody>
          <a:bodyPr/>
          <a:lstStyle/>
          <a:p>
            <a:fld id="{69974E82-3C2C-4ABB-838F-79BD9B35B7DF}" type="slidenum">
              <a:rPr lang="en-US" smtClean="0"/>
              <a:t>21</a:t>
            </a:fld>
            <a:endParaRPr lang="en-US"/>
          </a:p>
        </p:txBody>
      </p:sp>
      <p:sp>
        <p:nvSpPr>
          <p:cNvPr id="3" name="Title 1">
            <a:extLst>
              <a:ext uri="{FF2B5EF4-FFF2-40B4-BE49-F238E27FC236}">
                <a16:creationId xmlns:a16="http://schemas.microsoft.com/office/drawing/2014/main" id="{C1A2E7DB-EFE9-42F4-9BCA-5F28B6F070B4}"/>
              </a:ext>
            </a:extLst>
          </p:cNvPr>
          <p:cNvSpPr txBox="1">
            <a:spLocks/>
          </p:cNvSpPr>
          <p:nvPr/>
        </p:nvSpPr>
        <p:spPr>
          <a:xfrm>
            <a:off x="3911600" y="241852"/>
            <a:ext cx="4368800" cy="80507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Lorenz Curves</a:t>
            </a:r>
          </a:p>
        </p:txBody>
      </p:sp>
      <p:pic>
        <p:nvPicPr>
          <p:cNvPr id="5" name="Picture 4">
            <a:extLst>
              <a:ext uri="{FF2B5EF4-FFF2-40B4-BE49-F238E27FC236}">
                <a16:creationId xmlns:a16="http://schemas.microsoft.com/office/drawing/2014/main" id="{9BE6EA55-F87F-4B1F-9CB5-FA1A4BE6F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21" y="1433851"/>
            <a:ext cx="4764662" cy="45720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41A7C8-11D4-4BE1-9377-0CAD6728A544}"/>
                  </a:ext>
                </a:extLst>
              </p:cNvPr>
              <p:cNvSpPr txBox="1"/>
              <p:nvPr/>
            </p:nvSpPr>
            <p:spPr>
              <a:xfrm>
                <a:off x="5433391" y="1507292"/>
                <a:ext cx="6255026" cy="2323649"/>
              </a:xfrm>
              <a:prstGeom prst="rect">
                <a:avLst/>
              </a:prstGeom>
              <a:noFill/>
            </p:spPr>
            <p:txBody>
              <a:bodyPr wrap="square" rtlCol="0">
                <a:spAutoFit/>
              </a:bodyPr>
              <a:lstStyle/>
              <a:p>
                <a:r>
                  <a:rPr lang="en-US" sz="2400" dirty="0">
                    <a:solidFill>
                      <a:srgbClr val="0070C0"/>
                    </a:solidFill>
                  </a:rPr>
                  <a:t>Consider a scale-free network with exponent </a:t>
                </a:r>
                <a14:m>
                  <m:oMath xmlns:m="http://schemas.openxmlformats.org/officeDocument/2006/math">
                    <m:r>
                      <a:rPr lang="en-US" sz="2400" b="0" i="1" smtClean="0">
                        <a:solidFill>
                          <a:srgbClr val="0070C0"/>
                        </a:solidFill>
                        <a:latin typeface="Cambria Math" panose="02040503050406030204" pitchFamily="18" charset="0"/>
                      </a:rPr>
                      <m:t>𝛼</m:t>
                    </m:r>
                  </m:oMath>
                </a14:m>
                <a:r>
                  <a:rPr lang="en-US" sz="2400" dirty="0">
                    <a:solidFill>
                      <a:srgbClr val="0070C0"/>
                    </a:solidFill>
                  </a:rPr>
                  <a:t>. The </a:t>
                </a:r>
                <a:r>
                  <a:rPr lang="en-US" sz="2400" dirty="0">
                    <a:solidFill>
                      <a:srgbClr val="FF0000"/>
                    </a:solidFill>
                  </a:rPr>
                  <a:t>Lorenz curve </a:t>
                </a:r>
                <a:r>
                  <a:rPr lang="en-US" sz="2400" dirty="0">
                    <a:solidFill>
                      <a:srgbClr val="0070C0"/>
                    </a:solidFill>
                  </a:rPr>
                  <a:t>is the curve </a:t>
                </a:r>
              </a:p>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𝑊</m:t>
                      </m:r>
                      <m:r>
                        <a:rPr lang="en-US" sz="2400" b="0" i="1" smtClean="0">
                          <a:solidFill>
                            <a:srgbClr val="0070C0"/>
                          </a:solidFill>
                          <a:latin typeface="Cambria Math" panose="02040503050406030204" pitchFamily="18" charset="0"/>
                        </a:rPr>
                        <m:t>=</m:t>
                      </m:r>
                      <m:sSup>
                        <m:sSupPr>
                          <m:ctrlPr>
                            <a:rPr lang="en-US" sz="2400" b="0" i="1" smtClean="0">
                              <a:solidFill>
                                <a:srgbClr val="0070C0"/>
                              </a:solidFill>
                              <a:latin typeface="Cambria Math" panose="02040503050406030204" pitchFamily="18" charset="0"/>
                            </a:rPr>
                          </m:ctrlPr>
                        </m:sSupPr>
                        <m:e>
                          <m:r>
                            <a:rPr lang="en-US" sz="2400" b="0" i="1" smtClean="0">
                              <a:solidFill>
                                <a:srgbClr val="0070C0"/>
                              </a:solidFill>
                              <a:latin typeface="Cambria Math" panose="02040503050406030204" pitchFamily="18" charset="0"/>
                            </a:rPr>
                            <m:t>𝑃</m:t>
                          </m:r>
                        </m:e>
                        <m:sup>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𝛼</m:t>
                          </m:r>
                          <m:r>
                            <a:rPr lang="en-US" sz="2400" b="0" i="1" smtClean="0">
                              <a:solidFill>
                                <a:srgbClr val="0070C0"/>
                              </a:solidFill>
                              <a:latin typeface="Cambria Math" panose="02040503050406030204" pitchFamily="18" charset="0"/>
                            </a:rPr>
                            <m:t>−2)(</m:t>
                          </m:r>
                          <m:r>
                            <a:rPr lang="en-US" sz="2400" b="0" i="1" smtClean="0">
                              <a:solidFill>
                                <a:srgbClr val="0070C0"/>
                              </a:solidFill>
                              <a:latin typeface="Cambria Math" panose="02040503050406030204" pitchFamily="18" charset="0"/>
                            </a:rPr>
                            <m:t>𝛼</m:t>
                          </m:r>
                          <m:r>
                            <a:rPr lang="en-US" sz="2400" b="0" i="1" smtClean="0">
                              <a:solidFill>
                                <a:srgbClr val="0070C0"/>
                              </a:solidFill>
                              <a:latin typeface="Cambria Math" panose="02040503050406030204" pitchFamily="18" charset="0"/>
                            </a:rPr>
                            <m:t>−1)</m:t>
                          </m:r>
                        </m:sup>
                      </m:sSup>
                    </m:oMath>
                  </m:oMathPara>
                </a14:m>
                <a:endParaRPr lang="en-US" sz="2400" dirty="0">
                  <a:solidFill>
                    <a:srgbClr val="0070C0"/>
                  </a:solidFill>
                </a:endParaRPr>
              </a:p>
              <a:p>
                <a:r>
                  <a:rPr lang="en-US" sz="2400" dirty="0">
                    <a:solidFill>
                      <a:srgbClr val="0070C0"/>
                    </a:solidFill>
                  </a:rPr>
                  <a:t>where </a:t>
                </a:r>
                <a14:m>
                  <m:oMath xmlns:m="http://schemas.openxmlformats.org/officeDocument/2006/math">
                    <m:r>
                      <a:rPr lang="en-US" sz="2400" b="0" i="1" smtClean="0">
                        <a:solidFill>
                          <a:srgbClr val="0070C0"/>
                        </a:solidFill>
                        <a:latin typeface="Cambria Math" panose="02040503050406030204" pitchFamily="18" charset="0"/>
                      </a:rPr>
                      <m:t>𝑊</m:t>
                    </m:r>
                  </m:oMath>
                </a14:m>
                <a:r>
                  <a:rPr lang="en-US" sz="2400" dirty="0">
                    <a:solidFill>
                      <a:srgbClr val="0070C0"/>
                    </a:solidFill>
                  </a:rPr>
                  <a:t> is the fraction of the endpoints of edges that are attached to the fraction </a:t>
                </a:r>
                <a14:m>
                  <m:oMath xmlns:m="http://schemas.openxmlformats.org/officeDocument/2006/math">
                    <m:r>
                      <a:rPr lang="en-US" sz="2400" b="0" i="1" smtClean="0">
                        <a:solidFill>
                          <a:srgbClr val="0070C0"/>
                        </a:solidFill>
                        <a:latin typeface="Cambria Math" panose="02040503050406030204" pitchFamily="18" charset="0"/>
                      </a:rPr>
                      <m:t>𝑃</m:t>
                    </m:r>
                  </m:oMath>
                </a14:m>
                <a:r>
                  <a:rPr lang="en-US" sz="2400" dirty="0">
                    <a:solidFill>
                      <a:srgbClr val="0070C0"/>
                    </a:solidFill>
                  </a:rPr>
                  <a:t> of the nodes with the highest degrees. </a:t>
                </a:r>
              </a:p>
            </p:txBody>
          </p:sp>
        </mc:Choice>
        <mc:Fallback xmlns="">
          <p:sp>
            <p:nvSpPr>
              <p:cNvPr id="6" name="TextBox 5">
                <a:extLst>
                  <a:ext uri="{FF2B5EF4-FFF2-40B4-BE49-F238E27FC236}">
                    <a16:creationId xmlns:a16="http://schemas.microsoft.com/office/drawing/2014/main" id="{AC41A7C8-11D4-4BE1-9377-0CAD6728A544}"/>
                  </a:ext>
                </a:extLst>
              </p:cNvPr>
              <p:cNvSpPr txBox="1">
                <a:spLocks noRot="1" noChangeAspect="1" noMove="1" noResize="1" noEditPoints="1" noAdjustHandles="1" noChangeArrowheads="1" noChangeShapeType="1" noTextEdit="1"/>
              </p:cNvSpPr>
              <p:nvPr/>
            </p:nvSpPr>
            <p:spPr>
              <a:xfrm>
                <a:off x="5433391" y="1507292"/>
                <a:ext cx="6255026" cy="2323649"/>
              </a:xfrm>
              <a:prstGeom prst="rect">
                <a:avLst/>
              </a:prstGeom>
              <a:blipFill>
                <a:blip r:embed="rId4"/>
                <a:stretch>
                  <a:fillRect l="-1462" t="-2100" r="-2534" b="-524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D1922A8-600A-4519-9CAD-06447D933EF7}"/>
              </a:ext>
            </a:extLst>
          </p:cNvPr>
          <p:cNvSpPr/>
          <p:nvPr/>
        </p:nvSpPr>
        <p:spPr>
          <a:xfrm>
            <a:off x="1245703" y="2358887"/>
            <a:ext cx="808383" cy="26901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B4956E-BA62-419D-BA0F-EDD77F3D2268}"/>
                  </a:ext>
                </a:extLst>
              </p:cNvPr>
              <p:cNvSpPr txBox="1"/>
              <p:nvPr/>
            </p:nvSpPr>
            <p:spPr>
              <a:xfrm>
                <a:off x="5433391" y="4291312"/>
                <a:ext cx="6255026" cy="1569660"/>
              </a:xfrm>
              <a:prstGeom prst="rect">
                <a:avLst/>
              </a:prstGeom>
              <a:noFill/>
            </p:spPr>
            <p:txBody>
              <a:bodyPr wrap="square" rtlCol="0">
                <a:spAutoFit/>
              </a:bodyPr>
              <a:lstStyle/>
              <a:p>
                <a:r>
                  <a:rPr lang="en-US" sz="2400" dirty="0">
                    <a:solidFill>
                      <a:srgbClr val="0070C0"/>
                    </a:solidFill>
                  </a:rPr>
                  <a:t>For example, consider the in-degree distribution on the Web, where </a:t>
                </a:r>
                <a14:m>
                  <m:oMath xmlns:m="http://schemas.openxmlformats.org/officeDocument/2006/math">
                    <m:r>
                      <a:rPr lang="en-US" sz="2400" b="0" i="1" smtClean="0">
                        <a:solidFill>
                          <a:srgbClr val="0070C0"/>
                        </a:solidFill>
                        <a:latin typeface="Cambria Math" panose="02040503050406030204" pitchFamily="18" charset="0"/>
                      </a:rPr>
                      <m:t>𝛼</m:t>
                    </m:r>
                    <m:r>
                      <a:rPr lang="en-US" sz="2400" b="0" i="1" smtClean="0">
                        <a:solidFill>
                          <a:srgbClr val="0070C0"/>
                        </a:solidFill>
                        <a:latin typeface="Cambria Math" panose="02040503050406030204" pitchFamily="18" charset="0"/>
                      </a:rPr>
                      <m:t>≈2.2</m:t>
                    </m:r>
                  </m:oMath>
                </a14:m>
                <a:r>
                  <a:rPr lang="en-US" sz="2400" dirty="0">
                    <a:solidFill>
                      <a:srgbClr val="0070C0"/>
                    </a:solidFill>
                  </a:rPr>
                  <a:t>. Then </a:t>
                </a:r>
                <a14:m>
                  <m:oMath xmlns:m="http://schemas.openxmlformats.org/officeDocument/2006/math">
                    <m:r>
                      <a:rPr lang="en-US" sz="2400" b="0" i="1" smtClean="0">
                        <a:solidFill>
                          <a:srgbClr val="0070C0"/>
                        </a:solidFill>
                        <a:latin typeface="Cambria Math" panose="02040503050406030204" pitchFamily="18" charset="0"/>
                      </a:rPr>
                      <m:t>80%</m:t>
                    </m:r>
                  </m:oMath>
                </a14:m>
                <a:r>
                  <a:rPr lang="en-US" sz="2400" dirty="0">
                    <a:solidFill>
                      <a:srgbClr val="0070C0"/>
                    </a:solidFill>
                  </a:rPr>
                  <a:t> of all hyperlinks go to the top </a:t>
                </a:r>
                <a14:m>
                  <m:oMath xmlns:m="http://schemas.openxmlformats.org/officeDocument/2006/math">
                    <m:r>
                      <a:rPr lang="en-US" sz="2400" b="0" i="1" smtClean="0">
                        <a:solidFill>
                          <a:srgbClr val="0070C0"/>
                        </a:solidFill>
                        <a:latin typeface="Cambria Math" panose="02040503050406030204" pitchFamily="18" charset="0"/>
                      </a:rPr>
                      <m:t>25%</m:t>
                    </m:r>
                  </m:oMath>
                </a14:m>
                <a:r>
                  <a:rPr lang="en-US" sz="2400" dirty="0">
                    <a:solidFill>
                      <a:srgbClr val="0070C0"/>
                    </a:solidFill>
                  </a:rPr>
                  <a:t> of nodes ordered by their degree.</a:t>
                </a:r>
                <a:endParaRPr lang="en-US" sz="2900" dirty="0"/>
              </a:p>
            </p:txBody>
          </p:sp>
        </mc:Choice>
        <mc:Fallback xmlns="">
          <p:sp>
            <p:nvSpPr>
              <p:cNvPr id="8" name="TextBox 7">
                <a:extLst>
                  <a:ext uri="{FF2B5EF4-FFF2-40B4-BE49-F238E27FC236}">
                    <a16:creationId xmlns:a16="http://schemas.microsoft.com/office/drawing/2014/main" id="{D6B4956E-BA62-419D-BA0F-EDD77F3D2268}"/>
                  </a:ext>
                </a:extLst>
              </p:cNvPr>
              <p:cNvSpPr txBox="1">
                <a:spLocks noRot="1" noChangeAspect="1" noMove="1" noResize="1" noEditPoints="1" noAdjustHandles="1" noChangeArrowheads="1" noChangeShapeType="1" noTextEdit="1"/>
              </p:cNvSpPr>
              <p:nvPr/>
            </p:nvSpPr>
            <p:spPr>
              <a:xfrm>
                <a:off x="5433391" y="4291312"/>
                <a:ext cx="6255026" cy="1569660"/>
              </a:xfrm>
              <a:prstGeom prst="rect">
                <a:avLst/>
              </a:prstGeom>
              <a:blipFill>
                <a:blip r:embed="rId5"/>
                <a:stretch>
                  <a:fillRect l="-1462"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130258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CEACD-B742-4C92-A95D-0246D2516E01}"/>
              </a:ext>
            </a:extLst>
          </p:cNvPr>
          <p:cNvSpPr>
            <a:spLocks noGrp="1"/>
          </p:cNvSpPr>
          <p:nvPr>
            <p:ph type="sldNum" sz="quarter" idx="12"/>
          </p:nvPr>
        </p:nvSpPr>
        <p:spPr/>
        <p:txBody>
          <a:bodyPr/>
          <a:lstStyle/>
          <a:p>
            <a:fld id="{69974E82-3C2C-4ABB-838F-79BD9B35B7DF}" type="slidenum">
              <a:rPr lang="en-US" smtClean="0"/>
              <a:t>22</a:t>
            </a:fld>
            <a:endParaRPr lang="en-US"/>
          </a:p>
        </p:txBody>
      </p:sp>
      <p:pic>
        <p:nvPicPr>
          <p:cNvPr id="3" name="Content Placeholder 6">
            <a:extLst>
              <a:ext uri="{FF2B5EF4-FFF2-40B4-BE49-F238E27FC236}">
                <a16:creationId xmlns:a16="http://schemas.microsoft.com/office/drawing/2014/main" id="{583D4E41-A65F-4174-8FDE-A136F38CB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6" y="1451112"/>
            <a:ext cx="4820478" cy="45720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00CF24-6811-4866-AB3F-9C291CA321B4}"/>
                  </a:ext>
                </a:extLst>
              </p:cNvPr>
              <p:cNvSpPr txBox="1"/>
              <p:nvPr/>
            </p:nvSpPr>
            <p:spPr>
              <a:xfrm>
                <a:off x="6387548" y="2575255"/>
                <a:ext cx="4598505" cy="2323713"/>
              </a:xfrm>
              <a:prstGeom prst="rect">
                <a:avLst/>
              </a:prstGeom>
              <a:noFill/>
            </p:spPr>
            <p:txBody>
              <a:bodyPr wrap="square" rtlCol="0">
                <a:spAutoFit/>
              </a:bodyPr>
              <a:lstStyle/>
              <a:p>
                <a:r>
                  <a:rPr lang="en-US" sz="2900" dirty="0"/>
                  <a:t>If the distribution of wealth in a society follows a power law with </a:t>
                </a:r>
                <a14:m>
                  <m:oMath xmlns:m="http://schemas.openxmlformats.org/officeDocument/2006/math">
                    <m:r>
                      <a:rPr lang="en-US" sz="2900" b="0" i="1" smtClean="0">
                        <a:latin typeface="Cambria Math" panose="02040503050406030204" pitchFamily="18" charset="0"/>
                      </a:rPr>
                      <m:t>𝛼</m:t>
                    </m:r>
                    <m:r>
                      <a:rPr lang="en-US" sz="2900" b="0" i="1" smtClean="0">
                        <a:latin typeface="Cambria Math" panose="02040503050406030204" pitchFamily="18" charset="0"/>
                      </a:rPr>
                      <m:t>≈2.1</m:t>
                    </m:r>
                  </m:oMath>
                </a14:m>
                <a:r>
                  <a:rPr lang="en-US" sz="2900" dirty="0"/>
                  <a:t>, then </a:t>
                </a:r>
                <a14:m>
                  <m:oMath xmlns:m="http://schemas.openxmlformats.org/officeDocument/2006/math">
                    <m:r>
                      <a:rPr lang="en-US" sz="2900" b="0" i="1" smtClean="0">
                        <a:latin typeface="Cambria Math" panose="02040503050406030204" pitchFamily="18" charset="0"/>
                      </a:rPr>
                      <m:t>20%</m:t>
                    </m:r>
                  </m:oMath>
                </a14:m>
                <a:r>
                  <a:rPr lang="en-US" sz="2900" dirty="0"/>
                  <a:t> of the richest people hold about </a:t>
                </a:r>
                <a14:m>
                  <m:oMath xmlns:m="http://schemas.openxmlformats.org/officeDocument/2006/math">
                    <m:r>
                      <a:rPr lang="en-US" sz="2900" b="0" i="1" smtClean="0">
                        <a:latin typeface="Cambria Math" panose="02040503050406030204" pitchFamily="18" charset="0"/>
                      </a:rPr>
                      <m:t>87%</m:t>
                    </m:r>
                  </m:oMath>
                </a14:m>
                <a:r>
                  <a:rPr lang="en-US" sz="2900" dirty="0"/>
                  <a:t> of wealth.  </a:t>
                </a:r>
              </a:p>
            </p:txBody>
          </p:sp>
        </mc:Choice>
        <mc:Fallback xmlns="">
          <p:sp>
            <p:nvSpPr>
              <p:cNvPr id="4" name="TextBox 3">
                <a:extLst>
                  <a:ext uri="{FF2B5EF4-FFF2-40B4-BE49-F238E27FC236}">
                    <a16:creationId xmlns:a16="http://schemas.microsoft.com/office/drawing/2014/main" id="{4C00CF24-6811-4866-AB3F-9C291CA321B4}"/>
                  </a:ext>
                </a:extLst>
              </p:cNvPr>
              <p:cNvSpPr txBox="1">
                <a:spLocks noRot="1" noChangeAspect="1" noMove="1" noResize="1" noEditPoints="1" noAdjustHandles="1" noChangeArrowheads="1" noChangeShapeType="1" noTextEdit="1"/>
              </p:cNvSpPr>
              <p:nvPr/>
            </p:nvSpPr>
            <p:spPr>
              <a:xfrm>
                <a:off x="6387548" y="2575255"/>
                <a:ext cx="4598505" cy="2323713"/>
              </a:xfrm>
              <a:prstGeom prst="rect">
                <a:avLst/>
              </a:prstGeom>
              <a:blipFill>
                <a:blip r:embed="rId3"/>
                <a:stretch>
                  <a:fillRect l="-2918" t="-2618" r="-3979" b="-6545"/>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423FA33C-C9E9-4A87-A9A7-F533FD1E0FA5}"/>
              </a:ext>
            </a:extLst>
          </p:cNvPr>
          <p:cNvSpPr txBox="1">
            <a:spLocks/>
          </p:cNvSpPr>
          <p:nvPr/>
        </p:nvSpPr>
        <p:spPr>
          <a:xfrm>
            <a:off x="3083980" y="181694"/>
            <a:ext cx="5440947" cy="80507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Distribution of Wealth</a:t>
            </a:r>
          </a:p>
        </p:txBody>
      </p:sp>
    </p:spTree>
    <p:extLst>
      <p:ext uri="{BB962C8B-B14F-4D97-AF65-F5344CB8AC3E}">
        <p14:creationId xmlns:p14="http://schemas.microsoft.com/office/powerpoint/2010/main" val="244320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7514A1-7F0C-48CE-B0DB-900742BF4855}"/>
              </a:ext>
            </a:extLst>
          </p:cNvPr>
          <p:cNvSpPr>
            <a:spLocks noGrp="1"/>
          </p:cNvSpPr>
          <p:nvPr>
            <p:ph type="sldNum" sz="quarter" idx="12"/>
          </p:nvPr>
        </p:nvSpPr>
        <p:spPr/>
        <p:txBody>
          <a:bodyPr/>
          <a:lstStyle/>
          <a:p>
            <a:fld id="{69974E82-3C2C-4ABB-838F-79BD9B35B7DF}" type="slidenum">
              <a:rPr lang="en-US" smtClean="0"/>
              <a:t>23</a:t>
            </a:fld>
            <a:endParaRPr lang="en-US"/>
          </a:p>
        </p:txBody>
      </p:sp>
      <p:pic>
        <p:nvPicPr>
          <p:cNvPr id="4" name="Picture 3">
            <a:extLst>
              <a:ext uri="{FF2B5EF4-FFF2-40B4-BE49-F238E27FC236}">
                <a16:creationId xmlns:a16="http://schemas.microsoft.com/office/drawing/2014/main" id="{429183C3-E9B5-4F96-90B5-CE8BDF6DF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747" y="1489212"/>
            <a:ext cx="4400550" cy="4572000"/>
          </a:xfrm>
          <a:prstGeom prst="rect">
            <a:avLst/>
          </a:prstGeom>
        </p:spPr>
      </p:pic>
      <p:sp>
        <p:nvSpPr>
          <p:cNvPr id="5" name="Title 1">
            <a:extLst>
              <a:ext uri="{FF2B5EF4-FFF2-40B4-BE49-F238E27FC236}">
                <a16:creationId xmlns:a16="http://schemas.microsoft.com/office/drawing/2014/main" id="{D77CD00F-1A0C-4DEE-BE94-8F31E03E5FE7}"/>
              </a:ext>
            </a:extLst>
          </p:cNvPr>
          <p:cNvSpPr txBox="1">
            <a:spLocks/>
          </p:cNvSpPr>
          <p:nvPr/>
        </p:nvSpPr>
        <p:spPr>
          <a:xfrm>
            <a:off x="3193774" y="228600"/>
            <a:ext cx="5298661" cy="80507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Another Examples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BD9F5E-BAA3-4FED-A2F4-E0363F5AA8A1}"/>
                  </a:ext>
                </a:extLst>
              </p:cNvPr>
              <p:cNvSpPr txBox="1"/>
              <p:nvPr/>
            </p:nvSpPr>
            <p:spPr>
              <a:xfrm>
                <a:off x="6767016" y="2753175"/>
                <a:ext cx="3914237" cy="2323713"/>
              </a:xfrm>
              <a:prstGeom prst="rect">
                <a:avLst/>
              </a:prstGeom>
              <a:noFill/>
            </p:spPr>
            <p:txBody>
              <a:bodyPr wrap="square" rtlCol="0">
                <a:spAutoFit/>
              </a:bodyPr>
              <a:lstStyle/>
              <a:p>
                <a:r>
                  <a:rPr lang="en-US" sz="2900" dirty="0">
                    <a:solidFill>
                      <a:srgbClr val="0070C0"/>
                    </a:solidFill>
                  </a:rPr>
                  <a:t>The </a:t>
                </a:r>
                <a14:m>
                  <m:oMath xmlns:m="http://schemas.openxmlformats.org/officeDocument/2006/math">
                    <m:r>
                      <a:rPr lang="en-US" sz="2900" b="0" i="1" smtClean="0">
                        <a:solidFill>
                          <a:srgbClr val="0070C0"/>
                        </a:solidFill>
                        <a:latin typeface="Cambria Math" panose="02040503050406030204" pitchFamily="18" charset="0"/>
                      </a:rPr>
                      <m:t>80/20</m:t>
                    </m:r>
                  </m:oMath>
                </a14:m>
                <a:r>
                  <a:rPr lang="en-US" sz="2900" dirty="0">
                    <a:solidFill>
                      <a:srgbClr val="0070C0"/>
                    </a:solidFill>
                  </a:rPr>
                  <a:t> rule applied to fundraising: </a:t>
                </a:r>
              </a:p>
              <a:p>
                <a14:m>
                  <m:oMath xmlns:m="http://schemas.openxmlformats.org/officeDocument/2006/math">
                    <m:r>
                      <a:rPr lang="en-US" sz="2900" i="1" dirty="0" smtClean="0">
                        <a:latin typeface="Cambria Math" panose="02040503050406030204" pitchFamily="18" charset="0"/>
                      </a:rPr>
                      <m:t>20%</m:t>
                    </m:r>
                  </m:oMath>
                </a14:m>
                <a:r>
                  <a:rPr lang="en-US" sz="2900" dirty="0"/>
                  <a:t> of the donors contributing towards </a:t>
                </a:r>
                <a14:m>
                  <m:oMath xmlns:m="http://schemas.openxmlformats.org/officeDocument/2006/math">
                    <m:r>
                      <a:rPr lang="en-US" sz="2900" i="1" dirty="0" smtClean="0">
                        <a:latin typeface="Cambria Math" panose="02040503050406030204" pitchFamily="18" charset="0"/>
                      </a:rPr>
                      <m:t>80%</m:t>
                    </m:r>
                  </m:oMath>
                </a14:m>
                <a:r>
                  <a:rPr lang="en-US" sz="2900" dirty="0"/>
                  <a:t> of the total.</a:t>
                </a:r>
              </a:p>
            </p:txBody>
          </p:sp>
        </mc:Choice>
        <mc:Fallback xmlns="">
          <p:sp>
            <p:nvSpPr>
              <p:cNvPr id="6" name="TextBox 5">
                <a:extLst>
                  <a:ext uri="{FF2B5EF4-FFF2-40B4-BE49-F238E27FC236}">
                    <a16:creationId xmlns:a16="http://schemas.microsoft.com/office/drawing/2014/main" id="{7ABD9F5E-BAA3-4FED-A2F4-E0363F5AA8A1}"/>
                  </a:ext>
                </a:extLst>
              </p:cNvPr>
              <p:cNvSpPr txBox="1">
                <a:spLocks noRot="1" noChangeAspect="1" noMove="1" noResize="1" noEditPoints="1" noAdjustHandles="1" noChangeArrowheads="1" noChangeShapeType="1" noTextEdit="1"/>
              </p:cNvSpPr>
              <p:nvPr/>
            </p:nvSpPr>
            <p:spPr>
              <a:xfrm>
                <a:off x="6767016" y="2753175"/>
                <a:ext cx="3914237" cy="2323713"/>
              </a:xfrm>
              <a:prstGeom prst="rect">
                <a:avLst/>
              </a:prstGeom>
              <a:blipFill>
                <a:blip r:embed="rId3"/>
                <a:stretch>
                  <a:fillRect l="-3271" t="-2625" r="-623" b="-6824"/>
                </a:stretch>
              </a:blipFill>
            </p:spPr>
            <p:txBody>
              <a:bodyPr/>
              <a:lstStyle/>
              <a:p>
                <a:r>
                  <a:rPr lang="en-US">
                    <a:noFill/>
                  </a:rPr>
                  <a:t> </a:t>
                </a:r>
              </a:p>
            </p:txBody>
          </p:sp>
        </mc:Fallback>
      </mc:AlternateContent>
    </p:spTree>
    <p:extLst>
      <p:ext uri="{BB962C8B-B14F-4D97-AF65-F5344CB8AC3E}">
        <p14:creationId xmlns:p14="http://schemas.microsoft.com/office/powerpoint/2010/main" val="18683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067EF5-E85B-4F52-AF18-C077E2CC3E02}"/>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FAB0371A-F2AB-4206-8243-CC44F4B100C9}"/>
              </a:ext>
            </a:extLst>
          </p:cNvPr>
          <p:cNvSpPr>
            <a:spLocks noGrp="1"/>
          </p:cNvSpPr>
          <p:nvPr>
            <p:ph type="title"/>
          </p:nvPr>
        </p:nvSpPr>
        <p:spPr/>
        <p:txBody>
          <a:bodyPr/>
          <a:lstStyle/>
          <a:p>
            <a:r>
              <a:rPr lang="en-US" dirty="0"/>
              <a:t>Power Laws for Other Centrality Measures</a:t>
            </a:r>
          </a:p>
        </p:txBody>
      </p:sp>
      <p:sp>
        <p:nvSpPr>
          <p:cNvPr id="4" name="Slide Number Placeholder 3">
            <a:extLst>
              <a:ext uri="{FF2B5EF4-FFF2-40B4-BE49-F238E27FC236}">
                <a16:creationId xmlns:a16="http://schemas.microsoft.com/office/drawing/2014/main" id="{19D2C2C8-F1A3-4C4B-9DA6-A363E7A2C9C8}"/>
              </a:ext>
            </a:extLst>
          </p:cNvPr>
          <p:cNvSpPr>
            <a:spLocks noGrp="1"/>
          </p:cNvSpPr>
          <p:nvPr>
            <p:ph type="sldNum" sz="quarter" idx="11"/>
          </p:nvPr>
        </p:nvSpPr>
        <p:spPr/>
        <p:txBody>
          <a:bodyPr/>
          <a:lstStyle/>
          <a:p>
            <a:fld id="{69974E82-3C2C-4ABB-838F-79BD9B35B7DF}" type="slidenum">
              <a:rPr lang="en-US" smtClean="0"/>
              <a:t>24</a:t>
            </a:fld>
            <a:endParaRPr lang="en-US"/>
          </a:p>
        </p:txBody>
      </p:sp>
    </p:spTree>
    <p:extLst>
      <p:ext uri="{BB962C8B-B14F-4D97-AF65-F5344CB8AC3E}">
        <p14:creationId xmlns:p14="http://schemas.microsoft.com/office/powerpoint/2010/main" val="174649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819860-ABD1-4B65-9EA7-BD77E5D33791}"/>
              </a:ext>
            </a:extLst>
          </p:cNvPr>
          <p:cNvSpPr>
            <a:spLocks noGrp="1"/>
          </p:cNvSpPr>
          <p:nvPr>
            <p:ph type="sldNum" sz="quarter" idx="12"/>
          </p:nvPr>
        </p:nvSpPr>
        <p:spPr/>
        <p:txBody>
          <a:bodyPr/>
          <a:lstStyle/>
          <a:p>
            <a:fld id="{69974E82-3C2C-4ABB-838F-79BD9B35B7DF}" type="slidenum">
              <a:rPr lang="en-US" smtClean="0"/>
              <a:t>25</a:t>
            </a:fld>
            <a:endParaRPr lang="en-US"/>
          </a:p>
        </p:txBody>
      </p:sp>
      <p:sp>
        <p:nvSpPr>
          <p:cNvPr id="3" name="Title 1">
            <a:extLst>
              <a:ext uri="{FF2B5EF4-FFF2-40B4-BE49-F238E27FC236}">
                <a16:creationId xmlns:a16="http://schemas.microsoft.com/office/drawing/2014/main" id="{DD5CE006-D266-48FF-AB7D-707F9C2E44E3}"/>
              </a:ext>
            </a:extLst>
          </p:cNvPr>
          <p:cNvSpPr txBox="1">
            <a:spLocks/>
          </p:cNvSpPr>
          <p:nvPr/>
        </p:nvSpPr>
        <p:spPr>
          <a:xfrm>
            <a:off x="2872692" y="189411"/>
            <a:ext cx="6446615" cy="80507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Closeness on the Internet</a:t>
            </a:r>
          </a:p>
        </p:txBody>
      </p:sp>
      <p:pic>
        <p:nvPicPr>
          <p:cNvPr id="5" name="Picture 4">
            <a:extLst>
              <a:ext uri="{FF2B5EF4-FFF2-40B4-BE49-F238E27FC236}">
                <a16:creationId xmlns:a16="http://schemas.microsoft.com/office/drawing/2014/main" id="{3F59E213-AFFA-4D9E-960A-4A9B7413FF42}"/>
              </a:ext>
            </a:extLst>
          </p:cNvPr>
          <p:cNvPicPr>
            <a:picLocks noChangeAspect="1"/>
          </p:cNvPicPr>
          <p:nvPr/>
        </p:nvPicPr>
        <p:blipFill>
          <a:blip r:embed="rId2"/>
          <a:stretch>
            <a:fillRect/>
          </a:stretch>
        </p:blipFill>
        <p:spPr>
          <a:xfrm>
            <a:off x="310736" y="1219200"/>
            <a:ext cx="7203246" cy="5029200"/>
          </a:xfrm>
          <a:prstGeom prst="rect">
            <a:avLst/>
          </a:prstGeom>
        </p:spPr>
      </p:pic>
      <p:sp>
        <p:nvSpPr>
          <p:cNvPr id="7" name="Content Placeholder 2">
            <a:extLst>
              <a:ext uri="{FF2B5EF4-FFF2-40B4-BE49-F238E27FC236}">
                <a16:creationId xmlns:a16="http://schemas.microsoft.com/office/drawing/2014/main" id="{2792CF1A-286F-414B-92C6-0E4DF3E771B0}"/>
              </a:ext>
            </a:extLst>
          </p:cNvPr>
          <p:cNvSpPr txBox="1">
            <a:spLocks/>
          </p:cNvSpPr>
          <p:nvPr/>
        </p:nvSpPr>
        <p:spPr>
          <a:xfrm>
            <a:off x="7513982" y="1505816"/>
            <a:ext cx="3866037" cy="3846368"/>
          </a:xfrm>
          <a:prstGeom prst="rect">
            <a:avLst/>
          </a:prstGeom>
        </p:spPr>
        <p:txBody>
          <a:bodyPr>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Not a power law</a:t>
            </a:r>
          </a:p>
          <a:p>
            <a:pPr marL="0" indent="0">
              <a:buNone/>
            </a:pPr>
            <a:r>
              <a:rPr lang="en-US" dirty="0"/>
              <a:t>The closeness distribution does not follow a power law: it does not have a broad range and a long tail. The distribution is closer to a normal distribution.  </a:t>
            </a:r>
          </a:p>
        </p:txBody>
      </p:sp>
    </p:spTree>
    <p:extLst>
      <p:ext uri="{BB962C8B-B14F-4D97-AF65-F5344CB8AC3E}">
        <p14:creationId xmlns:p14="http://schemas.microsoft.com/office/powerpoint/2010/main" val="146318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819860-ABD1-4B65-9EA7-BD77E5D33791}"/>
              </a:ext>
            </a:extLst>
          </p:cNvPr>
          <p:cNvSpPr>
            <a:spLocks noGrp="1"/>
          </p:cNvSpPr>
          <p:nvPr>
            <p:ph type="sldNum" sz="quarter" idx="12"/>
          </p:nvPr>
        </p:nvSpPr>
        <p:spPr/>
        <p:txBody>
          <a:bodyPr/>
          <a:lstStyle/>
          <a:p>
            <a:fld id="{69974E82-3C2C-4ABB-838F-79BD9B35B7DF}" type="slidenum">
              <a:rPr lang="en-US" smtClean="0"/>
              <a:t>26</a:t>
            </a:fld>
            <a:endParaRPr lang="en-US"/>
          </a:p>
        </p:txBody>
      </p:sp>
      <p:sp>
        <p:nvSpPr>
          <p:cNvPr id="3" name="Title 1">
            <a:extLst>
              <a:ext uri="{FF2B5EF4-FFF2-40B4-BE49-F238E27FC236}">
                <a16:creationId xmlns:a16="http://schemas.microsoft.com/office/drawing/2014/main" id="{DD5CE006-D266-48FF-AB7D-707F9C2E44E3}"/>
              </a:ext>
            </a:extLst>
          </p:cNvPr>
          <p:cNvSpPr txBox="1">
            <a:spLocks/>
          </p:cNvSpPr>
          <p:nvPr/>
        </p:nvSpPr>
        <p:spPr>
          <a:xfrm>
            <a:off x="1337492" y="16565"/>
            <a:ext cx="9517016" cy="163498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Eigenvector Centrality and Betweenness on the Internet </a:t>
            </a:r>
          </a:p>
        </p:txBody>
      </p:sp>
      <p:sp>
        <p:nvSpPr>
          <p:cNvPr id="7" name="Content Placeholder 2">
            <a:extLst>
              <a:ext uri="{FF2B5EF4-FFF2-40B4-BE49-F238E27FC236}">
                <a16:creationId xmlns:a16="http://schemas.microsoft.com/office/drawing/2014/main" id="{2792CF1A-286F-414B-92C6-0E4DF3E771B0}"/>
              </a:ext>
            </a:extLst>
          </p:cNvPr>
          <p:cNvSpPr txBox="1">
            <a:spLocks/>
          </p:cNvSpPr>
          <p:nvPr/>
        </p:nvSpPr>
        <p:spPr>
          <a:xfrm>
            <a:off x="7155984" y="2215828"/>
            <a:ext cx="4389310" cy="3085041"/>
          </a:xfrm>
          <a:prstGeom prst="rect">
            <a:avLst/>
          </a:prstGeom>
        </p:spPr>
        <p:txBody>
          <a:bodyPr>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b="1" dirty="0">
                <a:solidFill>
                  <a:srgbClr val="0070C0"/>
                </a:solidFill>
              </a:rPr>
              <a:t>Power law</a:t>
            </a:r>
          </a:p>
          <a:p>
            <a:pPr marL="0" indent="0">
              <a:buNone/>
            </a:pPr>
            <a:r>
              <a:rPr lang="en-US" dirty="0"/>
              <a:t>Both eigenvector centrality and betweenness centrality roughly follow a power law, at least in the tail of the distribution. </a:t>
            </a:r>
          </a:p>
        </p:txBody>
      </p:sp>
      <p:pic>
        <p:nvPicPr>
          <p:cNvPr id="6" name="Picture 5">
            <a:extLst>
              <a:ext uri="{FF2B5EF4-FFF2-40B4-BE49-F238E27FC236}">
                <a16:creationId xmlns:a16="http://schemas.microsoft.com/office/drawing/2014/main" id="{DEAFE9D1-D2EB-4107-9BA9-7EBF31A9F1CE}"/>
              </a:ext>
            </a:extLst>
          </p:cNvPr>
          <p:cNvPicPr>
            <a:picLocks noChangeAspect="1"/>
          </p:cNvPicPr>
          <p:nvPr/>
        </p:nvPicPr>
        <p:blipFill>
          <a:blip r:embed="rId2"/>
          <a:stretch>
            <a:fillRect/>
          </a:stretch>
        </p:blipFill>
        <p:spPr>
          <a:xfrm>
            <a:off x="646706" y="1686039"/>
            <a:ext cx="6215384" cy="4389120"/>
          </a:xfrm>
          <a:prstGeom prst="rect">
            <a:avLst/>
          </a:prstGeom>
        </p:spPr>
      </p:pic>
    </p:spTree>
    <p:extLst>
      <p:ext uri="{BB962C8B-B14F-4D97-AF65-F5344CB8AC3E}">
        <p14:creationId xmlns:p14="http://schemas.microsoft.com/office/powerpoint/2010/main" val="4173094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B8B422-621F-436C-A9DD-BB9306FF836D}"/>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F00E9B5-7D9E-4B0F-B8F9-A1140CCCEC37}"/>
              </a:ext>
            </a:extLst>
          </p:cNvPr>
          <p:cNvSpPr>
            <a:spLocks noGrp="1"/>
          </p:cNvSpPr>
          <p:nvPr>
            <p:ph type="title"/>
          </p:nvPr>
        </p:nvSpPr>
        <p:spPr/>
        <p:txBody>
          <a:bodyPr/>
          <a:lstStyle/>
          <a:p>
            <a:r>
              <a:rPr lang="en-US" dirty="0"/>
              <a:t>Popularity and Long Tail</a:t>
            </a:r>
          </a:p>
        </p:txBody>
      </p:sp>
      <p:sp>
        <p:nvSpPr>
          <p:cNvPr id="4" name="Slide Number Placeholder 3">
            <a:extLst>
              <a:ext uri="{FF2B5EF4-FFF2-40B4-BE49-F238E27FC236}">
                <a16:creationId xmlns:a16="http://schemas.microsoft.com/office/drawing/2014/main" id="{1C6E821C-EF03-4CB8-B045-B6E8C6328F68}"/>
              </a:ext>
            </a:extLst>
          </p:cNvPr>
          <p:cNvSpPr>
            <a:spLocks noGrp="1"/>
          </p:cNvSpPr>
          <p:nvPr>
            <p:ph type="sldNum" sz="quarter" idx="11"/>
          </p:nvPr>
        </p:nvSpPr>
        <p:spPr/>
        <p:txBody>
          <a:bodyPr/>
          <a:lstStyle/>
          <a:p>
            <a:fld id="{69974E82-3C2C-4ABB-838F-79BD9B35B7DF}" type="slidenum">
              <a:rPr lang="en-US" smtClean="0"/>
              <a:t>27</a:t>
            </a:fld>
            <a:endParaRPr lang="en-US"/>
          </a:p>
        </p:txBody>
      </p:sp>
    </p:spTree>
    <p:extLst>
      <p:ext uri="{BB962C8B-B14F-4D97-AF65-F5344CB8AC3E}">
        <p14:creationId xmlns:p14="http://schemas.microsoft.com/office/powerpoint/2010/main" val="2128585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D040-387B-47B4-B335-15C0B95957B4}"/>
              </a:ext>
            </a:extLst>
          </p:cNvPr>
          <p:cNvSpPr>
            <a:spLocks noGrp="1"/>
          </p:cNvSpPr>
          <p:nvPr>
            <p:ph type="sldNum" sz="quarter" idx="12"/>
          </p:nvPr>
        </p:nvSpPr>
        <p:spPr/>
        <p:txBody>
          <a:bodyPr/>
          <a:lstStyle/>
          <a:p>
            <a:fld id="{69974E82-3C2C-4ABB-838F-79BD9B35B7DF}" type="slidenum">
              <a:rPr lang="en-US" smtClean="0"/>
              <a:t>28</a:t>
            </a:fld>
            <a:endParaRPr lang="en-US"/>
          </a:p>
        </p:txBody>
      </p:sp>
      <p:sp>
        <p:nvSpPr>
          <p:cNvPr id="3" name="Title 1">
            <a:extLst>
              <a:ext uri="{FF2B5EF4-FFF2-40B4-BE49-F238E27FC236}">
                <a16:creationId xmlns:a16="http://schemas.microsoft.com/office/drawing/2014/main" id="{85A1559E-35F5-4F88-BC53-652D711C802F}"/>
              </a:ext>
            </a:extLst>
          </p:cNvPr>
          <p:cNvSpPr txBox="1">
            <a:spLocks/>
          </p:cNvSpPr>
          <p:nvPr/>
        </p:nvSpPr>
        <p:spPr>
          <a:xfrm>
            <a:off x="3031526" y="170931"/>
            <a:ext cx="6128947"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Distributions of Popularity</a:t>
            </a:r>
          </a:p>
        </p:txBody>
      </p:sp>
      <p:sp>
        <p:nvSpPr>
          <p:cNvPr id="4" name="Content Placeholder 3">
            <a:extLst>
              <a:ext uri="{FF2B5EF4-FFF2-40B4-BE49-F238E27FC236}">
                <a16:creationId xmlns:a16="http://schemas.microsoft.com/office/drawing/2014/main" id="{97638D8D-77D0-4FDA-BE9F-92E30611D519}"/>
              </a:ext>
            </a:extLst>
          </p:cNvPr>
          <p:cNvSpPr txBox="1">
            <a:spLocks/>
          </p:cNvSpPr>
          <p:nvPr/>
        </p:nvSpPr>
        <p:spPr>
          <a:xfrm>
            <a:off x="1273628" y="1161531"/>
            <a:ext cx="9644743" cy="4758544"/>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Many power-law distributions can be viewed as distributions of </a:t>
            </a:r>
            <a:r>
              <a:rPr lang="en-US" dirty="0">
                <a:solidFill>
                  <a:srgbClr val="FF0000"/>
                </a:solidFill>
              </a:rPr>
              <a:t>popularity</a:t>
            </a:r>
            <a:r>
              <a:rPr lang="en-US" dirty="0"/>
              <a:t>. </a:t>
            </a:r>
          </a:p>
          <a:p>
            <a:pPr marL="0" indent="0">
              <a:buNone/>
            </a:pPr>
            <a:r>
              <a:rPr lang="en-US" b="1" dirty="0">
                <a:solidFill>
                  <a:srgbClr val="0070C0"/>
                </a:solidFill>
              </a:rPr>
              <a:t>Examples</a:t>
            </a:r>
          </a:p>
          <a:p>
            <a:r>
              <a:rPr lang="en-US" dirty="0"/>
              <a:t>Degree distributions in social networks.</a:t>
            </a:r>
          </a:p>
          <a:p>
            <a:r>
              <a:rPr lang="en-US" dirty="0"/>
              <a:t>Degree distribution in transportation networks.</a:t>
            </a:r>
          </a:p>
          <a:p>
            <a:r>
              <a:rPr lang="en-US" dirty="0"/>
              <a:t>In-degree distributions in citation networks.</a:t>
            </a:r>
          </a:p>
          <a:p>
            <a:r>
              <a:rPr lang="en-US" dirty="0"/>
              <a:t>In-degree distributions in information networks like the Web.</a:t>
            </a:r>
          </a:p>
          <a:p>
            <a:r>
              <a:rPr lang="en-US" dirty="0"/>
              <a:t>Word frequency distributions in natural languages.</a:t>
            </a:r>
          </a:p>
          <a:p>
            <a:r>
              <a:rPr lang="en-US" dirty="0"/>
              <a:t>Name frequency distributions in countries.</a:t>
            </a:r>
          </a:p>
          <a:p>
            <a:pPr marL="0" indent="0">
              <a:buNone/>
            </a:pPr>
            <a:endParaRPr lang="en-US" dirty="0"/>
          </a:p>
        </p:txBody>
      </p:sp>
    </p:spTree>
    <p:extLst>
      <p:ext uri="{BB962C8B-B14F-4D97-AF65-F5344CB8AC3E}">
        <p14:creationId xmlns:p14="http://schemas.microsoft.com/office/powerpoint/2010/main" val="57777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D040-387B-47B4-B335-15C0B95957B4}"/>
              </a:ext>
            </a:extLst>
          </p:cNvPr>
          <p:cNvSpPr>
            <a:spLocks noGrp="1"/>
          </p:cNvSpPr>
          <p:nvPr>
            <p:ph type="sldNum" sz="quarter" idx="12"/>
          </p:nvPr>
        </p:nvSpPr>
        <p:spPr/>
        <p:txBody>
          <a:bodyPr/>
          <a:lstStyle/>
          <a:p>
            <a:fld id="{69974E82-3C2C-4ABB-838F-79BD9B35B7DF}" type="slidenum">
              <a:rPr lang="en-US" smtClean="0"/>
              <a:t>29</a:t>
            </a:fld>
            <a:endParaRPr lang="en-US"/>
          </a:p>
        </p:txBody>
      </p:sp>
      <p:sp>
        <p:nvSpPr>
          <p:cNvPr id="3" name="Title 1">
            <a:extLst>
              <a:ext uri="{FF2B5EF4-FFF2-40B4-BE49-F238E27FC236}">
                <a16:creationId xmlns:a16="http://schemas.microsoft.com/office/drawing/2014/main" id="{85A1559E-35F5-4F88-BC53-652D711C802F}"/>
              </a:ext>
            </a:extLst>
          </p:cNvPr>
          <p:cNvSpPr txBox="1">
            <a:spLocks/>
          </p:cNvSpPr>
          <p:nvPr/>
        </p:nvSpPr>
        <p:spPr>
          <a:xfrm>
            <a:off x="1344384" y="170931"/>
            <a:ext cx="9503229"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Distributions of Popularity and Business</a:t>
            </a:r>
          </a:p>
        </p:txBody>
      </p:sp>
      <p:sp>
        <p:nvSpPr>
          <p:cNvPr id="5" name="Content Placeholder 3">
            <a:extLst>
              <a:ext uri="{FF2B5EF4-FFF2-40B4-BE49-F238E27FC236}">
                <a16:creationId xmlns:a16="http://schemas.microsoft.com/office/drawing/2014/main" id="{3AB6C16A-4CE9-4ED7-A809-6C02EA41286D}"/>
              </a:ext>
            </a:extLst>
          </p:cNvPr>
          <p:cNvSpPr txBox="1">
            <a:spLocks/>
          </p:cNvSpPr>
          <p:nvPr/>
        </p:nvSpPr>
        <p:spPr>
          <a:xfrm>
            <a:off x="1018030" y="1338943"/>
            <a:ext cx="10155936" cy="4735285"/>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The distribution of popularity has important business consequences. For example, consider the distribution of popularity of books measured by the sale volume. Which of the following two options is more successful for the business of book sales?</a:t>
            </a:r>
          </a:p>
          <a:p>
            <a:pPr marL="0" indent="0">
              <a:buNone/>
            </a:pPr>
            <a:r>
              <a:rPr lang="en-US" b="1" dirty="0">
                <a:solidFill>
                  <a:srgbClr val="0070C0"/>
                </a:solidFill>
              </a:rPr>
              <a:t>Hits</a:t>
            </a:r>
            <a:r>
              <a:rPr lang="en-US" dirty="0"/>
              <a:t> </a:t>
            </a:r>
          </a:p>
          <a:p>
            <a:pPr marL="0" indent="0">
              <a:buNone/>
            </a:pPr>
            <a:r>
              <a:rPr lang="en-US" dirty="0"/>
              <a:t>Selling “hits”, a small number of extremely popular books that create large revenues.</a:t>
            </a:r>
          </a:p>
          <a:p>
            <a:pPr marL="0" indent="0">
              <a:buNone/>
            </a:pPr>
            <a:r>
              <a:rPr lang="en-US" b="1" dirty="0">
                <a:solidFill>
                  <a:srgbClr val="0070C0"/>
                </a:solidFill>
              </a:rPr>
              <a:t>Niche books </a:t>
            </a:r>
          </a:p>
          <a:p>
            <a:pPr marL="0" indent="0">
              <a:buNone/>
            </a:pPr>
            <a:r>
              <a:rPr lang="en-US" dirty="0"/>
              <a:t>Selling “niche” books, a large number of unpopular books, each of which appeals to a small segment of the market.</a:t>
            </a:r>
          </a:p>
        </p:txBody>
      </p:sp>
    </p:spTree>
    <p:extLst>
      <p:ext uri="{BB962C8B-B14F-4D97-AF65-F5344CB8AC3E}">
        <p14:creationId xmlns:p14="http://schemas.microsoft.com/office/powerpoint/2010/main" val="32162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2EC43-2E3A-4317-842F-28FB3335557A}"/>
              </a:ext>
            </a:extLst>
          </p:cNvPr>
          <p:cNvSpPr>
            <a:spLocks noGrp="1"/>
          </p:cNvSpPr>
          <p:nvPr>
            <p:ph type="sldNum" sz="quarter" idx="12"/>
          </p:nvPr>
        </p:nvSpPr>
        <p:spPr/>
        <p:txBody>
          <a:bodyPr/>
          <a:lstStyle/>
          <a:p>
            <a:fld id="{69974E82-3C2C-4ABB-838F-79BD9B35B7DF}" type="slidenum">
              <a:rPr lang="en-US" smtClean="0"/>
              <a:t>3</a:t>
            </a:fld>
            <a:endParaRPr lang="en-US"/>
          </a:p>
        </p:txBody>
      </p:sp>
      <p:sp>
        <p:nvSpPr>
          <p:cNvPr id="3" name="Title 1">
            <a:extLst>
              <a:ext uri="{FF2B5EF4-FFF2-40B4-BE49-F238E27FC236}">
                <a16:creationId xmlns:a16="http://schemas.microsoft.com/office/drawing/2014/main" id="{FC66AC89-75B7-47FB-A673-45BE81CF0143}"/>
              </a:ext>
            </a:extLst>
          </p:cNvPr>
          <p:cNvSpPr txBox="1">
            <a:spLocks/>
          </p:cNvSpPr>
          <p:nvPr/>
        </p:nvSpPr>
        <p:spPr>
          <a:xfrm>
            <a:off x="905565" y="157631"/>
            <a:ext cx="10380870" cy="806115"/>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Degree Distribution in Real-World Networks</a:t>
            </a:r>
          </a:p>
        </p:txBody>
      </p:sp>
      <p:sp>
        <p:nvSpPr>
          <p:cNvPr id="7" name="TextBox 6">
            <a:extLst>
              <a:ext uri="{FF2B5EF4-FFF2-40B4-BE49-F238E27FC236}">
                <a16:creationId xmlns:a16="http://schemas.microsoft.com/office/drawing/2014/main" id="{4B898F30-030A-4491-AE4E-EE30EB38F26D}"/>
              </a:ext>
            </a:extLst>
          </p:cNvPr>
          <p:cNvSpPr txBox="1"/>
          <p:nvPr/>
        </p:nvSpPr>
        <p:spPr>
          <a:xfrm>
            <a:off x="1368287" y="5191656"/>
            <a:ext cx="9455426" cy="538609"/>
          </a:xfrm>
          <a:prstGeom prst="rect">
            <a:avLst/>
          </a:prstGeom>
          <a:noFill/>
        </p:spPr>
        <p:txBody>
          <a:bodyPr wrap="square" rtlCol="0">
            <a:spAutoFit/>
          </a:bodyPr>
          <a:lstStyle/>
          <a:p>
            <a:pPr algn="ctr"/>
            <a:r>
              <a:rPr lang="en-US" sz="2900" dirty="0"/>
              <a:t>The curve on logarithmic scales is close to a straight line. </a:t>
            </a:r>
          </a:p>
        </p:txBody>
      </p:sp>
      <p:pic>
        <p:nvPicPr>
          <p:cNvPr id="8" name="Picture 7">
            <a:extLst>
              <a:ext uri="{FF2B5EF4-FFF2-40B4-BE49-F238E27FC236}">
                <a16:creationId xmlns:a16="http://schemas.microsoft.com/office/drawing/2014/main" id="{20995F49-D923-4000-87F3-4761D52EE3D7}"/>
              </a:ext>
            </a:extLst>
          </p:cNvPr>
          <p:cNvPicPr>
            <a:picLocks noChangeAspect="1"/>
          </p:cNvPicPr>
          <p:nvPr/>
        </p:nvPicPr>
        <p:blipFill>
          <a:blip r:embed="rId2"/>
          <a:stretch>
            <a:fillRect/>
          </a:stretch>
        </p:blipFill>
        <p:spPr>
          <a:xfrm>
            <a:off x="2700109" y="1326349"/>
            <a:ext cx="5217370" cy="3657600"/>
          </a:xfrm>
          <a:prstGeom prst="rect">
            <a:avLst/>
          </a:prstGeom>
        </p:spPr>
      </p:pic>
      <p:sp>
        <p:nvSpPr>
          <p:cNvPr id="9" name="TextBox 8">
            <a:extLst>
              <a:ext uri="{FF2B5EF4-FFF2-40B4-BE49-F238E27FC236}">
                <a16:creationId xmlns:a16="http://schemas.microsoft.com/office/drawing/2014/main" id="{F6C1BAE5-5392-4FCB-B158-07C69D559CDE}"/>
              </a:ext>
            </a:extLst>
          </p:cNvPr>
          <p:cNvSpPr txBox="1"/>
          <p:nvPr/>
        </p:nvSpPr>
        <p:spPr>
          <a:xfrm>
            <a:off x="8397461" y="2477536"/>
            <a:ext cx="2888974" cy="1200329"/>
          </a:xfrm>
          <a:prstGeom prst="rect">
            <a:avLst/>
          </a:prstGeom>
          <a:noFill/>
        </p:spPr>
        <p:txBody>
          <a:bodyPr wrap="square" rtlCol="0">
            <a:spAutoFit/>
          </a:bodyPr>
          <a:lstStyle/>
          <a:p>
            <a:pPr lvl="0">
              <a:spcBef>
                <a:spcPts val="700"/>
              </a:spcBef>
              <a:buClr>
                <a:srgbClr val="DD8047"/>
              </a:buClr>
              <a:buSzPct val="60000"/>
            </a:pPr>
            <a:r>
              <a:rPr lang="en-US" sz="2400" dirty="0">
                <a:solidFill>
                  <a:srgbClr val="0070C0"/>
                </a:solidFill>
              </a:rPr>
              <a:t>Cumulative degree distribution on the Internet  </a:t>
            </a:r>
          </a:p>
        </p:txBody>
      </p:sp>
    </p:spTree>
    <p:extLst>
      <p:ext uri="{BB962C8B-B14F-4D97-AF65-F5344CB8AC3E}">
        <p14:creationId xmlns:p14="http://schemas.microsoft.com/office/powerpoint/2010/main" val="420459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D040-387B-47B4-B335-15C0B95957B4}"/>
              </a:ext>
            </a:extLst>
          </p:cNvPr>
          <p:cNvSpPr>
            <a:spLocks noGrp="1"/>
          </p:cNvSpPr>
          <p:nvPr>
            <p:ph type="sldNum" sz="quarter" idx="12"/>
          </p:nvPr>
        </p:nvSpPr>
        <p:spPr/>
        <p:txBody>
          <a:bodyPr/>
          <a:lstStyle/>
          <a:p>
            <a:fld id="{69974E82-3C2C-4ABB-838F-79BD9B35B7DF}" type="slidenum">
              <a:rPr lang="en-US" smtClean="0"/>
              <a:t>30</a:t>
            </a:fld>
            <a:endParaRPr lang="en-US"/>
          </a:p>
        </p:txBody>
      </p:sp>
      <p:sp>
        <p:nvSpPr>
          <p:cNvPr id="3" name="Title 1">
            <a:extLst>
              <a:ext uri="{FF2B5EF4-FFF2-40B4-BE49-F238E27FC236}">
                <a16:creationId xmlns:a16="http://schemas.microsoft.com/office/drawing/2014/main" id="{85A1559E-35F5-4F88-BC53-652D711C802F}"/>
              </a:ext>
            </a:extLst>
          </p:cNvPr>
          <p:cNvSpPr txBox="1">
            <a:spLocks/>
          </p:cNvSpPr>
          <p:nvPr/>
        </p:nvSpPr>
        <p:spPr>
          <a:xfrm>
            <a:off x="1344384" y="170931"/>
            <a:ext cx="9503229"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Distribution Curve</a:t>
            </a:r>
          </a:p>
        </p:txBody>
      </p:sp>
      <p:pic>
        <p:nvPicPr>
          <p:cNvPr id="6" name="Content Placeholder 8">
            <a:extLst>
              <a:ext uri="{FF2B5EF4-FFF2-40B4-BE49-F238E27FC236}">
                <a16:creationId xmlns:a16="http://schemas.microsoft.com/office/drawing/2014/main" id="{B8FC8725-3656-4C90-B6AC-34B26C853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09" y="1607236"/>
            <a:ext cx="7618206" cy="4044879"/>
          </a:xfrm>
          <a:prstGeom prst="rect">
            <a:avLst/>
          </a:prstGeom>
        </p:spPr>
      </p:pic>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F7F9182-2A71-47AE-9D83-6F6E38EF9120}"/>
                  </a:ext>
                </a:extLst>
              </p:cNvPr>
              <p:cNvSpPr txBox="1">
                <a:spLocks/>
              </p:cNvSpPr>
              <p:nvPr/>
            </p:nvSpPr>
            <p:spPr>
              <a:xfrm>
                <a:off x="8141615" y="1907682"/>
                <a:ext cx="3366757" cy="2181708"/>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400" dirty="0">
                    <a:solidFill>
                      <a:srgbClr val="0070C0"/>
                    </a:solidFill>
                  </a:rPr>
                  <a:t>The </a:t>
                </a:r>
                <a14:m>
                  <m:oMath xmlns:m="http://schemas.openxmlformats.org/officeDocument/2006/math">
                    <m:r>
                      <a:rPr lang="en-US" sz="2400" i="1" dirty="0">
                        <a:solidFill>
                          <a:srgbClr val="0070C0"/>
                        </a:solidFill>
                        <a:latin typeface="Cambria Math" panose="02040503050406030204" pitchFamily="18" charset="0"/>
                      </a:rPr>
                      <m:t>𝑥</m:t>
                    </m:r>
                  </m:oMath>
                </a14:m>
                <a:r>
                  <a:rPr lang="en-US" sz="2400" dirty="0">
                    <a:solidFill>
                      <a:srgbClr val="0070C0"/>
                    </a:solidFill>
                  </a:rPr>
                  <a:t>-axis is “sales rank” that measures  popularity. That is, number </a:t>
                </a:r>
                <a14:m>
                  <m:oMath xmlns:m="http://schemas.openxmlformats.org/officeDocument/2006/math">
                    <m:r>
                      <a:rPr lang="en-US" sz="2400" i="1" dirty="0">
                        <a:solidFill>
                          <a:srgbClr val="0070C0"/>
                        </a:solidFill>
                        <a:latin typeface="Cambria Math" panose="02040503050406030204" pitchFamily="18" charset="0"/>
                      </a:rPr>
                      <m:t>𝑗</m:t>
                    </m:r>
                  </m:oMath>
                </a14:m>
                <a:r>
                  <a:rPr lang="en-US" sz="2400" dirty="0">
                    <a:solidFill>
                      <a:srgbClr val="0070C0"/>
                    </a:solidFill>
                  </a:rPr>
                  <a:t> on the </a:t>
                </a:r>
                <a14:m>
                  <m:oMath xmlns:m="http://schemas.openxmlformats.org/officeDocument/2006/math">
                    <m:r>
                      <a:rPr lang="en-US" sz="2400" i="1" dirty="0">
                        <a:solidFill>
                          <a:srgbClr val="0070C0"/>
                        </a:solidFill>
                        <a:latin typeface="Cambria Math" panose="02040503050406030204" pitchFamily="18" charset="0"/>
                      </a:rPr>
                      <m:t>𝑥</m:t>
                    </m:r>
                  </m:oMath>
                </a14:m>
                <a:r>
                  <a:rPr lang="en-US" sz="2400" dirty="0">
                    <a:solidFill>
                      <a:srgbClr val="0070C0"/>
                    </a:solidFill>
                  </a:rPr>
                  <a:t>-axis corresponds to the </a:t>
                </a:r>
                <a14:m>
                  <m:oMath xmlns:m="http://schemas.openxmlformats.org/officeDocument/2006/math">
                    <m:r>
                      <a:rPr lang="en-US" sz="2400" i="1" dirty="0">
                        <a:solidFill>
                          <a:srgbClr val="0070C0"/>
                        </a:solidFill>
                        <a:latin typeface="Cambria Math" panose="02040503050406030204" pitchFamily="18" charset="0"/>
                      </a:rPr>
                      <m:t>𝑗</m:t>
                    </m:r>
                  </m:oMath>
                </a14:m>
                <a:r>
                  <a:rPr lang="en-US" sz="2400" dirty="0" err="1">
                    <a:solidFill>
                      <a:srgbClr val="0070C0"/>
                    </a:solidFill>
                  </a:rPr>
                  <a:t>th</a:t>
                </a:r>
                <a:r>
                  <a:rPr lang="en-US" sz="2400" dirty="0">
                    <a:solidFill>
                      <a:srgbClr val="0070C0"/>
                    </a:solidFill>
                  </a:rPr>
                  <a:t> most popular book.</a:t>
                </a:r>
              </a:p>
              <a:p>
                <a:pPr marL="0" indent="0">
                  <a:buFont typeface="Wingdings"/>
                  <a:buNone/>
                </a:pPr>
                <a:endParaRPr lang="en-US" sz="2400" dirty="0"/>
              </a:p>
            </p:txBody>
          </p:sp>
        </mc:Choice>
        <mc:Fallback>
          <p:sp>
            <p:nvSpPr>
              <p:cNvPr id="7" name="Content Placeholder 3">
                <a:extLst>
                  <a:ext uri="{FF2B5EF4-FFF2-40B4-BE49-F238E27FC236}">
                    <a16:creationId xmlns:a16="http://schemas.microsoft.com/office/drawing/2014/main" id="{BF7F9182-2A71-47AE-9D83-6F6E38EF9120}"/>
                  </a:ext>
                </a:extLst>
              </p:cNvPr>
              <p:cNvSpPr txBox="1">
                <a:spLocks noRot="1" noChangeAspect="1" noMove="1" noResize="1" noEditPoints="1" noAdjustHandles="1" noChangeArrowheads="1" noChangeShapeType="1" noTextEdit="1"/>
              </p:cNvSpPr>
              <p:nvPr/>
            </p:nvSpPr>
            <p:spPr>
              <a:xfrm>
                <a:off x="8141615" y="1907682"/>
                <a:ext cx="3366757" cy="2181708"/>
              </a:xfrm>
              <a:prstGeom prst="rect">
                <a:avLst/>
              </a:prstGeom>
              <a:blipFill>
                <a:blip r:embed="rId3"/>
                <a:stretch>
                  <a:fillRect l="-2899" t="-2235" r="-3986"/>
                </a:stretch>
              </a:blipFill>
            </p:spPr>
            <p:txBody>
              <a:bodyPr/>
              <a:lstStyle/>
              <a:p>
                <a:r>
                  <a:rPr lang="en-US">
                    <a:noFill/>
                  </a:rPr>
                  <a:t> </a:t>
                </a:r>
              </a:p>
            </p:txBody>
          </p:sp>
        </mc:Fallback>
      </mc:AlternateContent>
    </p:spTree>
    <p:extLst>
      <p:ext uri="{BB962C8B-B14F-4D97-AF65-F5344CB8AC3E}">
        <p14:creationId xmlns:p14="http://schemas.microsoft.com/office/powerpoint/2010/main" val="1356566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08D040-387B-47B4-B335-15C0B95957B4}"/>
              </a:ext>
            </a:extLst>
          </p:cNvPr>
          <p:cNvSpPr>
            <a:spLocks noGrp="1"/>
          </p:cNvSpPr>
          <p:nvPr>
            <p:ph type="sldNum" sz="quarter" idx="12"/>
          </p:nvPr>
        </p:nvSpPr>
        <p:spPr/>
        <p:txBody>
          <a:bodyPr/>
          <a:lstStyle/>
          <a:p>
            <a:fld id="{69974E82-3C2C-4ABB-838F-79BD9B35B7DF}" type="slidenum">
              <a:rPr lang="en-US" smtClean="0"/>
              <a:t>31</a:t>
            </a:fld>
            <a:endParaRPr lang="en-US"/>
          </a:p>
        </p:txBody>
      </p:sp>
      <p:sp>
        <p:nvSpPr>
          <p:cNvPr id="3" name="Title 1">
            <a:extLst>
              <a:ext uri="{FF2B5EF4-FFF2-40B4-BE49-F238E27FC236}">
                <a16:creationId xmlns:a16="http://schemas.microsoft.com/office/drawing/2014/main" id="{85A1559E-35F5-4F88-BC53-652D711C802F}"/>
              </a:ext>
            </a:extLst>
          </p:cNvPr>
          <p:cNvSpPr txBox="1">
            <a:spLocks/>
          </p:cNvSpPr>
          <p:nvPr/>
        </p:nvSpPr>
        <p:spPr>
          <a:xfrm>
            <a:off x="1344384" y="170931"/>
            <a:ext cx="9503229" cy="990600"/>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Hits-Versus-Niche Question</a:t>
            </a:r>
          </a:p>
        </p:txBody>
      </p:sp>
      <p:pic>
        <p:nvPicPr>
          <p:cNvPr id="6" name="Content Placeholder 8">
            <a:extLst>
              <a:ext uri="{FF2B5EF4-FFF2-40B4-BE49-F238E27FC236}">
                <a16:creationId xmlns:a16="http://schemas.microsoft.com/office/drawing/2014/main" id="{B8FC8725-3656-4C90-B6AC-34B26C853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09" y="1607236"/>
            <a:ext cx="7618206" cy="4044879"/>
          </a:xfrm>
          <a:prstGeom prst="rect">
            <a:avLst/>
          </a:prstGeom>
        </p:spPr>
      </p:pic>
      <p:sp>
        <p:nvSpPr>
          <p:cNvPr id="7" name="Content Placeholder 3">
            <a:extLst>
              <a:ext uri="{FF2B5EF4-FFF2-40B4-BE49-F238E27FC236}">
                <a16:creationId xmlns:a16="http://schemas.microsoft.com/office/drawing/2014/main" id="{BF7F9182-2A71-47AE-9D83-6F6E38EF9120}"/>
              </a:ext>
            </a:extLst>
          </p:cNvPr>
          <p:cNvSpPr txBox="1">
            <a:spLocks/>
          </p:cNvSpPr>
          <p:nvPr/>
        </p:nvSpPr>
        <p:spPr>
          <a:xfrm>
            <a:off x="8141615" y="1907682"/>
            <a:ext cx="3526976" cy="2181708"/>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0070C0"/>
                </a:solidFill>
              </a:rPr>
              <a:t>The question can be stated in terms of the curve: which area is larger, the right part (hits) or the long tail (niche)? </a:t>
            </a:r>
            <a:endParaRPr lang="en-US" sz="2400" dirty="0"/>
          </a:p>
        </p:txBody>
      </p:sp>
    </p:spTree>
    <p:extLst>
      <p:ext uri="{BB962C8B-B14F-4D97-AF65-F5344CB8AC3E}">
        <p14:creationId xmlns:p14="http://schemas.microsoft.com/office/powerpoint/2010/main" val="375344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Sections 10.4-10.5</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32</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29AB1-2A39-495A-97E0-73D9D5E191F0}"/>
              </a:ext>
            </a:extLst>
          </p:cNvPr>
          <p:cNvSpPr>
            <a:spLocks noGrp="1"/>
          </p:cNvSpPr>
          <p:nvPr>
            <p:ph type="sldNum" sz="quarter" idx="12"/>
          </p:nvPr>
        </p:nvSpPr>
        <p:spPr/>
        <p:txBody>
          <a:bodyPr/>
          <a:lstStyle/>
          <a:p>
            <a:fld id="{69974E82-3C2C-4ABB-838F-79BD9B35B7DF}" type="slidenum">
              <a:rPr lang="en-US" smtClean="0"/>
              <a:t>4</a:t>
            </a:fld>
            <a:endParaRPr lang="en-US"/>
          </a:p>
        </p:txBody>
      </p:sp>
      <p:sp>
        <p:nvSpPr>
          <p:cNvPr id="3" name="Title 1">
            <a:extLst>
              <a:ext uri="{FF2B5EF4-FFF2-40B4-BE49-F238E27FC236}">
                <a16:creationId xmlns:a16="http://schemas.microsoft.com/office/drawing/2014/main" id="{19CC592B-26F4-4288-9032-174D642811BF}"/>
              </a:ext>
            </a:extLst>
          </p:cNvPr>
          <p:cNvSpPr txBox="1">
            <a:spLocks/>
          </p:cNvSpPr>
          <p:nvPr/>
        </p:nvSpPr>
        <p:spPr>
          <a:xfrm>
            <a:off x="3844322" y="248784"/>
            <a:ext cx="4503356" cy="806115"/>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Main Observation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0046483-1E80-4699-89DF-650993E9BFBF}"/>
                  </a:ext>
                </a:extLst>
              </p:cNvPr>
              <p:cNvSpPr txBox="1">
                <a:spLocks/>
              </p:cNvSpPr>
              <p:nvPr/>
            </p:nvSpPr>
            <p:spPr>
              <a:xfrm>
                <a:off x="839881" y="1289384"/>
                <a:ext cx="10871200" cy="5219700"/>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Degree distributions in most real-world networks approximately follow </a:t>
                </a:r>
                <a:r>
                  <a:rPr lang="en-US" dirty="0">
                    <a:solidFill>
                      <a:srgbClr val="FF0000"/>
                    </a:solidFill>
                  </a:rPr>
                  <a:t>power laws</a:t>
                </a:r>
                <a:r>
                  <a:rPr lang="en-US" dirty="0"/>
                  <a:t>:</a:t>
                </a:r>
              </a:p>
              <a:p>
                <a:pPr marL="0" indent="0">
                  <a:buFont typeface="Wingdings"/>
                  <a:buNone/>
                </a:pPr>
                <a:endParaRPr lang="en-US" dirty="0">
                  <a:solidFill>
                    <a:srgbClr val="FF0000"/>
                  </a:solidFill>
                </a:endParaRPr>
              </a:p>
              <a:p>
                <a:pPr marL="0" indent="0">
                  <a:buFont typeface="Wingdings"/>
                  <a:buNone/>
                </a:pPr>
                <a:r>
                  <a:rPr lang="en-US" dirty="0"/>
                  <a:t>where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oMath>
                </a14:m>
                <a:r>
                  <a:rPr lang="en-US" i="1" dirty="0">
                    <a:latin typeface="Cambria Math" panose="02040503050406030204" pitchFamily="18" charset="0"/>
                  </a:rPr>
                  <a:t> </a:t>
                </a:r>
                <a:r>
                  <a:rPr lang="en-US" dirty="0"/>
                  <a:t>is the fraction of nodes with degree </a:t>
                </a:r>
                <a14:m>
                  <m:oMath xmlns:m="http://schemas.openxmlformats.org/officeDocument/2006/math">
                    <m:r>
                      <a:rPr lang="en-US" b="0" i="1" smtClean="0">
                        <a:latin typeface="Cambria Math" panose="02040503050406030204" pitchFamily="18" charset="0"/>
                      </a:rPr>
                      <m:t>𝑘</m:t>
                    </m:r>
                  </m:oMath>
                </a14:m>
                <a:r>
                  <a:rPr lang="en-US" i="1" dirty="0">
                    <a:latin typeface="Cambria Math" panose="02040503050406030204" pitchFamily="18" charset="0"/>
                  </a:rPr>
                  <a:t>;</a:t>
                </a:r>
              </a:p>
              <a:p>
                <a14:m>
                  <m:oMath xmlns:m="http://schemas.openxmlformats.org/officeDocument/2006/math">
                    <m:r>
                      <a:rPr lang="en-US" i="1" smtClean="0">
                        <a:latin typeface="Cambria Math" panose="02040503050406030204" pitchFamily="18" charset="0"/>
                      </a:rPr>
                      <m:t>𝐶</m:t>
                    </m:r>
                  </m:oMath>
                </a14:m>
                <a:r>
                  <a:rPr lang="en-US" dirty="0"/>
                  <a:t> is a constant determined by the normalization condition </a:t>
                </a:r>
              </a:p>
              <a:p>
                <a:pPr marL="0" indent="0">
                  <a:buFont typeface="Wingdings"/>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i="1" smtClean="0">
                              <a:latin typeface="Cambria Math" panose="02040503050406030204" pitchFamily="18" charset="0"/>
                            </a:rPr>
                            <m:t>𝑘</m:t>
                          </m:r>
                          <m:r>
                            <a:rPr lang="en-US" i="1" smtClean="0">
                              <a:latin typeface="Cambria Math" panose="02040503050406030204" pitchFamily="18" charset="0"/>
                            </a:rPr>
                            <m:t>=1</m:t>
                          </m:r>
                        </m:sub>
                        <m:sup>
                          <m:r>
                            <a:rPr lang="en-US" i="1" smtClean="0">
                              <a:latin typeface="Cambria Math" panose="02040503050406030204" pitchFamily="18" charset="0"/>
                            </a:rPr>
                            <m:t>∞</m:t>
                          </m:r>
                        </m:sup>
                        <m:e>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𝑘</m:t>
                              </m:r>
                            </m:sub>
                          </m:sSub>
                        </m:e>
                      </m:nary>
                      <m:r>
                        <a:rPr lang="en-US" i="1" smtClean="0">
                          <a:latin typeface="Cambria Math" panose="02040503050406030204" pitchFamily="18" charset="0"/>
                        </a:rPr>
                        <m:t>=1</m:t>
                      </m:r>
                    </m:oMath>
                  </m:oMathPara>
                </a14:m>
                <a:endParaRPr lang="en-US" i="1" dirty="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𝛼</m:t>
                    </m:r>
                  </m:oMath>
                </a14:m>
                <a:r>
                  <a:rPr lang="en-US" dirty="0"/>
                  <a:t> is a constant, typically between </a:t>
                </a:r>
                <a14:m>
                  <m:oMath xmlns:m="http://schemas.openxmlformats.org/officeDocument/2006/math">
                    <m:r>
                      <a:rPr lang="en-US" i="1" dirty="0" smtClean="0">
                        <a:latin typeface="Cambria Math" panose="02040503050406030204" pitchFamily="18" charset="0"/>
                      </a:rPr>
                      <m:t>2</m:t>
                    </m:r>
                  </m:oMath>
                </a14:m>
                <a:r>
                  <a:rPr lang="en-US" dirty="0"/>
                  <a:t> and </a:t>
                </a:r>
                <a14:m>
                  <m:oMath xmlns:m="http://schemas.openxmlformats.org/officeDocument/2006/math">
                    <m:r>
                      <a:rPr lang="en-US" i="1" dirty="0" smtClean="0">
                        <a:latin typeface="Cambria Math" panose="02040503050406030204" pitchFamily="18" charset="0"/>
                      </a:rPr>
                      <m:t>3</m:t>
                    </m:r>
                  </m:oMath>
                </a14:m>
                <a:r>
                  <a:rPr lang="en-US" dirty="0"/>
                  <a:t>. </a:t>
                </a:r>
              </a:p>
            </p:txBody>
          </p:sp>
        </mc:Choice>
        <mc:Fallback xmlns="">
          <p:sp>
            <p:nvSpPr>
              <p:cNvPr id="4" name="Content Placeholder 3">
                <a:extLst>
                  <a:ext uri="{FF2B5EF4-FFF2-40B4-BE49-F238E27FC236}">
                    <a16:creationId xmlns:a16="http://schemas.microsoft.com/office/drawing/2014/main" id="{00046483-1E80-4699-89DF-650993E9BFBF}"/>
                  </a:ext>
                </a:extLst>
              </p:cNvPr>
              <p:cNvSpPr txBox="1">
                <a:spLocks noRot="1" noChangeAspect="1" noMove="1" noResize="1" noEditPoints="1" noAdjustHandles="1" noChangeArrowheads="1" noChangeShapeType="1" noTextEdit="1"/>
              </p:cNvSpPr>
              <p:nvPr/>
            </p:nvSpPr>
            <p:spPr>
              <a:xfrm>
                <a:off x="839881" y="1289384"/>
                <a:ext cx="10871200" cy="5219700"/>
              </a:xfrm>
              <a:prstGeom prst="rect">
                <a:avLst/>
              </a:prstGeom>
              <a:blipFill>
                <a:blip r:embed="rId2"/>
                <a:stretch>
                  <a:fillRect l="-1234" t="-11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07A4AA-24D4-4439-AC4A-3225105A93BC}"/>
                  </a:ext>
                </a:extLst>
              </p:cNvPr>
              <p:cNvSpPr txBox="1"/>
              <p:nvPr/>
            </p:nvSpPr>
            <p:spPr>
              <a:xfrm>
                <a:off x="4949687" y="2227586"/>
                <a:ext cx="2292626" cy="538609"/>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900" i="1" smtClean="0">
                              <a:solidFill>
                                <a:srgbClr val="FF0000"/>
                              </a:solidFill>
                              <a:latin typeface="Cambria Math" panose="02040503050406030204" pitchFamily="18" charset="0"/>
                            </a:rPr>
                          </m:ctrlPr>
                        </m:sSubPr>
                        <m:e>
                          <m:r>
                            <a:rPr lang="en-US" sz="2900" i="1" smtClean="0">
                              <a:solidFill>
                                <a:srgbClr val="FF0000"/>
                              </a:solidFill>
                              <a:latin typeface="Cambria Math" panose="02040503050406030204" pitchFamily="18" charset="0"/>
                            </a:rPr>
                            <m:t>𝑝</m:t>
                          </m:r>
                        </m:e>
                        <m:sub>
                          <m:r>
                            <a:rPr lang="en-US" sz="2900" i="1" smtClean="0">
                              <a:solidFill>
                                <a:srgbClr val="FF0000"/>
                              </a:solidFill>
                              <a:latin typeface="Cambria Math" panose="02040503050406030204" pitchFamily="18" charset="0"/>
                            </a:rPr>
                            <m:t>𝑘</m:t>
                          </m:r>
                        </m:sub>
                      </m:sSub>
                      <m:r>
                        <a:rPr lang="en-US" sz="2900" i="1" smtClean="0">
                          <a:solidFill>
                            <a:srgbClr val="FF0000"/>
                          </a:solidFill>
                          <a:latin typeface="Cambria Math" panose="02040503050406030204" pitchFamily="18" charset="0"/>
                        </a:rPr>
                        <m:t>=</m:t>
                      </m:r>
                      <m:r>
                        <a:rPr lang="en-US" sz="2900" i="1" smtClean="0">
                          <a:solidFill>
                            <a:srgbClr val="FF0000"/>
                          </a:solidFill>
                          <a:latin typeface="Cambria Math" panose="02040503050406030204" pitchFamily="18" charset="0"/>
                        </a:rPr>
                        <m:t>𝐶</m:t>
                      </m:r>
                      <m:sSup>
                        <m:sSupPr>
                          <m:ctrlPr>
                            <a:rPr lang="en-US" sz="2900" i="1" smtClean="0">
                              <a:solidFill>
                                <a:srgbClr val="FF0000"/>
                              </a:solidFill>
                              <a:latin typeface="Cambria Math" panose="02040503050406030204" pitchFamily="18" charset="0"/>
                            </a:rPr>
                          </m:ctrlPr>
                        </m:sSupPr>
                        <m:e>
                          <m:r>
                            <a:rPr lang="en-US" sz="2900" i="1" smtClean="0">
                              <a:solidFill>
                                <a:srgbClr val="FF0000"/>
                              </a:solidFill>
                              <a:latin typeface="Cambria Math" panose="02040503050406030204" pitchFamily="18" charset="0"/>
                            </a:rPr>
                            <m:t>𝑘</m:t>
                          </m:r>
                        </m:e>
                        <m:sup>
                          <m:r>
                            <a:rPr lang="en-US" sz="2900" i="1" smtClean="0">
                              <a:solidFill>
                                <a:srgbClr val="FF0000"/>
                              </a:solidFill>
                              <a:latin typeface="Cambria Math" panose="02040503050406030204" pitchFamily="18" charset="0"/>
                            </a:rPr>
                            <m:t>−</m:t>
                          </m:r>
                          <m:r>
                            <a:rPr lang="en-US" sz="2900" i="1" smtClean="0">
                              <a:solidFill>
                                <a:srgbClr val="FF0000"/>
                              </a:solidFill>
                              <a:latin typeface="Cambria Math" panose="02040503050406030204" pitchFamily="18" charset="0"/>
                            </a:rPr>
                            <m:t>𝛼</m:t>
                          </m:r>
                        </m:sup>
                      </m:sSup>
                    </m:oMath>
                  </m:oMathPara>
                </a14:m>
                <a:endParaRPr lang="en-US" sz="2900" dirty="0"/>
              </a:p>
            </p:txBody>
          </p:sp>
        </mc:Choice>
        <mc:Fallback xmlns="">
          <p:sp>
            <p:nvSpPr>
              <p:cNvPr id="5" name="TextBox 4">
                <a:extLst>
                  <a:ext uri="{FF2B5EF4-FFF2-40B4-BE49-F238E27FC236}">
                    <a16:creationId xmlns:a16="http://schemas.microsoft.com/office/drawing/2014/main" id="{6C07A4AA-24D4-4439-AC4A-3225105A93BC}"/>
                  </a:ext>
                </a:extLst>
              </p:cNvPr>
              <p:cNvSpPr txBox="1">
                <a:spLocks noRot="1" noChangeAspect="1" noMove="1" noResize="1" noEditPoints="1" noAdjustHandles="1" noChangeArrowheads="1" noChangeShapeType="1" noTextEdit="1"/>
              </p:cNvSpPr>
              <p:nvPr/>
            </p:nvSpPr>
            <p:spPr>
              <a:xfrm>
                <a:off x="4949687" y="2227586"/>
                <a:ext cx="2292626" cy="538609"/>
              </a:xfrm>
              <a:prstGeom prst="rect">
                <a:avLst/>
              </a:prstGeom>
              <a:blipFill>
                <a:blip r:embed="rId3"/>
                <a:stretch>
                  <a:fillRect/>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83690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29AB1-2A39-495A-97E0-73D9D5E191F0}"/>
              </a:ext>
            </a:extLst>
          </p:cNvPr>
          <p:cNvSpPr>
            <a:spLocks noGrp="1"/>
          </p:cNvSpPr>
          <p:nvPr>
            <p:ph type="sldNum" sz="quarter" idx="12"/>
          </p:nvPr>
        </p:nvSpPr>
        <p:spPr/>
        <p:txBody>
          <a:bodyPr/>
          <a:lstStyle/>
          <a:p>
            <a:fld id="{69974E82-3C2C-4ABB-838F-79BD9B35B7DF}" type="slidenum">
              <a:rPr lang="en-US" smtClean="0"/>
              <a:t>5</a:t>
            </a:fld>
            <a:endParaRPr lang="en-US"/>
          </a:p>
        </p:txBody>
      </p:sp>
      <p:sp>
        <p:nvSpPr>
          <p:cNvPr id="3" name="Title 1">
            <a:extLst>
              <a:ext uri="{FF2B5EF4-FFF2-40B4-BE49-F238E27FC236}">
                <a16:creationId xmlns:a16="http://schemas.microsoft.com/office/drawing/2014/main" id="{19CC592B-26F4-4288-9032-174D642811BF}"/>
              </a:ext>
            </a:extLst>
          </p:cNvPr>
          <p:cNvSpPr txBox="1">
            <a:spLocks/>
          </p:cNvSpPr>
          <p:nvPr/>
        </p:nvSpPr>
        <p:spPr>
          <a:xfrm>
            <a:off x="3465443" y="149698"/>
            <a:ext cx="5261113" cy="806115"/>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Why a Straight Line?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0046483-1E80-4699-89DF-650993E9BFBF}"/>
                  </a:ext>
                </a:extLst>
              </p:cNvPr>
              <p:cNvSpPr txBox="1">
                <a:spLocks/>
              </p:cNvSpPr>
              <p:nvPr/>
            </p:nvSpPr>
            <p:spPr>
              <a:xfrm>
                <a:off x="949387" y="1181100"/>
                <a:ext cx="5372430" cy="4822136"/>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A power law distribution:</a:t>
                </a:r>
              </a:p>
              <a:p>
                <a:pPr marL="0" indent="0">
                  <a:buFont typeface="Wingdings"/>
                  <a:buNone/>
                </a:pPr>
                <a:endParaRPr lang="en-US" dirty="0">
                  <a:solidFill>
                    <a:srgbClr val="FF0000"/>
                  </a:solidFill>
                </a:endParaRPr>
              </a:p>
              <a:p>
                <a:pPr marL="0" indent="0">
                  <a:buFont typeface="Wingdings"/>
                  <a:buNone/>
                </a:pPr>
                <a:endParaRPr lang="en-US" dirty="0"/>
              </a:p>
              <a:p>
                <a:pPr marL="0" indent="0">
                  <a:buFont typeface="Wingdings"/>
                  <a:buNone/>
                </a:pPr>
                <a:r>
                  <a:rPr lang="en-US" dirty="0"/>
                  <a:t>which is equivalent to</a:t>
                </a:r>
              </a:p>
              <a:p>
                <a:pPr marL="0" indent="0">
                  <a:buFont typeface="Wingdings"/>
                  <a:buNone/>
                </a:pPr>
                <a:endParaRPr lang="en-US" dirty="0"/>
              </a:p>
              <a:p>
                <a:pPr marL="0" indent="0">
                  <a:buFont typeface="Wingdings"/>
                  <a:buNone/>
                </a:pPr>
                <a:endParaRPr lang="en-US" dirty="0"/>
              </a:p>
              <a:p>
                <a:pPr marL="0" indent="0">
                  <a:buFont typeface="Wingdings"/>
                  <a:buNone/>
                </a:pPr>
                <a:endParaRPr lang="en-US" dirty="0"/>
              </a:p>
              <a:p>
                <a:pPr marL="0" indent="0">
                  <a:buFont typeface="Wingdings"/>
                  <a:buNone/>
                </a:pPr>
                <a:r>
                  <a:rPr lang="en-US" dirty="0"/>
                  <a:t>Thus,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e>
                    </m:func>
                  </m:oMath>
                </a14:m>
                <a:r>
                  <a:rPr lang="en-US" dirty="0"/>
                  <a:t> is </a:t>
                </a:r>
                <a:r>
                  <a:rPr lang="en-US" dirty="0">
                    <a:highlight>
                      <a:srgbClr val="FFFF00"/>
                    </a:highlight>
                  </a:rPr>
                  <a:t>linear</a:t>
                </a:r>
                <a:r>
                  <a:rPr lang="en-US" dirty="0"/>
                  <a:t> in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e>
                    </m:func>
                  </m:oMath>
                </a14:m>
                <a:r>
                  <a:rPr lang="en-US" dirty="0"/>
                  <a:t>.</a:t>
                </a:r>
              </a:p>
              <a:p>
                <a:pPr marL="0" indent="0">
                  <a:buFont typeface="Wingdings"/>
                  <a:buNone/>
                </a:pPr>
                <a:endParaRPr lang="en-US" dirty="0"/>
              </a:p>
            </p:txBody>
          </p:sp>
        </mc:Choice>
        <mc:Fallback xmlns="">
          <p:sp>
            <p:nvSpPr>
              <p:cNvPr id="4" name="Content Placeholder 3">
                <a:extLst>
                  <a:ext uri="{FF2B5EF4-FFF2-40B4-BE49-F238E27FC236}">
                    <a16:creationId xmlns:a16="http://schemas.microsoft.com/office/drawing/2014/main" id="{00046483-1E80-4699-89DF-650993E9BFBF}"/>
                  </a:ext>
                </a:extLst>
              </p:cNvPr>
              <p:cNvSpPr txBox="1">
                <a:spLocks noRot="1" noChangeAspect="1" noMove="1" noResize="1" noEditPoints="1" noAdjustHandles="1" noChangeArrowheads="1" noChangeShapeType="1" noTextEdit="1"/>
              </p:cNvSpPr>
              <p:nvPr/>
            </p:nvSpPr>
            <p:spPr>
              <a:xfrm>
                <a:off x="949387" y="1181100"/>
                <a:ext cx="5372430" cy="4822136"/>
              </a:xfrm>
              <a:prstGeom prst="rect">
                <a:avLst/>
              </a:prstGeom>
              <a:blipFill>
                <a:blip r:embed="rId2"/>
                <a:stretch>
                  <a:fillRect l="-2497" t="-1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C07A4AA-24D4-4439-AC4A-3225105A93BC}"/>
                  </a:ext>
                </a:extLst>
              </p:cNvPr>
              <p:cNvSpPr txBox="1"/>
              <p:nvPr/>
            </p:nvSpPr>
            <p:spPr>
              <a:xfrm>
                <a:off x="1822172" y="2117330"/>
                <a:ext cx="2193237" cy="538609"/>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𝑝</m:t>
                          </m:r>
                        </m:e>
                        <m:sub>
                          <m:r>
                            <a:rPr lang="en-US" sz="2900" i="1">
                              <a:latin typeface="Cambria Math" panose="02040503050406030204" pitchFamily="18" charset="0"/>
                            </a:rPr>
                            <m:t>𝑘</m:t>
                          </m:r>
                        </m:sub>
                      </m:sSub>
                      <m:r>
                        <a:rPr lang="en-US" sz="2900" i="1">
                          <a:latin typeface="Cambria Math" panose="02040503050406030204" pitchFamily="18" charset="0"/>
                        </a:rPr>
                        <m:t>=</m:t>
                      </m:r>
                      <m:r>
                        <a:rPr lang="en-US" sz="2900" i="1">
                          <a:latin typeface="Cambria Math" panose="02040503050406030204" pitchFamily="18" charset="0"/>
                        </a:rPr>
                        <m:t>𝐶</m:t>
                      </m:r>
                      <m:sSup>
                        <m:sSupPr>
                          <m:ctrlPr>
                            <a:rPr lang="en-US" sz="2900" i="1">
                              <a:latin typeface="Cambria Math" panose="02040503050406030204" pitchFamily="18" charset="0"/>
                            </a:rPr>
                          </m:ctrlPr>
                        </m:sSupPr>
                        <m:e>
                          <m:r>
                            <a:rPr lang="en-US" sz="2900" i="1">
                              <a:latin typeface="Cambria Math" panose="02040503050406030204" pitchFamily="18" charset="0"/>
                            </a:rPr>
                            <m:t>𝑘</m:t>
                          </m:r>
                        </m:e>
                        <m:sup>
                          <m:r>
                            <a:rPr lang="en-US" sz="2900" i="1">
                              <a:latin typeface="Cambria Math" panose="02040503050406030204" pitchFamily="18" charset="0"/>
                            </a:rPr>
                            <m:t>−</m:t>
                          </m:r>
                          <m:r>
                            <a:rPr lang="en-US" sz="2900" i="1">
                              <a:latin typeface="Cambria Math" panose="02040503050406030204" pitchFamily="18" charset="0"/>
                            </a:rPr>
                            <m:t>𝛼</m:t>
                          </m:r>
                        </m:sup>
                      </m:sSup>
                    </m:oMath>
                  </m:oMathPara>
                </a14:m>
                <a:endParaRPr lang="en-US" sz="2900" dirty="0"/>
              </a:p>
            </p:txBody>
          </p:sp>
        </mc:Choice>
        <mc:Fallback xmlns="">
          <p:sp>
            <p:nvSpPr>
              <p:cNvPr id="5" name="TextBox 4">
                <a:extLst>
                  <a:ext uri="{FF2B5EF4-FFF2-40B4-BE49-F238E27FC236}">
                    <a16:creationId xmlns:a16="http://schemas.microsoft.com/office/drawing/2014/main" id="{6C07A4AA-24D4-4439-AC4A-3225105A93BC}"/>
                  </a:ext>
                </a:extLst>
              </p:cNvPr>
              <p:cNvSpPr txBox="1">
                <a:spLocks noRot="1" noChangeAspect="1" noMove="1" noResize="1" noEditPoints="1" noAdjustHandles="1" noChangeArrowheads="1" noChangeShapeType="1" noTextEdit="1"/>
              </p:cNvSpPr>
              <p:nvPr/>
            </p:nvSpPr>
            <p:spPr>
              <a:xfrm>
                <a:off x="1822172" y="2117330"/>
                <a:ext cx="2193237" cy="538609"/>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767121-0E78-4119-AD84-D2C9BD55E484}"/>
                  </a:ext>
                </a:extLst>
              </p:cNvPr>
              <p:cNvSpPr txBox="1"/>
              <p:nvPr/>
            </p:nvSpPr>
            <p:spPr>
              <a:xfrm>
                <a:off x="1558786" y="3592168"/>
                <a:ext cx="3813314" cy="538609"/>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900" b="0" i="1" smtClean="0">
                              <a:latin typeface="Cambria Math" panose="02040503050406030204" pitchFamily="18" charset="0"/>
                            </a:rPr>
                          </m:ctrlPr>
                        </m:funcPr>
                        <m:fName>
                          <m:r>
                            <m:rPr>
                              <m:sty m:val="p"/>
                            </m:rPr>
                            <a:rPr lang="en-US" sz="2900" b="0" i="0" smtClean="0">
                              <a:latin typeface="Cambria Math" panose="02040503050406030204" pitchFamily="18" charset="0"/>
                            </a:rPr>
                            <m:t>log</m:t>
                          </m:r>
                        </m:fName>
                        <m:e>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𝑝</m:t>
                                  </m:r>
                                </m:e>
                                <m:sub>
                                  <m:r>
                                    <a:rPr lang="en-US" sz="2900" b="0" i="1" smtClean="0">
                                      <a:latin typeface="Cambria Math" panose="02040503050406030204" pitchFamily="18" charset="0"/>
                                    </a:rPr>
                                    <m:t>𝑘</m:t>
                                  </m:r>
                                </m:sub>
                              </m:sSub>
                            </m:e>
                          </m:d>
                        </m:e>
                      </m:func>
                      <m:r>
                        <a:rPr lang="en-US" sz="2900" b="0" i="1" dirty="0" smtClean="0">
                          <a:latin typeface="Cambria Math" panose="02040503050406030204" pitchFamily="18" charset="0"/>
                        </a:rPr>
                        <m:t>⁡</m:t>
                      </m:r>
                      <m:r>
                        <a:rPr lang="en-US" sz="2900" i="1">
                          <a:latin typeface="Cambria Math" panose="02040503050406030204" pitchFamily="18" charset="0"/>
                        </a:rPr>
                        <m:t>=</m:t>
                      </m:r>
                      <m:r>
                        <a:rPr lang="en-US" sz="2900" b="0" i="1" dirty="0" smtClean="0">
                          <a:latin typeface="Cambria Math" panose="02040503050406030204" pitchFamily="18" charset="0"/>
                        </a:rPr>
                        <m:t>𝑐</m:t>
                      </m:r>
                      <m:r>
                        <a:rPr lang="en-US" sz="2900" b="0" i="1" smtClean="0">
                          <a:latin typeface="Cambria Math" panose="02040503050406030204" pitchFamily="18" charset="0"/>
                        </a:rPr>
                        <m:t>−</m:t>
                      </m:r>
                      <m:r>
                        <a:rPr lang="en-US" sz="2900" b="0" i="1" smtClean="0">
                          <a:latin typeface="Cambria Math" panose="02040503050406030204" pitchFamily="18" charset="0"/>
                        </a:rPr>
                        <m:t>𝛼</m:t>
                      </m:r>
                      <m:func>
                        <m:funcPr>
                          <m:ctrlPr>
                            <a:rPr lang="en-US" sz="2900" b="0" i="1" smtClean="0">
                              <a:latin typeface="Cambria Math" panose="02040503050406030204" pitchFamily="18" charset="0"/>
                            </a:rPr>
                          </m:ctrlPr>
                        </m:funcPr>
                        <m:fName>
                          <m:r>
                            <m:rPr>
                              <m:sty m:val="p"/>
                            </m:rPr>
                            <a:rPr lang="en-US" sz="2900" b="0" i="0" smtClean="0">
                              <a:latin typeface="Cambria Math" panose="02040503050406030204" pitchFamily="18" charset="0"/>
                            </a:rPr>
                            <m:t>log</m:t>
                          </m:r>
                        </m:fName>
                        <m:e>
                          <m:r>
                            <a:rPr lang="en-US" sz="2900" b="0" i="1" smtClean="0">
                              <a:latin typeface="Cambria Math" panose="02040503050406030204" pitchFamily="18" charset="0"/>
                            </a:rPr>
                            <m:t>𝑘</m:t>
                          </m:r>
                        </m:e>
                      </m:func>
                    </m:oMath>
                  </m:oMathPara>
                </a14:m>
                <a:endParaRPr lang="en-US" sz="2900" dirty="0"/>
              </a:p>
            </p:txBody>
          </p:sp>
        </mc:Choice>
        <mc:Fallback xmlns="">
          <p:sp>
            <p:nvSpPr>
              <p:cNvPr id="6" name="TextBox 5">
                <a:extLst>
                  <a:ext uri="{FF2B5EF4-FFF2-40B4-BE49-F238E27FC236}">
                    <a16:creationId xmlns:a16="http://schemas.microsoft.com/office/drawing/2014/main" id="{54767121-0E78-4119-AD84-D2C9BD55E484}"/>
                  </a:ext>
                </a:extLst>
              </p:cNvPr>
              <p:cNvSpPr txBox="1">
                <a:spLocks noRot="1" noChangeAspect="1" noMove="1" noResize="1" noEditPoints="1" noAdjustHandles="1" noChangeArrowheads="1" noChangeShapeType="1" noTextEdit="1"/>
              </p:cNvSpPr>
              <p:nvPr/>
            </p:nvSpPr>
            <p:spPr>
              <a:xfrm>
                <a:off x="1558786" y="3592168"/>
                <a:ext cx="3813314" cy="538609"/>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F08419C-DC8E-44BA-B360-058BB2257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7761" y="1600199"/>
            <a:ext cx="5041402" cy="3657600"/>
          </a:xfrm>
          <a:prstGeom prst="rect">
            <a:avLst/>
          </a:prstGeom>
        </p:spPr>
      </p:pic>
    </p:spTree>
    <p:extLst>
      <p:ext uri="{BB962C8B-B14F-4D97-AF65-F5344CB8AC3E}">
        <p14:creationId xmlns:p14="http://schemas.microsoft.com/office/powerpoint/2010/main" val="377091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44FB85-1525-4AB3-9DF6-C94C70591C69}"/>
              </a:ext>
            </a:extLst>
          </p:cNvPr>
          <p:cNvSpPr>
            <a:spLocks noGrp="1"/>
          </p:cNvSpPr>
          <p:nvPr>
            <p:ph type="sldNum" sz="quarter" idx="12"/>
          </p:nvPr>
        </p:nvSpPr>
        <p:spPr/>
        <p:txBody>
          <a:bodyPr/>
          <a:lstStyle/>
          <a:p>
            <a:fld id="{69974E82-3C2C-4ABB-838F-79BD9B35B7DF}" type="slidenum">
              <a:rPr lang="en-US" smtClean="0"/>
              <a:t>6</a:t>
            </a:fld>
            <a:endParaRPr lang="en-US"/>
          </a:p>
        </p:txBody>
      </p:sp>
      <p:sp>
        <p:nvSpPr>
          <p:cNvPr id="3" name="Title 1">
            <a:extLst>
              <a:ext uri="{FF2B5EF4-FFF2-40B4-BE49-F238E27FC236}">
                <a16:creationId xmlns:a16="http://schemas.microsoft.com/office/drawing/2014/main" id="{70A66AE6-9C97-4760-8BB6-E994973475A6}"/>
              </a:ext>
            </a:extLst>
          </p:cNvPr>
          <p:cNvSpPr txBox="1">
            <a:spLocks/>
          </p:cNvSpPr>
          <p:nvPr/>
        </p:nvSpPr>
        <p:spPr>
          <a:xfrm>
            <a:off x="660400" y="228600"/>
            <a:ext cx="10871200" cy="884583"/>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Cumulative Degree Distribution of the Web</a:t>
            </a:r>
          </a:p>
        </p:txBody>
      </p:sp>
      <p:pic>
        <p:nvPicPr>
          <p:cNvPr id="4" name="Content Placeholder 4">
            <a:extLst>
              <a:ext uri="{FF2B5EF4-FFF2-40B4-BE49-F238E27FC236}">
                <a16:creationId xmlns:a16="http://schemas.microsoft.com/office/drawing/2014/main" id="{CDAF37A1-4328-441E-AB2E-62374210F5EE}"/>
              </a:ext>
            </a:extLst>
          </p:cNvPr>
          <p:cNvPicPr>
            <a:picLocks noChangeAspect="1"/>
          </p:cNvPicPr>
          <p:nvPr/>
        </p:nvPicPr>
        <p:blipFill>
          <a:blip r:embed="rId2"/>
          <a:stretch>
            <a:fillRect/>
          </a:stretch>
        </p:blipFill>
        <p:spPr>
          <a:xfrm>
            <a:off x="1066800" y="1189196"/>
            <a:ext cx="10058400" cy="5066872"/>
          </a:xfrm>
          <a:prstGeom prst="rect">
            <a:avLst/>
          </a:prstGeom>
        </p:spPr>
      </p:pic>
    </p:spTree>
    <p:extLst>
      <p:ext uri="{BB962C8B-B14F-4D97-AF65-F5344CB8AC3E}">
        <p14:creationId xmlns:p14="http://schemas.microsoft.com/office/powerpoint/2010/main" val="212078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AF04A6-9B59-4C26-BA1F-48D95DAE67B3}"/>
              </a:ext>
            </a:extLst>
          </p:cNvPr>
          <p:cNvSpPr>
            <a:spLocks noGrp="1"/>
          </p:cNvSpPr>
          <p:nvPr>
            <p:ph type="sldNum" sz="quarter" idx="12"/>
          </p:nvPr>
        </p:nvSpPr>
        <p:spPr/>
        <p:txBody>
          <a:bodyPr/>
          <a:lstStyle/>
          <a:p>
            <a:fld id="{69974E82-3C2C-4ABB-838F-79BD9B35B7DF}" type="slidenum">
              <a:rPr lang="en-US" smtClean="0"/>
              <a:t>7</a:t>
            </a:fld>
            <a:endParaRPr lang="en-US"/>
          </a:p>
        </p:txBody>
      </p:sp>
      <p:sp>
        <p:nvSpPr>
          <p:cNvPr id="3" name="Title 1">
            <a:extLst>
              <a:ext uri="{FF2B5EF4-FFF2-40B4-BE49-F238E27FC236}">
                <a16:creationId xmlns:a16="http://schemas.microsoft.com/office/drawing/2014/main" id="{3BE058B4-D5FF-4EA5-B62D-098CAF6B571B}"/>
              </a:ext>
            </a:extLst>
          </p:cNvPr>
          <p:cNvSpPr txBox="1">
            <a:spLocks/>
          </p:cNvSpPr>
          <p:nvPr/>
        </p:nvSpPr>
        <p:spPr>
          <a:xfrm>
            <a:off x="4325730" y="188844"/>
            <a:ext cx="3540539" cy="884583"/>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Terminology</a:t>
            </a:r>
          </a:p>
        </p:txBody>
      </p:sp>
      <p:sp>
        <p:nvSpPr>
          <p:cNvPr id="4" name="Content Placeholder 2">
            <a:extLst>
              <a:ext uri="{FF2B5EF4-FFF2-40B4-BE49-F238E27FC236}">
                <a16:creationId xmlns:a16="http://schemas.microsoft.com/office/drawing/2014/main" id="{45FCE9C4-9153-442A-AF6B-0CF1D147C2A6}"/>
              </a:ext>
            </a:extLst>
          </p:cNvPr>
          <p:cNvSpPr txBox="1">
            <a:spLocks/>
          </p:cNvSpPr>
          <p:nvPr/>
        </p:nvSpPr>
        <p:spPr>
          <a:xfrm>
            <a:off x="711200" y="1337776"/>
            <a:ext cx="7306365" cy="1312659"/>
          </a:xfrm>
          <a:prstGeom prst="rect">
            <a:avLst/>
          </a:prstGeom>
        </p:spPr>
        <p:txBody>
          <a:bodyPr>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dirty="0"/>
              <a:t>Networks with power-law degree distributions are often called </a:t>
            </a:r>
            <a:r>
              <a:rPr lang="en-US" dirty="0">
                <a:solidFill>
                  <a:srgbClr val="FF0000"/>
                </a:solidFill>
              </a:rPr>
              <a:t>scale-free networks</a:t>
            </a:r>
            <a:r>
              <a:rPr lang="en-US" dirty="0"/>
              <a:t>. </a:t>
            </a:r>
          </a:p>
        </p:txBody>
      </p:sp>
      <p:pic>
        <p:nvPicPr>
          <p:cNvPr id="5" name="Content Placeholder 5">
            <a:extLst>
              <a:ext uri="{FF2B5EF4-FFF2-40B4-BE49-F238E27FC236}">
                <a16:creationId xmlns:a16="http://schemas.microsoft.com/office/drawing/2014/main" id="{69D5AD07-E8C0-4C3C-9B42-84493BC40708}"/>
              </a:ext>
            </a:extLst>
          </p:cNvPr>
          <p:cNvPicPr>
            <a:picLocks noChangeAspect="1"/>
          </p:cNvPicPr>
          <p:nvPr/>
        </p:nvPicPr>
        <p:blipFill>
          <a:blip r:embed="rId2"/>
          <a:stretch>
            <a:fillRect/>
          </a:stretch>
        </p:blipFill>
        <p:spPr>
          <a:xfrm>
            <a:off x="8310143" y="952500"/>
            <a:ext cx="3170657" cy="54864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228FC01-6DF2-4CF5-9FC2-C0E556922245}"/>
                  </a:ext>
                </a:extLst>
              </p:cNvPr>
              <p:cNvSpPr txBox="1">
                <a:spLocks/>
              </p:cNvSpPr>
              <p:nvPr/>
            </p:nvSpPr>
            <p:spPr>
              <a:xfrm>
                <a:off x="711200" y="2667000"/>
                <a:ext cx="6833704" cy="3246783"/>
              </a:xfrm>
              <a:prstGeom prst="rect">
                <a:avLst/>
              </a:prstGeom>
            </p:spPr>
            <p:txBody>
              <a:bodyPr>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None/>
                </a:pPr>
                <a:r>
                  <a:rPr lang="en-US" sz="2400" dirty="0">
                    <a:solidFill>
                      <a:srgbClr val="0070C0"/>
                    </a:solidFill>
                  </a:rPr>
                  <a:t>The term “scale-free” is rooted in the theory of phase transition, a branch of statistical physics. </a:t>
                </a:r>
              </a:p>
              <a:p>
                <a:r>
                  <a:rPr lang="en-US" sz="2400" dirty="0">
                    <a:solidFill>
                      <a:srgbClr val="0070C0"/>
                    </a:solidFill>
                  </a:rPr>
                  <a:t>In a random graph, most nodes have degrees close to the average </a:t>
                </a:r>
                <a14:m>
                  <m:oMath xmlns:m="http://schemas.openxmlformats.org/officeDocument/2006/math">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𝑘</m:t>
                    </m:r>
                    <m:r>
                      <a:rPr lang="en-US" sz="2400" i="1" smtClean="0">
                        <a:solidFill>
                          <a:srgbClr val="0070C0"/>
                        </a:solidFill>
                        <a:latin typeface="Cambria Math" panose="02040503050406030204" pitchFamily="18" charset="0"/>
                      </a:rPr>
                      <m:t>⟩</m:t>
                    </m:r>
                  </m:oMath>
                </a14:m>
                <a:r>
                  <a:rPr lang="en-US" sz="2400" dirty="0">
                    <a:solidFill>
                      <a:srgbClr val="0070C0"/>
                    </a:solidFill>
                  </a:rPr>
                  <a:t>. This average degree </a:t>
                </a:r>
                <a14:m>
                  <m:oMath xmlns:m="http://schemas.openxmlformats.org/officeDocument/2006/math">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𝑘</m:t>
                    </m:r>
                    <m:r>
                      <a:rPr lang="en-US" sz="2400" i="1" smtClean="0">
                        <a:solidFill>
                          <a:srgbClr val="0070C0"/>
                        </a:solidFill>
                        <a:latin typeface="Cambria Math" panose="02040503050406030204" pitchFamily="18" charset="0"/>
                      </a:rPr>
                      <m:t>⟩</m:t>
                    </m:r>
                  </m:oMath>
                </a14:m>
                <a:r>
                  <a:rPr lang="en-US" sz="2400" dirty="0">
                    <a:solidFill>
                      <a:srgbClr val="0070C0"/>
                    </a:solidFill>
                  </a:rPr>
                  <a:t> serves as the “scale” of a random network. </a:t>
                </a:r>
              </a:p>
              <a:p>
                <a:r>
                  <a:rPr lang="en-US" sz="2400" dirty="0">
                    <a:solidFill>
                      <a:srgbClr val="0070C0"/>
                    </a:solidFill>
                  </a:rPr>
                  <a:t>In contrast, when we randomly choose a node in a network with a power-law degree distribution, we do not know what to expect: its degree can be small or arbitrarily large.</a:t>
                </a:r>
              </a:p>
            </p:txBody>
          </p:sp>
        </mc:Choice>
        <mc:Fallback xmlns="">
          <p:sp>
            <p:nvSpPr>
              <p:cNvPr id="6" name="Content Placeholder 2">
                <a:extLst>
                  <a:ext uri="{FF2B5EF4-FFF2-40B4-BE49-F238E27FC236}">
                    <a16:creationId xmlns:a16="http://schemas.microsoft.com/office/drawing/2014/main" id="{1228FC01-6DF2-4CF5-9FC2-C0E556922245}"/>
                  </a:ext>
                </a:extLst>
              </p:cNvPr>
              <p:cNvSpPr txBox="1">
                <a:spLocks noRot="1" noChangeAspect="1" noMove="1" noResize="1" noEditPoints="1" noAdjustHandles="1" noChangeArrowheads="1" noChangeShapeType="1" noTextEdit="1"/>
              </p:cNvSpPr>
              <p:nvPr/>
            </p:nvSpPr>
            <p:spPr>
              <a:xfrm>
                <a:off x="711200" y="2667000"/>
                <a:ext cx="6833704" cy="3246783"/>
              </a:xfrm>
              <a:prstGeom prst="rect">
                <a:avLst/>
              </a:prstGeom>
              <a:blipFill>
                <a:blip r:embed="rId3"/>
                <a:stretch>
                  <a:fillRect l="-1427" t="-2632" r="-1784" b="-3759"/>
                </a:stretch>
              </a:blipFill>
            </p:spPr>
            <p:txBody>
              <a:bodyPr/>
              <a:lstStyle/>
              <a:p>
                <a:r>
                  <a:rPr lang="en-US">
                    <a:noFill/>
                  </a:rPr>
                  <a:t> </a:t>
                </a:r>
              </a:p>
            </p:txBody>
          </p:sp>
        </mc:Fallback>
      </mc:AlternateContent>
    </p:spTree>
    <p:extLst>
      <p:ext uri="{BB962C8B-B14F-4D97-AF65-F5344CB8AC3E}">
        <p14:creationId xmlns:p14="http://schemas.microsoft.com/office/powerpoint/2010/main" val="174683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1C1DCC-AF7A-4F04-82A1-268831262902}"/>
              </a:ext>
            </a:extLst>
          </p:cNvPr>
          <p:cNvSpPr>
            <a:spLocks noGrp="1"/>
          </p:cNvSpPr>
          <p:nvPr>
            <p:ph type="body" idx="1"/>
          </p:nvPr>
        </p:nvSpPr>
        <p:spPr/>
        <p:txBody>
          <a:bodyPr/>
          <a:lstStyle/>
          <a:p>
            <a:r>
              <a:rPr lang="en-US" dirty="0"/>
              <a:t>Not Just in Networks</a:t>
            </a:r>
          </a:p>
        </p:txBody>
      </p:sp>
      <p:sp>
        <p:nvSpPr>
          <p:cNvPr id="3" name="Title 2">
            <a:extLst>
              <a:ext uri="{FF2B5EF4-FFF2-40B4-BE49-F238E27FC236}">
                <a16:creationId xmlns:a16="http://schemas.microsoft.com/office/drawing/2014/main" id="{23155436-E0CC-429F-BE04-F08A2971650D}"/>
              </a:ext>
            </a:extLst>
          </p:cNvPr>
          <p:cNvSpPr>
            <a:spLocks noGrp="1"/>
          </p:cNvSpPr>
          <p:nvPr>
            <p:ph type="title"/>
          </p:nvPr>
        </p:nvSpPr>
        <p:spPr/>
        <p:txBody>
          <a:bodyPr>
            <a:normAutofit/>
          </a:bodyPr>
          <a:lstStyle/>
          <a:p>
            <a:r>
              <a:rPr lang="en-US" dirty="0"/>
              <a:t>Examples of Power Laws</a:t>
            </a:r>
          </a:p>
        </p:txBody>
      </p:sp>
      <p:sp>
        <p:nvSpPr>
          <p:cNvPr id="4" name="Slide Number Placeholder 3">
            <a:extLst>
              <a:ext uri="{FF2B5EF4-FFF2-40B4-BE49-F238E27FC236}">
                <a16:creationId xmlns:a16="http://schemas.microsoft.com/office/drawing/2014/main" id="{515EE887-8869-4F5A-B361-FA17B5F6642D}"/>
              </a:ext>
            </a:extLst>
          </p:cNvPr>
          <p:cNvSpPr>
            <a:spLocks noGrp="1"/>
          </p:cNvSpPr>
          <p:nvPr>
            <p:ph type="sldNum" sz="quarter" idx="11"/>
          </p:nvPr>
        </p:nvSpPr>
        <p:spPr/>
        <p:txBody>
          <a:bodyPr/>
          <a:lstStyle/>
          <a:p>
            <a:fld id="{69974E82-3C2C-4ABB-838F-79BD9B35B7DF}" type="slidenum">
              <a:rPr lang="en-US" smtClean="0"/>
              <a:t>8</a:t>
            </a:fld>
            <a:endParaRPr lang="en-US"/>
          </a:p>
        </p:txBody>
      </p:sp>
    </p:spTree>
    <p:extLst>
      <p:ext uri="{BB962C8B-B14F-4D97-AF65-F5344CB8AC3E}">
        <p14:creationId xmlns:p14="http://schemas.microsoft.com/office/powerpoint/2010/main" val="2417860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C94ADA-F949-4CFA-A0E4-E5FFAA97C4FC}"/>
              </a:ext>
            </a:extLst>
          </p:cNvPr>
          <p:cNvSpPr>
            <a:spLocks noGrp="1"/>
          </p:cNvSpPr>
          <p:nvPr>
            <p:ph type="sldNum" sz="quarter" idx="12"/>
          </p:nvPr>
        </p:nvSpPr>
        <p:spPr/>
        <p:txBody>
          <a:bodyPr/>
          <a:lstStyle/>
          <a:p>
            <a:fld id="{69974E82-3C2C-4ABB-838F-79BD9B35B7DF}" type="slidenum">
              <a:rPr lang="en-US" smtClean="0"/>
              <a:t>9</a:t>
            </a:fld>
            <a:endParaRPr lang="en-US"/>
          </a:p>
        </p:txBody>
      </p:sp>
      <p:sp>
        <p:nvSpPr>
          <p:cNvPr id="3" name="Title 1">
            <a:extLst>
              <a:ext uri="{FF2B5EF4-FFF2-40B4-BE49-F238E27FC236}">
                <a16:creationId xmlns:a16="http://schemas.microsoft.com/office/drawing/2014/main" id="{D8CC60D4-B648-4CEC-8B02-1D78417E6C29}"/>
              </a:ext>
            </a:extLst>
          </p:cNvPr>
          <p:cNvSpPr txBox="1">
            <a:spLocks/>
          </p:cNvSpPr>
          <p:nvPr/>
        </p:nvSpPr>
        <p:spPr>
          <a:xfrm>
            <a:off x="2067339" y="255105"/>
            <a:ext cx="8057322" cy="990600"/>
          </a:xfrm>
          <a:prstGeom prst="rect">
            <a:avLst/>
          </a:prstGeom>
        </p:spPr>
        <p:txBody>
          <a:bodyP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a:t>About Normal Distributions Again</a:t>
            </a:r>
          </a:p>
        </p:txBody>
      </p:sp>
      <p:pic>
        <p:nvPicPr>
          <p:cNvPr id="5" name="Picture 4">
            <a:extLst>
              <a:ext uri="{FF2B5EF4-FFF2-40B4-BE49-F238E27FC236}">
                <a16:creationId xmlns:a16="http://schemas.microsoft.com/office/drawing/2014/main" id="{02AA411B-4480-498E-897A-57E26E90A6D6}"/>
              </a:ext>
            </a:extLst>
          </p:cNvPr>
          <p:cNvPicPr>
            <a:picLocks noChangeAspect="1"/>
          </p:cNvPicPr>
          <p:nvPr/>
        </p:nvPicPr>
        <p:blipFill>
          <a:blip r:embed="rId2"/>
          <a:stretch>
            <a:fillRect/>
          </a:stretch>
        </p:blipFill>
        <p:spPr>
          <a:xfrm>
            <a:off x="609600" y="1359458"/>
            <a:ext cx="10972800" cy="3629761"/>
          </a:xfrm>
          <a:prstGeom prst="rect">
            <a:avLst/>
          </a:prstGeom>
        </p:spPr>
      </p:pic>
      <p:sp>
        <p:nvSpPr>
          <p:cNvPr id="7" name="TextBox 6">
            <a:extLst>
              <a:ext uri="{FF2B5EF4-FFF2-40B4-BE49-F238E27FC236}">
                <a16:creationId xmlns:a16="http://schemas.microsoft.com/office/drawing/2014/main" id="{D9672A6A-1FCF-48EB-A1C8-63534906975B}"/>
              </a:ext>
            </a:extLst>
          </p:cNvPr>
          <p:cNvSpPr txBox="1"/>
          <p:nvPr/>
        </p:nvSpPr>
        <p:spPr>
          <a:xfrm>
            <a:off x="1205949" y="5263515"/>
            <a:ext cx="10376451" cy="984885"/>
          </a:xfrm>
          <a:prstGeom prst="rect">
            <a:avLst/>
          </a:prstGeom>
          <a:noFill/>
        </p:spPr>
        <p:txBody>
          <a:bodyPr wrap="square" rtlCol="0">
            <a:spAutoFit/>
          </a:bodyPr>
          <a:lstStyle/>
          <a:p>
            <a:r>
              <a:rPr lang="en-US" sz="2900" dirty="0"/>
              <a:t>The range of possible values is small enough. Most values are concentrated around the means. </a:t>
            </a:r>
          </a:p>
        </p:txBody>
      </p:sp>
    </p:spTree>
    <p:extLst>
      <p:ext uri="{BB962C8B-B14F-4D97-AF65-F5344CB8AC3E}">
        <p14:creationId xmlns:p14="http://schemas.microsoft.com/office/powerpoint/2010/main" val="33418822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3238</TotalTime>
  <Words>1270</Words>
  <Application>Microsoft Office PowerPoint</Application>
  <PresentationFormat>Widescreen</PresentationFormat>
  <Paragraphs>165</Paragraphs>
  <Slides>32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Tw Cen MT</vt:lpstr>
      <vt:lpstr>Wingdings</vt:lpstr>
      <vt:lpstr>Wingdings 2</vt:lpstr>
      <vt:lpstr>MyTheme</vt:lpstr>
      <vt:lpstr>Power Laws</vt:lpstr>
      <vt:lpstr>What Is a Power Law?</vt:lpstr>
      <vt:lpstr>PowerPoint Presentation</vt:lpstr>
      <vt:lpstr>PowerPoint Presentation</vt:lpstr>
      <vt:lpstr>PowerPoint Presentation</vt:lpstr>
      <vt:lpstr>PowerPoint Presentation</vt:lpstr>
      <vt:lpstr>PowerPoint Presentation</vt:lpstr>
      <vt:lpstr>Examples of Power Laws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Laws and the 80/20 Rule</vt:lpstr>
      <vt:lpstr>PowerPoint Presentation</vt:lpstr>
      <vt:lpstr>PowerPoint Presentation</vt:lpstr>
      <vt:lpstr>PowerPoint Presentation</vt:lpstr>
      <vt:lpstr>PowerPoint Presentation</vt:lpstr>
      <vt:lpstr>Power Laws for Other Centrality Measures</vt:lpstr>
      <vt:lpstr>PowerPoint Presentation</vt:lpstr>
      <vt:lpstr>PowerPoint Presentation</vt:lpstr>
      <vt:lpstr>Popularity and Long Tail</vt:lpstr>
      <vt:lpstr>PowerPoint Presentation</vt:lpstr>
      <vt:lpstr>PowerPoint Presentation</vt:lpstr>
      <vt:lpstr>PowerPoint Presentation</vt:lpstr>
      <vt:lpstr>PowerPoint Presentation</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search</dc:title>
  <dc:subject>Network Science</dc:subject>
  <dc:creator>Evgeny Dantsin</dc:creator>
  <cp:lastModifiedBy>Evgeny Dantsin</cp:lastModifiedBy>
  <cp:revision>199</cp:revision>
  <dcterms:created xsi:type="dcterms:W3CDTF">2020-03-28T03:26:08Z</dcterms:created>
  <dcterms:modified xsi:type="dcterms:W3CDTF">2023-08-06T14:44:36Z</dcterms:modified>
</cp:coreProperties>
</file>