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34" r:id="rId3"/>
    <p:sldId id="367" r:id="rId4"/>
    <p:sldId id="368" r:id="rId5"/>
    <p:sldId id="372" r:id="rId6"/>
    <p:sldId id="373" r:id="rId7"/>
    <p:sldId id="374" r:id="rId8"/>
    <p:sldId id="375" r:id="rId9"/>
    <p:sldId id="371" r:id="rId10"/>
    <p:sldId id="341" r:id="rId11"/>
    <p:sldId id="376" r:id="rId12"/>
    <p:sldId id="377" r:id="rId13"/>
    <p:sldId id="378" r:id="rId14"/>
    <p:sldId id="379" r:id="rId15"/>
    <p:sldId id="381" r:id="rId16"/>
    <p:sldId id="380" r:id="rId17"/>
    <p:sldId id="382" r:id="rId18"/>
    <p:sldId id="3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8" autoAdjust="0"/>
    <p:restoredTop sz="94660"/>
  </p:normalViewPr>
  <p:slideViewPr>
    <p:cSldViewPr snapToGrid="0">
      <p:cViewPr varScale="1">
        <p:scale>
          <a:sx n="59" d="100"/>
          <a:sy n="59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7/23/2023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7/23/2023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7/23/2023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7/23/2023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7/23/2023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90B-7BE0-499A-B2A1-76F413CBD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HITS: Hyperlink-Induced Topic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9A10-987C-4D44-8478-FFC4871FF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 Analysis with Hubs and Authorities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EC12-94F8-4C55-BEA3-441AB00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0B11E-1052-4610-9A51-AB90F3440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08D9AC-A1AD-40A1-BFD8-462D8231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Hub-Authority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F82D0-C9F8-4B5B-B98A-71F340D08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6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2A95-0ABE-4181-BA6C-06811F45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F64FF-FC15-4CA4-89DC-81E80B59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C1514A-C277-4844-8C81-7B2C386C48B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Number of iterations. </a:t>
                </a: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 number of iterations.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Initial step. </a:t>
                </a:r>
                <a:r>
                  <a:rPr lang="en-US" dirty="0"/>
                  <a:t>All authority weights and all hub weights are 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Iterations.</a:t>
                </a:r>
                <a:r>
                  <a:rPr lang="en-US" dirty="0"/>
                  <a:t> Perform a sequence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updates. Each update works as follows:</a:t>
                </a:r>
              </a:p>
              <a:p>
                <a:pPr marL="834390" lvl="1" indent="-514350">
                  <a:buFont typeface="+mj-lt"/>
                  <a:buAutoNum type="arabicPeriod"/>
                </a:pPr>
                <a:r>
                  <a:rPr lang="en-US" dirty="0"/>
                  <a:t>First apply </a:t>
                </a:r>
                <a:r>
                  <a:rPr lang="en-US" dirty="0">
                    <a:solidFill>
                      <a:srgbClr val="FF0000"/>
                    </a:solidFill>
                  </a:rPr>
                  <a:t>Authority Update Rule </a:t>
                </a:r>
                <a:r>
                  <a:rPr lang="en-US" dirty="0"/>
                  <a:t>to the current weights.</a:t>
                </a:r>
              </a:p>
              <a:p>
                <a:pPr marL="834390" lvl="1" indent="-514350">
                  <a:buFont typeface="+mj-lt"/>
                  <a:buAutoNum type="arabicPeriod"/>
                </a:pPr>
                <a:r>
                  <a:rPr lang="en-US" dirty="0"/>
                  <a:t>Then apply </a:t>
                </a:r>
                <a:r>
                  <a:rPr lang="en-US" dirty="0">
                    <a:solidFill>
                      <a:srgbClr val="FF0000"/>
                    </a:solidFill>
                  </a:rPr>
                  <a:t>Hub Update Rule </a:t>
                </a:r>
                <a:r>
                  <a:rPr lang="en-US" dirty="0"/>
                  <a:t>to the resulting weights.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Normalization.</a:t>
                </a:r>
                <a:r>
                  <a:rPr lang="en-US" dirty="0"/>
                  <a:t>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iterations, normalize the weights as follows:</a:t>
                </a:r>
              </a:p>
              <a:p>
                <a:pPr marL="880110" lvl="1" indent="-514350">
                  <a:buFont typeface="+mj-lt"/>
                  <a:buAutoNum type="arabicPeriod"/>
                </a:pPr>
                <a:r>
                  <a:rPr lang="en-US" dirty="0"/>
                  <a:t>Divide each authority weight by the sum of all authority weights.</a:t>
                </a:r>
              </a:p>
              <a:p>
                <a:pPr marL="880110" lvl="1" indent="-514350">
                  <a:buFont typeface="+mj-lt"/>
                  <a:buAutoNum type="arabicPeriod"/>
                </a:pPr>
                <a:r>
                  <a:rPr lang="en-US" dirty="0"/>
                  <a:t>Divide each hub weight by the sum of all hub weights.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C1514A-C277-4844-8C81-7B2C386C4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 b="-2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33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148A-6682-476A-B6D0-B20CFE01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07D49-D66B-462E-98DE-3EF5AA5A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1C89CD-A301-40B1-B49A-4BBB6E58DCF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Authority Update Rule. </a:t>
                </a:r>
                <a:r>
                  <a:rPr lang="en-US" dirty="0"/>
                  <a:t>For each page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update the authority weight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be the sum of the hub weights of all pages that point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↦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Hub Update Rule. </a:t>
                </a:r>
                <a:r>
                  <a:rPr lang="en-US" dirty="0"/>
                  <a:t>For each page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update the hub weight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be the sum of the authority weights of all pages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points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1C89CD-A301-40B1-B49A-4BBB6E58D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62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9A65-B52D-45E2-A584-107CFC42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Updating Authority Weights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56E7C-18C5-4882-83FB-439A3E7B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62245-C52D-460E-AF79-4BB7A12E61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137874" y="1660359"/>
            <a:ext cx="591625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8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9A65-B52D-45E2-A584-107CFC42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Updating Hub Weights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56E7C-18C5-4882-83FB-439A3E7B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31C1B-77E8-414C-986D-703187EC6AD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90565" y="1624263"/>
            <a:ext cx="592379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5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9A65-B52D-45E2-A584-107CFC42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Updating Authority Weights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56E7C-18C5-4882-83FB-439A3E7B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F7F39-B0C2-4A72-AB9D-DBBD9BA8FEA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121541" y="1672390"/>
            <a:ext cx="594891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9A65-B52D-45E2-A584-107CFC42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Authority Weights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56E7C-18C5-4882-83FB-439A3E7B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75697-8C0C-4B8C-A755-0DD2B6B775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192605" y="1612232"/>
            <a:ext cx="580678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182F-B755-47BC-8CB8-B41E35D6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Authority and Hub Weights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835016-858F-4429-BBF5-7E890931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354FE5-52CE-4257-A0B0-949FB15119A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adjacency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be its transpose.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 vector: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vector where all components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Starting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repeat until convergence:</a:t>
                </a:r>
              </a:p>
              <a:p>
                <a:pPr marL="834390" lvl="1" indent="-514350">
                  <a:buFont typeface="+mj-lt"/>
                  <a:buAutoNum type="arabicPeriod"/>
                </a:pPr>
                <a:r>
                  <a:rPr lang="en-US" dirty="0"/>
                  <a:t>Compute authority: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834390" lvl="1" indent="-514350">
                  <a:buFont typeface="+mj-lt"/>
                  <a:buAutoNum type="arabicPeriod"/>
                </a:pPr>
                <a:r>
                  <a:rPr lang="en-US" dirty="0"/>
                  <a:t>Compute hub: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834390" lvl="1" indent="-514350">
                  <a:buFont typeface="+mj-lt"/>
                  <a:buAutoNum type="arabicPeriod"/>
                </a:pPr>
                <a:r>
                  <a:rPr lang="en-US" dirty="0"/>
                  <a:t>Normalize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834390" lvl="1" indent="-514350">
                  <a:buFont typeface="+mj-lt"/>
                  <a:buAutoNum type="arabicPeriod"/>
                </a:pPr>
                <a:r>
                  <a:rPr lang="en-US" dirty="0"/>
                  <a:t>Go to the next iteration.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354FE5-52CE-4257-A0B0-949FB1511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74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D6C-866E-4448-9B9B-C26C2169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4974F-6004-453B-86ED-FE2717EDE4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18</a:t>
            </a:fld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601FC16-5C2D-4626-BA05-684B4B65B8B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701" y="1582558"/>
            <a:ext cx="2506812" cy="36576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78640E-9202-4F19-9D0C-9491310B15EC}"/>
              </a:ext>
            </a:extLst>
          </p:cNvPr>
          <p:cNvSpPr txBox="1"/>
          <p:nvPr/>
        </p:nvSpPr>
        <p:spPr>
          <a:xfrm>
            <a:off x="1649616" y="5268910"/>
            <a:ext cx="28136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/>
              <a:t>Section 7.1.5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BFE74-2C05-4348-8C05-EB65EB8B2816}"/>
              </a:ext>
            </a:extLst>
          </p:cNvPr>
          <p:cNvSpPr txBox="1"/>
          <p:nvPr/>
        </p:nvSpPr>
        <p:spPr>
          <a:xfrm>
            <a:off x="7679087" y="5268909"/>
            <a:ext cx="26060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/>
              <a:t>Section 14.2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DBFD5-A9E2-475E-8C39-63F588543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24" y="1582558"/>
            <a:ext cx="280637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EEB47-79AF-4821-B470-C324212C9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Query-Dependent Ranking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23A631-5F82-4126-86BB-9C7ACA60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 Behind HITS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E2868-3860-4E66-AA4B-C71EEDAE2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6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EE68-8298-4518-A612-8B664F9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 to Page Ranking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F1E5E3-0F03-4992-B890-E4D863B9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7262A-8A23-4B0B-9B25-056AF804E2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Query-independent ranking: </a:t>
            </a:r>
            <a:r>
              <a:rPr lang="en-US" dirty="0"/>
              <a:t>Ranks are independent of queries (like ranks computed with PageRank).</a:t>
            </a:r>
          </a:p>
          <a:p>
            <a:r>
              <a:rPr lang="en-US" b="1" dirty="0">
                <a:solidFill>
                  <a:srgbClr val="0070C0"/>
                </a:solidFill>
              </a:rPr>
              <a:t>Query-dependent ranking: </a:t>
            </a:r>
            <a:r>
              <a:rPr lang="en-US" dirty="0"/>
              <a:t>Each query determines its own ranks on pages (ranks computed with HITS are query-dependent).</a:t>
            </a:r>
          </a:p>
          <a:p>
            <a:r>
              <a:rPr lang="en-US" b="1" dirty="0">
                <a:solidFill>
                  <a:srgbClr val="0070C0"/>
                </a:solidFill>
              </a:rPr>
              <a:t>Which is better?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Strength of query-independent ranking. </a:t>
            </a:r>
            <a:r>
              <a:rPr lang="en-US" dirty="0"/>
              <a:t>Query processing is efficient: ranks are computed in advance, not during query processing.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Strength of query-dependent ranking. </a:t>
            </a:r>
            <a:r>
              <a:rPr lang="en-US" dirty="0"/>
              <a:t>For many queries, there are pages that are highly authoritative on the query topic, but they are not necessarily very authoritative in general.</a:t>
            </a:r>
          </a:p>
        </p:txBody>
      </p:sp>
    </p:spTree>
    <p:extLst>
      <p:ext uri="{BB962C8B-B14F-4D97-AF65-F5344CB8AC3E}">
        <p14:creationId xmlns:p14="http://schemas.microsoft.com/office/powerpoint/2010/main" val="16344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05EF-0F30-4460-99A3-D8748F71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Smaller Graph in HITS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8A4AAE-520F-4F2E-A82F-BD41BF2A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FDA5B3-8076-4141-AA3E-6282CFCA2A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Graphs for ranking</a:t>
                </a:r>
              </a:p>
              <a:p>
                <a:r>
                  <a:rPr lang="en-US" dirty="0"/>
                  <a:t>PageRank operates on the entire Web graph.</a:t>
                </a:r>
              </a:p>
              <a:p>
                <a:r>
                  <a:rPr lang="en-US" dirty="0"/>
                  <a:t>Given a query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HITS builds a smaller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and operates on this graph.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is built in two 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all pages relevant to the query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include them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all pages that either point to the pages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or are pointed to by the pages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FDA5B3-8076-4141-AA3E-6282CFCA2A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8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D5A6-01D1-4E5D-A008-24DF2574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75DC6-4203-4E2A-9254-E2AB48CA150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Web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75DC6-4203-4E2A-9254-E2AB48CA1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47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5D086F9-CD7E-4E9D-83CA-C88E57C2A7CA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804279" y="2064797"/>
                <a:ext cx="4574921" cy="362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Question: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if there are only two pages relevant to the query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namely, pages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(The answer is in the next slide.)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5D086F9-CD7E-4E9D-83CA-C88E57C2A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804279" y="2064797"/>
                <a:ext cx="4574921" cy="3621539"/>
              </a:xfrm>
              <a:blipFill>
                <a:blip r:embed="rId3"/>
                <a:stretch>
                  <a:fillRect l="-2796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97A6E-AB7B-4F68-BFF1-E1C062D0B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E0AF4-53A1-48C1-AE39-FCE61ADCA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345405"/>
            <a:ext cx="5600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D5A6-01D1-4E5D-A008-24DF2574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75DC6-4203-4E2A-9254-E2AB48CA150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Web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75DC6-4203-4E2A-9254-E2AB48CA1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47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5D086F9-CD7E-4E9D-83CA-C88E57C2A7CA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804279" y="2485903"/>
                <a:ext cx="4574921" cy="2471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Answer: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is the subgraph induced by pages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3, 4, 9, 13, 14, 15, 18.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5D086F9-CD7E-4E9D-83CA-C88E57C2A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804279" y="2485903"/>
                <a:ext cx="4574921" cy="2471108"/>
              </a:xfrm>
              <a:blipFill>
                <a:blip r:embed="rId3"/>
                <a:stretch>
                  <a:fillRect l="-2796" t="-2469" r="-3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97A6E-AB7B-4F68-BFF1-E1C062D0B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5633B6-88A5-4498-B5EA-249B5952D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333374"/>
            <a:ext cx="5600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3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EEB47-79AF-4821-B470-C324212C9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Hubs and Authorities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23A631-5F82-4126-86BB-9C7ACA60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Idea Behind HITS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E2868-3860-4E66-AA4B-C71EEDAE2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2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05EF-0F30-4460-99A3-D8748F71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Pages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8A4AAE-520F-4F2E-A82F-BD41BF2A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DA5B3-8076-4141-AA3E-6282CFCA2A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Question.</a:t>
            </a:r>
            <a:r>
              <a:rPr lang="en-US" dirty="0"/>
              <a:t> When googling “newspapers in Chicago”, what are you actually looking for?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Are you looking for websites of Chicago major newspapers? Then you need the webpages of Chicago Tribune, Chicago Sun-Times, etc. These pages have high </a:t>
            </a:r>
            <a:r>
              <a:rPr lang="en-US" dirty="0">
                <a:solidFill>
                  <a:srgbClr val="FF0000"/>
                </a:solidFill>
              </a:rPr>
              <a:t>authority</a:t>
            </a:r>
            <a:r>
              <a:rPr lang="en-US" dirty="0"/>
              <a:t>.</a:t>
            </a:r>
          </a:p>
          <a:p>
            <a:r>
              <a:rPr lang="en-US" dirty="0"/>
              <a:t>Are you looking for information about all newspapers published in Chicago? Then you need, for example, Wikipedia’s article “Newspapers of the Chicago metropolitan area”. Such a page acts as a </a:t>
            </a:r>
            <a:r>
              <a:rPr lang="en-US" dirty="0">
                <a:solidFill>
                  <a:srgbClr val="FF0000"/>
                </a:solidFill>
              </a:rPr>
              <a:t>hub</a:t>
            </a:r>
            <a:r>
              <a:rPr lang="en-US" dirty="0"/>
              <a:t> that contains a collection of links to authoritative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9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AEDE-69B6-4A13-9367-3BA76F1C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Two Weights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F921D-8AFB-4781-B7B8-E183295D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CE059-3198-437A-92BB-33E4FD3D6B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Two weights. </a:t>
            </a:r>
            <a:r>
              <a:rPr lang="en-US" dirty="0"/>
              <a:t>The rank assigned by HITS to a page is a combination of the following two weights: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authority weight </a:t>
            </a:r>
            <a:r>
              <a:rPr lang="en-US" dirty="0"/>
              <a:t>captures the quality of the page as a resource itself.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hub weight </a:t>
            </a:r>
            <a:r>
              <a:rPr lang="en-US" dirty="0"/>
              <a:t>captures the quality of the page as a pointer to useful resources.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Key idea. </a:t>
            </a:r>
            <a:r>
              <a:rPr lang="en-US" dirty="0"/>
              <a:t>How to define these weights? A key idea of HITS is mutual reinforcing: a good hub points to good authorities, while a good authority is pointed to by good hubs.</a:t>
            </a:r>
          </a:p>
        </p:txBody>
      </p:sp>
    </p:spTree>
    <p:extLst>
      <p:ext uri="{BB962C8B-B14F-4D97-AF65-F5344CB8AC3E}">
        <p14:creationId xmlns:p14="http://schemas.microsoft.com/office/powerpoint/2010/main" val="27730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4280</TotalTime>
  <Words>741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 Math</vt:lpstr>
      <vt:lpstr>Tw Cen MT</vt:lpstr>
      <vt:lpstr>Wingdings</vt:lpstr>
      <vt:lpstr>Wingdings 2</vt:lpstr>
      <vt:lpstr>MyTheme</vt:lpstr>
      <vt:lpstr>HITS: Hyperlink-Induced Topic Search</vt:lpstr>
      <vt:lpstr>An Idea Behind HITS</vt:lpstr>
      <vt:lpstr>Two Approaches to Page Ranking</vt:lpstr>
      <vt:lpstr>Smaller Graph in HITS</vt:lpstr>
      <vt:lpstr>Example</vt:lpstr>
      <vt:lpstr>Example</vt:lpstr>
      <vt:lpstr>Another Idea Behind HITS</vt:lpstr>
      <vt:lpstr>Two Types of Pages</vt:lpstr>
      <vt:lpstr>Combination of Two Weights</vt:lpstr>
      <vt:lpstr>Hub-Authority Computation</vt:lpstr>
      <vt:lpstr>General Scheme</vt:lpstr>
      <vt:lpstr>Update Rules</vt:lpstr>
      <vt:lpstr>Step 1: Updating Authority Weights</vt:lpstr>
      <vt:lpstr>Step 1: Updating Hub Weights</vt:lpstr>
      <vt:lpstr>Step 2: Updating Authority Weights</vt:lpstr>
      <vt:lpstr>Normalizing Authority Weights</vt:lpstr>
      <vt:lpstr>Computation of Authority and Hub Weights 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Network Science</dc:subject>
  <dc:creator>Evgeny Dantsin</dc:creator>
  <cp:lastModifiedBy>Evgeny Dantsin</cp:lastModifiedBy>
  <cp:revision>331</cp:revision>
  <dcterms:created xsi:type="dcterms:W3CDTF">2019-08-09T20:20:42Z</dcterms:created>
  <dcterms:modified xsi:type="dcterms:W3CDTF">2023-07-23T13:42:18Z</dcterms:modified>
</cp:coreProperties>
</file>