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9" r:id="rId3"/>
    <p:sldId id="300" r:id="rId4"/>
    <p:sldId id="345" r:id="rId5"/>
    <p:sldId id="303" r:id="rId6"/>
    <p:sldId id="304" r:id="rId7"/>
    <p:sldId id="306" r:id="rId8"/>
    <p:sldId id="6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4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7/23/2023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7/23/2023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7/23/2023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7/23/2023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7/23/2023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similarity in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Similarity measures and their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Questions About Similarity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network, are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similar? How can we quantify similarity between nodes?</a:t>
                </a:r>
              </a:p>
              <a:p>
                <a:r>
                  <a:rPr lang="en-US" dirty="0"/>
                  <a:t>Given a network, find nodes most similar to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 For example, find web pages most similar to a given web page. </a:t>
                </a:r>
              </a:p>
              <a:p>
                <a:r>
                  <a:rPr lang="en-US" dirty="0"/>
                  <a:t>Given two networks, are they similar? Or, given two communities in a network, are they similar?</a:t>
                </a:r>
              </a:p>
              <a:p>
                <a:r>
                  <a:rPr lang="en-US" dirty="0"/>
                  <a:t>Given a “large” network and a “small” network, does the large one contain a sub-network similar to the small one?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7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Question.</a:t>
                </a:r>
                <a:r>
                  <a:rPr lang="en-US" dirty="0"/>
                  <a:t> How can you measure similarity between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464" y="2490439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Strings of the Same Length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Question. </a:t>
                </a:r>
                <a:r>
                  <a:rPr lang="en-US" dirty="0"/>
                  <a:t>How can you measure similarity/dissimilarity between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that have the same length?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Hamming distance.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Hamming distance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number of positions at which the corresponding symbols are different. Equivalently, the </a:t>
                </a:r>
                <a:r>
                  <a:rPr lang="en-US" dirty="0">
                    <a:solidFill>
                      <a:srgbClr val="FF0000"/>
                    </a:solidFill>
                  </a:rPr>
                  <a:t>Hamming distance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minimum number of substitutions needed to transform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Example. </a:t>
                </a:r>
                <a:r>
                  <a:rPr lang="en-US" dirty="0"/>
                  <a:t>The Hamming distance between strings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london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boston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69D893-63CD-4F14-B46C-669F8C229019}"/>
                  </a:ext>
                </a:extLst>
              </p:cNvPr>
              <p:cNvSpPr txBox="1"/>
              <p:nvPr/>
            </p:nvSpPr>
            <p:spPr>
              <a:xfrm>
                <a:off x="6789298" y="5319337"/>
                <a:ext cx="3865945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700"/>
                  </a:spcBef>
                  <a:buClr>
                    <a:srgbClr val="DD8047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london</m:t>
                          </m:r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boston</m:t>
                          </m:r>
                        </m:e>
                      </m:d>
                      <m:r>
                        <a:rPr lang="en-US" sz="2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9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69D893-63CD-4F14-B46C-669F8C22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98" y="5319337"/>
                <a:ext cx="3865945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61F71D-EB82-4FD7-9950-8EF584077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789725"/>
                  </p:ext>
                </p:extLst>
              </p:nvPr>
            </p:nvGraphicFramePr>
            <p:xfrm>
              <a:off x="2785644" y="5131442"/>
              <a:ext cx="2970834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139">
                      <a:extLst>
                        <a:ext uri="{9D8B030D-6E8A-4147-A177-3AD203B41FA5}">
                          <a16:colId xmlns:a16="http://schemas.microsoft.com/office/drawing/2014/main" val="4279124321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525860525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326497720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4028496998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1135618718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2074597915"/>
                        </a:ext>
                      </a:extLst>
                    </a:gridCol>
                  </a:tblGrid>
                  <a:tr h="4258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576348"/>
                      </a:ext>
                    </a:extLst>
                  </a:tr>
                  <a:tr h="4258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584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61F71D-EB82-4FD7-9950-8EF584077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789725"/>
                  </p:ext>
                </p:extLst>
              </p:nvPr>
            </p:nvGraphicFramePr>
            <p:xfrm>
              <a:off x="2785644" y="5131442"/>
              <a:ext cx="2970834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139">
                      <a:extLst>
                        <a:ext uri="{9D8B030D-6E8A-4147-A177-3AD203B41FA5}">
                          <a16:colId xmlns:a16="http://schemas.microsoft.com/office/drawing/2014/main" val="4279124321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525860525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326497720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4028496998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1135618718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20745979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496341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35" r="-402469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780" r="-297561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469" r="-201235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7561" r="-98780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704" b="-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5763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1333" r="-49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35" t="-101333" r="-4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780" t="-101333" r="-2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469" t="-101333" r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7561" t="-101333" r="-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704" t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2584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419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Between Arbitrary 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Question. </a:t>
                </a:r>
                <a:r>
                  <a:rPr lang="en-US" dirty="0"/>
                  <a:t>How can you measure similarity/dissimilarity between arbitrary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Edit distance.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edit distance </a:t>
                </a:r>
                <a:r>
                  <a:rPr lang="en-US" dirty="0"/>
                  <a:t>(also called the </a:t>
                </a:r>
                <a:r>
                  <a:rPr lang="en-US" dirty="0" err="1">
                    <a:solidFill>
                      <a:srgbClr val="FF0000"/>
                    </a:solidFill>
                  </a:rPr>
                  <a:t>Levenshtein</a:t>
                </a:r>
                <a:r>
                  <a:rPr lang="en-US" dirty="0">
                    <a:solidFill>
                      <a:srgbClr val="FF0000"/>
                    </a:solidFill>
                  </a:rPr>
                  <a:t> distance</a:t>
                </a:r>
                <a:r>
                  <a:rPr lang="en-US" dirty="0"/>
                  <a:t>) between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minimum number of edit operations (insertions, deletions, substitutions) needed to transform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london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oslo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Variants.</a:t>
                </a:r>
                <a:r>
                  <a:rPr lang="en-US" dirty="0"/>
                  <a:t> The edit distance has many variants depending on what edit operations we allow. For example, we can allow transpositions.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r="-1290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41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Between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Question. </a:t>
                </a:r>
                <a:r>
                  <a:rPr lang="en-US" dirty="0"/>
                  <a:t>How can you measure similarity/dissimilarity between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Two approaches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Edit distance. </a:t>
                </a:r>
                <a:r>
                  <a:rPr lang="en-US" dirty="0"/>
                  <a:t>The distance between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minimum number of operations on vertices and edges needed to transform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Common subgraph. </a:t>
                </a:r>
                <a:r>
                  <a:rPr lang="en-US" dirty="0"/>
                  <a:t>The similarity between graphs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ratio 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65760" lvl="1" indent="0"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maximal common subgraph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r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47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Nodes in a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Geodesic similarity. </a:t>
                </a:r>
                <a:r>
                  <a:rPr lang="en-US" dirty="0"/>
                  <a:t>Dissimilarity between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measured by the distance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the underlying graph.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Common-neighbor similarity. </a:t>
                </a:r>
                <a:r>
                  <a:rPr lang="en-US" dirty="0"/>
                  <a:t>Similarity between nodes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measured by the number of common neighbors. 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Similarity between neighbors. </a:t>
                </a:r>
                <a:r>
                  <a:rPr lang="en-US" dirty="0"/>
                  <a:t>Similarity between nodes 𝑢 and 𝑣 is measured using similarity between their neighbors: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similar if their neighbors are similar. For example, we can compare a neighborhood graph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with a neighborhood graph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r="-1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14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 7.6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102-EB16-447C-B953-6F14AC94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9" y="1589567"/>
            <a:ext cx="3507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3353</TotalTime>
  <Words>488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Tw Cen MT</vt:lpstr>
      <vt:lpstr>Wingdings</vt:lpstr>
      <vt:lpstr>Wingdings 2</vt:lpstr>
      <vt:lpstr>MyTheme</vt:lpstr>
      <vt:lpstr>similarity in networks</vt:lpstr>
      <vt:lpstr>Examples of Questions About Similarity</vt:lpstr>
      <vt:lpstr>Similarity Between Sets</vt:lpstr>
      <vt:lpstr>Similarity Between Strings of the Same Length </vt:lpstr>
      <vt:lpstr>Similarity Between Arbitrary Strings</vt:lpstr>
      <vt:lpstr>Similarity Between Graphs</vt:lpstr>
      <vt:lpstr>Similarity Between Nodes in a Network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Network Science</dc:subject>
  <dc:creator>Evgeny Dantsin</dc:creator>
  <cp:lastModifiedBy>Evgeny Dantsin</cp:lastModifiedBy>
  <cp:revision>264</cp:revision>
  <dcterms:created xsi:type="dcterms:W3CDTF">2019-08-09T20:20:42Z</dcterms:created>
  <dcterms:modified xsi:type="dcterms:W3CDTF">2023-07-23T13:23:41Z</dcterms:modified>
</cp:coreProperties>
</file>