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392" r:id="rId2"/>
    <p:sldId id="447" r:id="rId3"/>
    <p:sldId id="446" r:id="rId4"/>
    <p:sldId id="496" r:id="rId5"/>
    <p:sldId id="497" r:id="rId6"/>
    <p:sldId id="436" r:id="rId7"/>
    <p:sldId id="449" r:id="rId8"/>
    <p:sldId id="495" r:id="rId9"/>
    <p:sldId id="487" r:id="rId10"/>
    <p:sldId id="450" r:id="rId11"/>
    <p:sldId id="451" r:id="rId12"/>
    <p:sldId id="463" r:id="rId13"/>
    <p:sldId id="464" r:id="rId14"/>
    <p:sldId id="473" r:id="rId15"/>
    <p:sldId id="452" r:id="rId16"/>
    <p:sldId id="453" r:id="rId17"/>
    <p:sldId id="454" r:id="rId18"/>
    <p:sldId id="477" r:id="rId19"/>
    <p:sldId id="456" r:id="rId20"/>
    <p:sldId id="481" r:id="rId21"/>
    <p:sldId id="465" r:id="rId22"/>
    <p:sldId id="466" r:id="rId23"/>
    <p:sldId id="482" r:id="rId24"/>
    <p:sldId id="457" r:id="rId25"/>
    <p:sldId id="468" r:id="rId26"/>
    <p:sldId id="458" r:id="rId27"/>
    <p:sldId id="484" r:id="rId28"/>
    <p:sldId id="498" r:id="rId29"/>
    <p:sldId id="489" r:id="rId30"/>
    <p:sldId id="499" r:id="rId31"/>
    <p:sldId id="490" r:id="rId32"/>
    <p:sldId id="485" r:id="rId33"/>
    <p:sldId id="486" r:id="rId34"/>
    <p:sldId id="652" r:id="rId35"/>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83976" autoAdjust="0"/>
  </p:normalViewPr>
  <p:slideViewPr>
    <p:cSldViewPr snapToGrid="0">
      <p:cViewPr varScale="1">
        <p:scale>
          <a:sx n="50" d="100"/>
          <a:sy n="50" d="100"/>
        </p:scale>
        <p:origin x="113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845F0576-D755-4488-BE0A-E5AA51FC28C3}" type="datetimeFigureOut">
              <a:rPr lang="en-US" smtClean="0"/>
              <a:t>11/16/2023</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12531E13-47AB-4BEA-8B80-1662057C9265}" type="slidenum">
              <a:rPr lang="en-US" smtClean="0"/>
              <a:t>‹#›</a:t>
            </a:fld>
            <a:endParaRPr lang="en-US"/>
          </a:p>
        </p:txBody>
      </p:sp>
    </p:spTree>
    <p:extLst>
      <p:ext uri="{BB962C8B-B14F-4D97-AF65-F5344CB8AC3E}">
        <p14:creationId xmlns:p14="http://schemas.microsoft.com/office/powerpoint/2010/main" val="245392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55D696-515A-444E-8A5D-BC43B03FA130}" type="slidenum">
              <a:rPr lang="en-US" smtClean="0"/>
              <a:pPr/>
              <a:t>1</a:t>
            </a:fld>
            <a:endParaRPr lang="en-US" dirty="0"/>
          </a:p>
        </p:txBody>
      </p:sp>
    </p:spTree>
    <p:extLst>
      <p:ext uri="{BB962C8B-B14F-4D97-AF65-F5344CB8AC3E}">
        <p14:creationId xmlns:p14="http://schemas.microsoft.com/office/powerpoint/2010/main" val="3249891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defTabSz="924916">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a:t>
                </a:r>
                <a:r>
                  <a:rPr lang="en-US" b="0" i="0">
                    <a:latin typeface="Cambria Math" panose="02040503050406030204" pitchFamily="18" charset="0"/>
                  </a:rPr>
                  <a:t>1/𝛾</a:t>
                </a:r>
                <a:r>
                  <a:rPr lang="en-US" dirty="0"/>
                  <a:t> is the expected length of the infection period. Thus, </a:t>
                </a:r>
                <a:r>
                  <a:rPr lang="en-US" b="0" i="0">
                    <a:latin typeface="Cambria Math" panose="02040503050406030204" pitchFamily="18" charset="0"/>
                  </a:rPr>
                  <a:t>1/𝛾</a:t>
                </a:r>
                <a:r>
                  <a:rPr lang="en-US" dirty="0"/>
                  <a:t> is the expected time</a:t>
                </a:r>
                <a:r>
                  <a:rPr lang="en-US" baseline="0" dirty="0"/>
                  <a:t> between two successive susceptible states. </a:t>
                </a:r>
                <a:endParaRPr lang="en-US" dirty="0"/>
              </a:p>
            </p:txBody>
          </p:sp>
        </mc:Fallback>
      </mc:AlternateContent>
      <p:sp>
        <p:nvSpPr>
          <p:cNvPr id="4" name="Slide Number Placeholder 3"/>
          <p:cNvSpPr>
            <a:spLocks noGrp="1"/>
          </p:cNvSpPr>
          <p:nvPr>
            <p:ph type="sldNum" sz="quarter" idx="5"/>
          </p:nvPr>
        </p:nvSpPr>
        <p:spPr/>
        <p:txBody>
          <a:bodyPr/>
          <a:lstStyle/>
          <a:p>
            <a:fld id="{12531E13-47AB-4BEA-8B80-1662057C9265}" type="slidenum">
              <a:rPr lang="en-US" smtClean="0"/>
              <a:t>23</a:t>
            </a:fld>
            <a:endParaRPr lang="en-US"/>
          </a:p>
        </p:txBody>
      </p:sp>
    </p:spTree>
    <p:extLst>
      <p:ext uri="{BB962C8B-B14F-4D97-AF65-F5344CB8AC3E}">
        <p14:creationId xmlns:p14="http://schemas.microsoft.com/office/powerpoint/2010/main" val="1318975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Thus, the number of infected nodes grows exponentially. The next slide shows a plot of the function </a:t>
                </a:r>
                <a:r>
                  <a:rPr lang="en-US" i="0" dirty="0">
                    <a:latin typeface="Cambria Math" panose="02040503050406030204" pitchFamily="18" charset="0"/>
                  </a:rPr>
                  <a:t>𝑥(𝑡)</a:t>
                </a:r>
                <a:r>
                  <a:rPr lang="en-US" dirty="0"/>
                  <a:t>. </a:t>
                </a:r>
              </a:p>
            </p:txBody>
          </p:sp>
        </mc:Fallback>
      </mc:AlternateContent>
      <p:sp>
        <p:nvSpPr>
          <p:cNvPr id="4" name="Slide Number Placeholder 3"/>
          <p:cNvSpPr>
            <a:spLocks noGrp="1"/>
          </p:cNvSpPr>
          <p:nvPr>
            <p:ph type="sldNum" sz="quarter" idx="5"/>
          </p:nvPr>
        </p:nvSpPr>
        <p:spPr/>
        <p:txBody>
          <a:bodyPr/>
          <a:lstStyle/>
          <a:p>
            <a:fld id="{12531E13-47AB-4BEA-8B80-1662057C9265}" type="slidenum">
              <a:rPr lang="en-US" smtClean="0"/>
              <a:t>10</a:t>
            </a:fld>
            <a:endParaRPr lang="en-US"/>
          </a:p>
        </p:txBody>
      </p:sp>
    </p:spTree>
    <p:extLst>
      <p:ext uri="{BB962C8B-B14F-4D97-AF65-F5344CB8AC3E}">
        <p14:creationId xmlns:p14="http://schemas.microsoft.com/office/powerpoint/2010/main" val="647573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The SI model: the fraction of infected nodes grows exponentially at first, but growth eventually saturates as the supply of susceptible individuals is exhausted, and the curve levels off at </a:t>
                </a:r>
                <a:r>
                  <a:rPr lang="en-US" b="0" i="0">
                    <a:latin typeface="Cambria Math" panose="02040503050406030204" pitchFamily="18" charset="0"/>
                  </a:rPr>
                  <a:t>𝑥=1</a:t>
                </a:r>
                <a:r>
                  <a:rPr lang="en-US" dirty="0"/>
                  <a:t>.</a:t>
                </a:r>
              </a:p>
            </p:txBody>
          </p:sp>
        </mc:Fallback>
      </mc:AlternateContent>
      <p:sp>
        <p:nvSpPr>
          <p:cNvPr id="4" name="Slide Number Placeholder 3"/>
          <p:cNvSpPr>
            <a:spLocks noGrp="1"/>
          </p:cNvSpPr>
          <p:nvPr>
            <p:ph type="sldNum" sz="quarter" idx="5"/>
          </p:nvPr>
        </p:nvSpPr>
        <p:spPr/>
        <p:txBody>
          <a:bodyPr/>
          <a:lstStyle/>
          <a:p>
            <a:fld id="{12531E13-47AB-4BEA-8B80-1662057C9265}" type="slidenum">
              <a:rPr lang="en-US" smtClean="0"/>
              <a:t>11</a:t>
            </a:fld>
            <a:endParaRPr lang="en-US"/>
          </a:p>
        </p:txBody>
      </p:sp>
    </p:spTree>
    <p:extLst>
      <p:ext uri="{BB962C8B-B14F-4D97-AF65-F5344CB8AC3E}">
        <p14:creationId xmlns:p14="http://schemas.microsoft.com/office/powerpoint/2010/main" val="893353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Equivalently, </a:t>
                </a:r>
                <a:r>
                  <a:rPr lang="en-US" b="0" i="0">
                    <a:latin typeface="Cambria Math" panose="02040503050406030204" pitchFamily="18" charset="0"/>
                  </a:rPr>
                  <a:t>𝛾</a:t>
                </a:r>
                <a:r>
                  <a:rPr lang="en-US" dirty="0"/>
                  <a:t> is the fraction </a:t>
                </a:r>
                <a:r>
                  <a:rPr lang="en-US" b="0" i="0">
                    <a:latin typeface="Cambria Math" panose="02040503050406030204" pitchFamily="18" charset="0"/>
                  </a:rPr>
                  <a:t>𝑥/𝑟</a:t>
                </a:r>
                <a:r>
                  <a:rPr lang="en-US" dirty="0"/>
                  <a:t> where </a:t>
                </a:r>
                <a:r>
                  <a:rPr lang="en-US" i="0" dirty="0">
                    <a:latin typeface="Cambria Math" panose="02040503050406030204" pitchFamily="18" charset="0"/>
                  </a:rPr>
                  <a:t>𝑥</a:t>
                </a:r>
                <a:r>
                  <a:rPr lang="en-US" dirty="0"/>
                  <a:t> is the average</a:t>
                </a:r>
                <a:r>
                  <a:rPr lang="en-US" baseline="0" dirty="0"/>
                  <a:t> number if infected nodes per unit time and </a:t>
                </a:r>
                <a:r>
                  <a:rPr lang="en-US" i="0" baseline="0" dirty="0">
                    <a:latin typeface="Cambria Math" panose="02040503050406030204" pitchFamily="18" charset="0"/>
                  </a:rPr>
                  <a:t>𝑟</a:t>
                </a:r>
                <a:r>
                  <a:rPr lang="en-US" baseline="0" dirty="0"/>
                  <a:t> is the average number of removed nodes per unit time.</a:t>
                </a:r>
                <a:endParaRPr lang="en-US" dirty="0"/>
              </a:p>
            </p:txBody>
          </p:sp>
        </mc:Fallback>
      </mc:AlternateContent>
      <p:sp>
        <p:nvSpPr>
          <p:cNvPr id="4" name="Slide Number Placeholder 3"/>
          <p:cNvSpPr>
            <a:spLocks noGrp="1"/>
          </p:cNvSpPr>
          <p:nvPr>
            <p:ph type="sldNum" sz="quarter" idx="5"/>
          </p:nvPr>
        </p:nvSpPr>
        <p:spPr/>
        <p:txBody>
          <a:bodyPr/>
          <a:lstStyle/>
          <a:p>
            <a:fld id="{12531E13-47AB-4BEA-8B80-1662057C9265}" type="slidenum">
              <a:rPr lang="en-US" smtClean="0"/>
              <a:t>13</a:t>
            </a:fld>
            <a:endParaRPr lang="en-US"/>
          </a:p>
        </p:txBody>
      </p:sp>
    </p:spTree>
    <p:extLst>
      <p:ext uri="{BB962C8B-B14F-4D97-AF65-F5344CB8AC3E}">
        <p14:creationId xmlns:p14="http://schemas.microsoft.com/office/powerpoint/2010/main" val="706932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Equivalently, </a:t>
                </a:r>
                <a:r>
                  <a:rPr lang="en-US" b="0" i="0">
                    <a:latin typeface="Cambria Math" panose="02040503050406030204" pitchFamily="18" charset="0"/>
                  </a:rPr>
                  <a:t>𝛾</a:t>
                </a:r>
                <a:r>
                  <a:rPr lang="en-US" dirty="0"/>
                  <a:t> is the fraction </a:t>
                </a:r>
                <a:r>
                  <a:rPr lang="en-US" b="0" i="0">
                    <a:latin typeface="Cambria Math" panose="02040503050406030204" pitchFamily="18" charset="0"/>
                  </a:rPr>
                  <a:t>𝑥/𝑟</a:t>
                </a:r>
                <a:r>
                  <a:rPr lang="en-US" dirty="0"/>
                  <a:t> where </a:t>
                </a:r>
                <a:r>
                  <a:rPr lang="en-US" i="0" dirty="0">
                    <a:latin typeface="Cambria Math" panose="02040503050406030204" pitchFamily="18" charset="0"/>
                  </a:rPr>
                  <a:t>𝑥</a:t>
                </a:r>
                <a:r>
                  <a:rPr lang="en-US" dirty="0"/>
                  <a:t> is the average</a:t>
                </a:r>
                <a:r>
                  <a:rPr lang="en-US" baseline="0" dirty="0"/>
                  <a:t> number if infected nodes per unit time and </a:t>
                </a:r>
                <a:r>
                  <a:rPr lang="en-US" i="0" baseline="0" dirty="0">
                    <a:latin typeface="Cambria Math" panose="02040503050406030204" pitchFamily="18" charset="0"/>
                  </a:rPr>
                  <a:t>𝑟</a:t>
                </a:r>
                <a:r>
                  <a:rPr lang="en-US" baseline="0" dirty="0"/>
                  <a:t> is the average number of removed nodes per unit time.</a:t>
                </a:r>
                <a:endParaRPr lang="en-US" dirty="0"/>
              </a:p>
            </p:txBody>
          </p:sp>
        </mc:Fallback>
      </mc:AlternateContent>
      <p:sp>
        <p:nvSpPr>
          <p:cNvPr id="4" name="Slide Number Placeholder 3"/>
          <p:cNvSpPr>
            <a:spLocks noGrp="1"/>
          </p:cNvSpPr>
          <p:nvPr>
            <p:ph type="sldNum" sz="quarter" idx="5"/>
          </p:nvPr>
        </p:nvSpPr>
        <p:spPr/>
        <p:txBody>
          <a:bodyPr/>
          <a:lstStyle/>
          <a:p>
            <a:fld id="{12531E13-47AB-4BEA-8B80-1662057C9265}" type="slidenum">
              <a:rPr lang="en-US" smtClean="0"/>
              <a:t>14</a:t>
            </a:fld>
            <a:endParaRPr lang="en-US"/>
          </a:p>
        </p:txBody>
      </p:sp>
    </p:spTree>
    <p:extLst>
      <p:ext uri="{BB962C8B-B14F-4D97-AF65-F5344CB8AC3E}">
        <p14:creationId xmlns:p14="http://schemas.microsoft.com/office/powerpoint/2010/main" val="1241692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31E13-47AB-4BEA-8B80-1662057C9265}" type="slidenum">
              <a:rPr lang="en-US" smtClean="0"/>
              <a:t>16</a:t>
            </a:fld>
            <a:endParaRPr lang="en-US"/>
          </a:p>
        </p:txBody>
      </p:sp>
    </p:spTree>
    <p:extLst>
      <p:ext uri="{BB962C8B-B14F-4D97-AF65-F5344CB8AC3E}">
        <p14:creationId xmlns:p14="http://schemas.microsoft.com/office/powerpoint/2010/main" val="1589992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31E13-47AB-4BEA-8B80-1662057C9265}" type="slidenum">
              <a:rPr lang="en-US" smtClean="0"/>
              <a:t>17</a:t>
            </a:fld>
            <a:endParaRPr lang="en-US"/>
          </a:p>
        </p:txBody>
      </p:sp>
    </p:spTree>
    <p:extLst>
      <p:ext uri="{BB962C8B-B14F-4D97-AF65-F5344CB8AC3E}">
        <p14:creationId xmlns:p14="http://schemas.microsoft.com/office/powerpoint/2010/main" val="814017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31E13-47AB-4BEA-8B80-1662057C9265}" type="slidenum">
              <a:rPr lang="en-US" smtClean="0"/>
              <a:t>18</a:t>
            </a:fld>
            <a:endParaRPr lang="en-US"/>
          </a:p>
        </p:txBody>
      </p:sp>
    </p:spTree>
    <p:extLst>
      <p:ext uri="{BB962C8B-B14F-4D97-AF65-F5344CB8AC3E}">
        <p14:creationId xmlns:p14="http://schemas.microsoft.com/office/powerpoint/2010/main" val="1233135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31E13-47AB-4BEA-8B80-1662057C9265}" type="slidenum">
              <a:rPr lang="en-US" smtClean="0"/>
              <a:t>21</a:t>
            </a:fld>
            <a:endParaRPr lang="en-US"/>
          </a:p>
        </p:txBody>
      </p:sp>
    </p:spTree>
    <p:extLst>
      <p:ext uri="{BB962C8B-B14F-4D97-AF65-F5344CB8AC3E}">
        <p14:creationId xmlns:p14="http://schemas.microsoft.com/office/powerpoint/2010/main" val="814049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BD889863-EF41-46A3-B547-B615F0C195A6}" type="datetime1">
              <a:rPr lang="en-US" smtClean="0"/>
              <a:pPr/>
              <a:t>11/16/2023</a:t>
            </a:fld>
            <a:endParaRPr lang="en-US" dirty="0"/>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6F15528-21DE-4FAA-801E-634DDDAF4B2B}"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C604A14-0872-4E62-BD74-303DC073FEC0}" type="datetime1">
              <a:rPr lang="en-US" smtClean="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2E091678-3B03-4EC5-B96C-3841C7E6E3B8}" type="datetime1">
              <a:rPr lang="en-US" smtClean="0"/>
              <a:pPr/>
              <a:t>11/16/2023</a:t>
            </a:fld>
            <a:endParaRPr lang="en-US" dirty="0"/>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E5A320F-92AC-40CB-A609-CB919EB01749}" type="datetime1">
              <a:rPr lang="en-US" smtClean="0"/>
              <a:t>11/16/2023</a:t>
            </a:fld>
            <a:endParaRPr lang="en-US"/>
          </a:p>
        </p:txBody>
      </p:sp>
      <p:sp>
        <p:nvSpPr>
          <p:cNvPr id="10" name="Slide Number Placeholder 9"/>
          <p:cNvSpPr>
            <a:spLocks noGrp="1"/>
          </p:cNvSpPr>
          <p:nvPr>
            <p:ph type="sldNum" sz="quarter" idx="16"/>
          </p:nvPr>
        </p:nvSpPr>
        <p:spPr/>
        <p:txBody>
          <a:bodyPr rtlCol="0"/>
          <a:lstStyle/>
          <a:p>
            <a:fld id="{69974E82-3C2C-4ABB-838F-79BD9B35B7DF}"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40713943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6A10C9AF-27E9-47F3-B7D6-874CEDA204FD}" type="datetime1">
              <a:rPr lang="en-US" smtClean="0"/>
              <a:pPr/>
              <a:t>11/16/2023</a:t>
            </a:fld>
            <a:endParaRPr lang="en-US" dirty="0"/>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4" r:id="rId4"/>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0.png"/><Relationship Id="rId7" Type="http://schemas.openxmlformats.org/officeDocument/2006/relationships/image" Target="../media/image1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models of epidemics on contact networks</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397650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5187-5022-4466-AC2D-4F6A5620B23F}"/>
              </a:ext>
            </a:extLst>
          </p:cNvPr>
          <p:cNvSpPr>
            <a:spLocks noGrp="1"/>
          </p:cNvSpPr>
          <p:nvPr>
            <p:ph type="title"/>
          </p:nvPr>
        </p:nvSpPr>
        <p:spPr/>
        <p:txBody>
          <a:bodyPr/>
          <a:lstStyle/>
          <a:p>
            <a:r>
              <a:rPr lang="en-US" dirty="0"/>
              <a:t>Fraction of Infected Nodes</a:t>
            </a:r>
          </a:p>
        </p:txBody>
      </p:sp>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1B9969B-9C73-4B93-8837-F45B62029D11}"/>
                  </a:ext>
                </a:extLst>
              </p:cNvPr>
              <p:cNvSpPr>
                <a:spLocks noGrp="1"/>
              </p:cNvSpPr>
              <p:nvPr>
                <p:ph sz="quarter" idx="1"/>
              </p:nvPr>
            </p:nvSpPr>
            <p:spPr/>
            <p:txBody>
              <a:bodyPr>
                <a:normAutofit/>
              </a:bodyPr>
              <a:lstStyle/>
              <a:p>
                <a:pPr marL="0" indent="0">
                  <a:buNone/>
                </a:pPr>
                <a:r>
                  <a:rPr lang="en-US" dirty="0"/>
                  <a:t>Let </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oMath>
                </a14:m>
                <a:r>
                  <a:rPr lang="en-US" dirty="0"/>
                  <a:t> denote the fraction of infected nodes at time </a:t>
                </a:r>
                <a14:m>
                  <m:oMath xmlns:m="http://schemas.openxmlformats.org/officeDocument/2006/math">
                    <m:r>
                      <a:rPr lang="en-US" i="1" dirty="0">
                        <a:latin typeface="Cambria Math" panose="02040503050406030204" pitchFamily="18" charset="0"/>
                      </a:rPr>
                      <m:t>𝑡</m:t>
                    </m:r>
                  </m:oMath>
                </a14:m>
                <a:r>
                  <a:rPr lang="en-US" dirty="0"/>
                  <a:t>. Then the </a:t>
                </a:r>
                <a:r>
                  <a:rPr lang="en-US" dirty="0">
                    <a:solidFill>
                      <a:srgbClr val="FF0000"/>
                    </a:solidFill>
                  </a:rPr>
                  <a:t>SI model</a:t>
                </a:r>
                <a:r>
                  <a:rPr lang="en-US" dirty="0"/>
                  <a:t> is described by the following differential equation:</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𝑥</m:t>
                          </m:r>
                        </m:num>
                        <m:den>
                          <m:r>
                            <a:rPr lang="en-US" i="1" smtClean="0">
                              <a:latin typeface="Cambria Math" panose="02040503050406030204" pitchFamily="18" charset="0"/>
                            </a:rPr>
                            <m:t>𝑑</m:t>
                          </m:r>
                          <m:r>
                            <a:rPr lang="en-US" b="0" i="1" smtClean="0">
                              <a:latin typeface="Cambria Math" panose="02040503050406030204" pitchFamily="18" charset="0"/>
                            </a:rPr>
                            <m:t>𝑡</m:t>
                          </m:r>
                        </m:den>
                      </m:f>
                      <m:r>
                        <a:rPr lang="en-US" b="0" i="1" smtClean="0">
                          <a:latin typeface="Cambria Math" panose="02040503050406030204" pitchFamily="18" charset="0"/>
                        </a:rPr>
                        <m:t>=</m:t>
                      </m:r>
                      <m:r>
                        <a:rPr lang="en-US" b="0" i="1" smtClean="0">
                          <a:latin typeface="Cambria Math" panose="02040503050406030204" pitchFamily="18" charset="0"/>
                        </a:rPr>
                        <m:t>𝛽</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𝑥</m:t>
                          </m:r>
                        </m:e>
                      </m:d>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a:p>
                <a:pPr marL="0" indent="0">
                  <a:buNone/>
                </a:pPr>
                <a:r>
                  <a:rPr lang="en-US" dirty="0"/>
                  <a:t>The solution to this equation is given by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𝛽</m:t>
                              </m:r>
                              <m:r>
                                <a:rPr lang="en-US" b="0" i="1" smtClean="0">
                                  <a:latin typeface="Cambria Math" panose="02040503050406030204" pitchFamily="18" charset="0"/>
                                </a:rPr>
                                <m:t>𝑡</m:t>
                              </m:r>
                            </m:sup>
                          </m:sSup>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𝛽</m:t>
                              </m:r>
                              <m:r>
                                <a:rPr lang="en-US" i="1">
                                  <a:latin typeface="Cambria Math" panose="02040503050406030204" pitchFamily="18" charset="0"/>
                                </a:rPr>
                                <m:t>𝑡</m:t>
                              </m:r>
                            </m:sup>
                          </m:sSup>
                        </m:den>
                      </m:f>
                    </m:oMath>
                  </m:oMathPara>
                </a14:m>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en-US" dirty="0"/>
                  <a:t> is the fraction of infected nodes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The next slide shows a plot of the function </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oMath>
                </a14:m>
                <a:r>
                  <a:rPr lang="en-US" dirty="0"/>
                  <a:t>. </a:t>
                </a:r>
              </a:p>
              <a:p>
                <a:endParaRPr lang="en-US" dirty="0"/>
              </a:p>
            </p:txBody>
          </p:sp>
        </mc:Choice>
        <mc:Fallback xmlns="">
          <p:sp>
            <p:nvSpPr>
              <p:cNvPr id="4" name="Content Placeholder 3">
                <a:extLst>
                  <a:ext uri="{FF2B5EF4-FFF2-40B4-BE49-F238E27FC236}">
                    <a16:creationId xmlns:a16="http://schemas.microsoft.com/office/drawing/2014/main" id="{51B9969B-9C73-4B93-8837-F45B62029D11}"/>
                  </a:ext>
                </a:extLst>
              </p:cNvPr>
              <p:cNvSpPr>
                <a:spLocks noGrp="1" noRot="1" noChangeAspect="1" noMove="1" noResize="1" noEditPoints="1" noAdjustHandles="1" noChangeArrowheads="1" noChangeShapeType="1" noTextEdit="1"/>
              </p:cNvSpPr>
              <p:nvPr>
                <p:ph sz="quarter" idx="1"/>
              </p:nvPr>
            </p:nvSpPr>
            <p:spPr>
              <a:blipFill>
                <a:blip r:embed="rId3"/>
                <a:stretch>
                  <a:fillRect l="-1178" t="-1357"/>
                </a:stretch>
              </a:blipFill>
            </p:spPr>
            <p:txBody>
              <a:bodyPr/>
              <a:lstStyle/>
              <a:p>
                <a:r>
                  <a:rPr lang="en-US">
                    <a:noFill/>
                  </a:rPr>
                  <a:t> </a:t>
                </a:r>
              </a:p>
            </p:txBody>
          </p:sp>
        </mc:Fallback>
      </mc:AlternateContent>
    </p:spTree>
    <p:extLst>
      <p:ext uri="{BB962C8B-B14F-4D97-AF65-F5344CB8AC3E}">
        <p14:creationId xmlns:p14="http://schemas.microsoft.com/office/powerpoint/2010/main" val="281378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BC55187-5022-4466-AC2D-4F6A5620B23F}"/>
                  </a:ext>
                </a:extLst>
              </p:cNvPr>
              <p:cNvSpPr>
                <a:spLocks noGrp="1"/>
              </p:cNvSpPr>
              <p:nvPr>
                <p:ph type="title"/>
              </p:nvPr>
            </p:nvSpPr>
            <p:spPr/>
            <p:txBody>
              <a:bodyPr/>
              <a:lstStyle/>
              <a:p>
                <a:r>
                  <a:rPr lang="en-US" dirty="0"/>
                  <a:t>Plot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3BC55187-5022-4466-AC2D-4F6A5620B23F}"/>
                  </a:ext>
                </a:extLst>
              </p:cNvPr>
              <p:cNvSpPr>
                <a:spLocks noGrp="1" noRot="1" noChangeAspect="1" noMove="1" noResize="1" noEditPoints="1" noAdjustHandles="1" noChangeArrowheads="1" noChangeShapeType="1" noTextEdit="1"/>
              </p:cNvSpPr>
              <p:nvPr>
                <p:ph type="title"/>
              </p:nvPr>
            </p:nvSpPr>
            <p:spPr>
              <a:blipFill>
                <a:blip r:embed="rId3"/>
                <a:stretch>
                  <a:fillRect l="-2243" t="-1235" b="-17901"/>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dirty="0"/>
          </a:p>
        </p:txBody>
      </p:sp>
      <p:pic>
        <p:nvPicPr>
          <p:cNvPr id="5" name="Content Placeholder 4">
            <a:extLst>
              <a:ext uri="{FF2B5EF4-FFF2-40B4-BE49-F238E27FC236}">
                <a16:creationId xmlns:a16="http://schemas.microsoft.com/office/drawing/2014/main" id="{E93DBC36-03C6-4D34-8521-9E40AD777CF1}"/>
              </a:ext>
            </a:extLst>
          </p:cNvPr>
          <p:cNvPicPr>
            <a:picLocks noGrp="1" noChangeAspect="1"/>
          </p:cNvPicPr>
          <p:nvPr>
            <p:ph sz="quarter" idx="1"/>
          </p:nvPr>
        </p:nvPicPr>
        <p:blipFill>
          <a:blip r:embed="rId4"/>
          <a:stretch>
            <a:fillRect/>
          </a:stretch>
        </p:blipFill>
        <p:spPr>
          <a:xfrm>
            <a:off x="816864" y="1676958"/>
            <a:ext cx="6287016" cy="44958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57D729-625C-4DB1-B9C8-F2CA41C4DFF8}"/>
                  </a:ext>
                </a:extLst>
              </p:cNvPr>
              <p:cNvSpPr txBox="1"/>
              <p:nvPr/>
            </p:nvSpPr>
            <p:spPr>
              <a:xfrm>
                <a:off x="7376528" y="1795201"/>
                <a:ext cx="2627281" cy="830997"/>
              </a:xfrm>
              <a:prstGeom prst="rect">
                <a:avLst/>
              </a:prstGeom>
              <a:noFill/>
            </p:spPr>
            <p:txBody>
              <a:bodyPr wrap="square" rtlCol="0">
                <a:spAutoFit/>
              </a:bodyPr>
              <a:lstStyle/>
              <a:p>
                <a14:m>
                  <m:oMath xmlns:m="http://schemas.openxmlformats.org/officeDocument/2006/math">
                    <m:r>
                      <a:rPr lang="en-US" sz="2400" i="1" dirty="0" smtClean="0">
                        <a:solidFill>
                          <a:srgbClr val="0070C0"/>
                        </a:solidFill>
                        <a:latin typeface="Cambria Math" panose="02040503050406030204" pitchFamily="18" charset="0"/>
                      </a:rPr>
                      <m:t>𝑥</m:t>
                    </m:r>
                    <m:r>
                      <a:rPr lang="en-US" sz="2400" i="1" dirty="0" smtClean="0">
                        <a:solidFill>
                          <a:srgbClr val="0070C0"/>
                        </a:solidFill>
                        <a:latin typeface="Cambria Math" panose="02040503050406030204" pitchFamily="18" charset="0"/>
                      </a:rPr>
                      <m:t>(</m:t>
                    </m:r>
                    <m:r>
                      <a:rPr lang="en-US" sz="2400" i="1" dirty="0" smtClean="0">
                        <a:solidFill>
                          <a:srgbClr val="0070C0"/>
                        </a:solidFill>
                        <a:latin typeface="Cambria Math" panose="02040503050406030204" pitchFamily="18" charset="0"/>
                      </a:rPr>
                      <m:t>𝑡</m:t>
                    </m:r>
                    <m:r>
                      <a:rPr lang="en-US" sz="2400" i="1" dirty="0" smtClean="0">
                        <a:solidFill>
                          <a:srgbClr val="0070C0"/>
                        </a:solidFill>
                        <a:latin typeface="Cambria Math" panose="02040503050406030204" pitchFamily="18" charset="0"/>
                      </a:rPr>
                      <m:t>)</m:t>
                    </m:r>
                  </m:oMath>
                </a14:m>
                <a:r>
                  <a:rPr lang="en-US" sz="2400" dirty="0">
                    <a:solidFill>
                      <a:srgbClr val="0070C0"/>
                    </a:solidFill>
                  </a:rPr>
                  <a:t> is the fraction of infected nodes</a:t>
                </a:r>
              </a:p>
            </p:txBody>
          </p:sp>
        </mc:Choice>
        <mc:Fallback xmlns="">
          <p:sp>
            <p:nvSpPr>
              <p:cNvPr id="8" name="TextBox 7">
                <a:extLst>
                  <a:ext uri="{FF2B5EF4-FFF2-40B4-BE49-F238E27FC236}">
                    <a16:creationId xmlns:a16="http://schemas.microsoft.com/office/drawing/2014/main" id="{DB57D729-625C-4DB1-B9C8-F2CA41C4DFF8}"/>
                  </a:ext>
                </a:extLst>
              </p:cNvPr>
              <p:cNvSpPr txBox="1">
                <a:spLocks noRot="1" noChangeAspect="1" noMove="1" noResize="1" noEditPoints="1" noAdjustHandles="1" noChangeArrowheads="1" noChangeShapeType="1" noTextEdit="1"/>
              </p:cNvSpPr>
              <p:nvPr/>
            </p:nvSpPr>
            <p:spPr>
              <a:xfrm>
                <a:off x="7376528" y="1795201"/>
                <a:ext cx="2627281" cy="830997"/>
              </a:xfrm>
              <a:prstGeom prst="rect">
                <a:avLst/>
              </a:prstGeom>
              <a:blipFill>
                <a:blip r:embed="rId5"/>
                <a:stretch>
                  <a:fillRect l="-3480"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36B9071-11A3-4ED5-ABE5-58DCFBFEA1E8}"/>
                  </a:ext>
                </a:extLst>
              </p:cNvPr>
              <p:cNvSpPr txBox="1"/>
              <p:nvPr/>
            </p:nvSpPr>
            <p:spPr>
              <a:xfrm>
                <a:off x="7376528" y="2667195"/>
                <a:ext cx="2473158" cy="461665"/>
              </a:xfrm>
              <a:prstGeom prst="rect">
                <a:avLst/>
              </a:prstGeom>
              <a:noFill/>
            </p:spPr>
            <p:txBody>
              <a:bodyPr wrap="square" rtlCol="0">
                <a:spAutoFit/>
              </a:bodyPr>
              <a:lstStyle/>
              <a:p>
                <a14:m>
                  <m:oMath xmlns:m="http://schemas.openxmlformats.org/officeDocument/2006/math">
                    <m:sSub>
                      <m:sSubPr>
                        <m:ctrlPr>
                          <a:rPr lang="en-US" sz="2400" b="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𝑥</m:t>
                        </m:r>
                      </m:e>
                      <m:sub>
                        <m:r>
                          <a:rPr lang="en-US" sz="2400" b="0" i="1" smtClean="0">
                            <a:solidFill>
                              <a:srgbClr val="0070C0"/>
                            </a:solidFill>
                            <a:latin typeface="Cambria Math" panose="02040503050406030204" pitchFamily="18" charset="0"/>
                          </a:rPr>
                          <m:t>0</m:t>
                        </m:r>
                      </m:sub>
                    </m:sSub>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𝑥</m:t>
                    </m:r>
                    <m:d>
                      <m:dPr>
                        <m:ctrlPr>
                          <a:rPr lang="en-US" sz="2400" b="0" i="1" smtClean="0">
                            <a:solidFill>
                              <a:srgbClr val="0070C0"/>
                            </a:solidFill>
                            <a:latin typeface="Cambria Math" panose="02040503050406030204" pitchFamily="18" charset="0"/>
                          </a:rPr>
                        </m:ctrlPr>
                      </m:dPr>
                      <m:e>
                        <m:r>
                          <a:rPr lang="en-US" sz="2400" b="0" i="1" smtClean="0">
                            <a:solidFill>
                              <a:srgbClr val="0070C0"/>
                            </a:solidFill>
                            <a:latin typeface="Cambria Math" panose="02040503050406030204" pitchFamily="18" charset="0"/>
                          </a:rPr>
                          <m:t>0</m:t>
                        </m:r>
                      </m:e>
                    </m:d>
                    <m:r>
                      <a:rPr lang="en-US" sz="2400" b="0" i="1" smtClean="0">
                        <a:solidFill>
                          <a:srgbClr val="0070C0"/>
                        </a:solidFill>
                        <a:latin typeface="Cambria Math" panose="02040503050406030204" pitchFamily="18" charset="0"/>
                      </a:rPr>
                      <m:t>=0.01</m:t>
                    </m:r>
                  </m:oMath>
                </a14:m>
                <a:r>
                  <a:rPr lang="en-US" sz="2400" dirty="0">
                    <a:solidFill>
                      <a:srgbClr val="0070C0"/>
                    </a:solidFill>
                  </a:rPr>
                  <a:t> </a:t>
                </a:r>
                <a:endParaRPr lang="en-US" sz="2400" dirty="0"/>
              </a:p>
            </p:txBody>
          </p:sp>
        </mc:Choice>
        <mc:Fallback xmlns="">
          <p:sp>
            <p:nvSpPr>
              <p:cNvPr id="14" name="TextBox 13">
                <a:extLst>
                  <a:ext uri="{FF2B5EF4-FFF2-40B4-BE49-F238E27FC236}">
                    <a16:creationId xmlns:a16="http://schemas.microsoft.com/office/drawing/2014/main" id="{D36B9071-11A3-4ED5-ABE5-58DCFBFEA1E8}"/>
                  </a:ext>
                </a:extLst>
              </p:cNvPr>
              <p:cNvSpPr txBox="1">
                <a:spLocks noRot="1" noChangeAspect="1" noMove="1" noResize="1" noEditPoints="1" noAdjustHandles="1" noChangeArrowheads="1" noChangeShapeType="1" noTextEdit="1"/>
              </p:cNvSpPr>
              <p:nvPr/>
            </p:nvSpPr>
            <p:spPr>
              <a:xfrm>
                <a:off x="7376528" y="2667195"/>
                <a:ext cx="2473158" cy="461665"/>
              </a:xfrm>
              <a:prstGeom prst="rect">
                <a:avLst/>
              </a:prstGeom>
              <a:blipFill>
                <a:blip r:embed="rId6"/>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5A84D1E-D392-4990-9A8F-BE74650E9B0B}"/>
                  </a:ext>
                </a:extLst>
              </p:cNvPr>
              <p:cNvSpPr txBox="1"/>
              <p:nvPr/>
            </p:nvSpPr>
            <p:spPr>
              <a:xfrm>
                <a:off x="4634885" y="3694026"/>
                <a:ext cx="97985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solidFill>
                            <a:srgbClr val="0070C0"/>
                          </a:solidFill>
                          <a:latin typeface="Cambria Math" panose="02040503050406030204" pitchFamily="18" charset="0"/>
                        </a:rPr>
                        <m:t>𝑥</m:t>
                      </m:r>
                      <m:r>
                        <a:rPr lang="en-US" sz="2400" i="1" dirty="0" smtClean="0">
                          <a:solidFill>
                            <a:srgbClr val="0070C0"/>
                          </a:solidFill>
                          <a:latin typeface="Cambria Math" panose="02040503050406030204" pitchFamily="18" charset="0"/>
                        </a:rPr>
                        <m:t>(</m:t>
                      </m:r>
                      <m:r>
                        <a:rPr lang="en-US" sz="2400" i="1" dirty="0" smtClean="0">
                          <a:solidFill>
                            <a:srgbClr val="0070C0"/>
                          </a:solidFill>
                          <a:latin typeface="Cambria Math" panose="02040503050406030204" pitchFamily="18" charset="0"/>
                        </a:rPr>
                        <m:t>𝑡</m:t>
                      </m:r>
                      <m:r>
                        <a:rPr lang="en-US" sz="2400" i="1" dirty="0" smtClean="0">
                          <a:solidFill>
                            <a:srgbClr val="0070C0"/>
                          </a:solidFill>
                          <a:latin typeface="Cambria Math" panose="02040503050406030204" pitchFamily="18" charset="0"/>
                        </a:rPr>
                        <m:t>)</m:t>
                      </m:r>
                    </m:oMath>
                  </m:oMathPara>
                </a14:m>
                <a:endParaRPr lang="en-US" sz="2400" dirty="0">
                  <a:solidFill>
                    <a:srgbClr val="0070C0"/>
                  </a:solidFill>
                </a:endParaRPr>
              </a:p>
            </p:txBody>
          </p:sp>
        </mc:Choice>
        <mc:Fallback xmlns="">
          <p:sp>
            <p:nvSpPr>
              <p:cNvPr id="24" name="TextBox 23">
                <a:extLst>
                  <a:ext uri="{FF2B5EF4-FFF2-40B4-BE49-F238E27FC236}">
                    <a16:creationId xmlns:a16="http://schemas.microsoft.com/office/drawing/2014/main" id="{05A84D1E-D392-4990-9A8F-BE74650E9B0B}"/>
                  </a:ext>
                </a:extLst>
              </p:cNvPr>
              <p:cNvSpPr txBox="1">
                <a:spLocks noRot="1" noChangeAspect="1" noMove="1" noResize="1" noEditPoints="1" noAdjustHandles="1" noChangeArrowheads="1" noChangeShapeType="1" noTextEdit="1"/>
              </p:cNvSpPr>
              <p:nvPr/>
            </p:nvSpPr>
            <p:spPr>
              <a:xfrm>
                <a:off x="4634885" y="3694026"/>
                <a:ext cx="979852" cy="461665"/>
              </a:xfrm>
              <a:prstGeom prst="rect">
                <a:avLst/>
              </a:prstGeom>
              <a:blipFill>
                <a:blip r:embed="rId7"/>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DB108E-E52B-4CFC-B3BC-7EA8B9E9EA47}"/>
                  </a:ext>
                </a:extLst>
              </p:cNvPr>
              <p:cNvSpPr txBox="1"/>
              <p:nvPr/>
            </p:nvSpPr>
            <p:spPr>
              <a:xfrm>
                <a:off x="7376528" y="3429000"/>
                <a:ext cx="3998608" cy="2308324"/>
              </a:xfrm>
              <a:prstGeom prst="rect">
                <a:avLst/>
              </a:prstGeom>
              <a:noFill/>
            </p:spPr>
            <p:txBody>
              <a:bodyPr wrap="square" rtlCol="0">
                <a:spAutoFit/>
              </a:bodyPr>
              <a:lstStyle/>
              <a:p>
                <a:r>
                  <a:rPr lang="en-US" sz="2400" dirty="0"/>
                  <a:t>The fraction of infected nodes grows exponentially at first, but growth eventually saturates as the supply of susceptible nodes is exhausted, and the curve levels off at </a:t>
                </a:r>
                <a14:m>
                  <m:oMath xmlns:m="http://schemas.openxmlformats.org/officeDocument/2006/math">
                    <m:r>
                      <a:rPr lang="en-US" sz="2400" i="1">
                        <a:latin typeface="Cambria Math" panose="02040503050406030204" pitchFamily="18" charset="0"/>
                      </a:rPr>
                      <m:t>𝑥</m:t>
                    </m:r>
                    <m:r>
                      <a:rPr lang="en-US" sz="2400" i="1">
                        <a:latin typeface="Cambria Math" panose="02040503050406030204" pitchFamily="18" charset="0"/>
                      </a:rPr>
                      <m:t>=1</m:t>
                    </m:r>
                  </m:oMath>
                </a14:m>
                <a:r>
                  <a:rPr lang="en-US" sz="2400" dirty="0"/>
                  <a:t>.</a:t>
                </a:r>
              </a:p>
            </p:txBody>
          </p:sp>
        </mc:Choice>
        <mc:Fallback xmlns="">
          <p:sp>
            <p:nvSpPr>
              <p:cNvPr id="4" name="TextBox 3">
                <a:extLst>
                  <a:ext uri="{FF2B5EF4-FFF2-40B4-BE49-F238E27FC236}">
                    <a16:creationId xmlns:a16="http://schemas.microsoft.com/office/drawing/2014/main" id="{76DB108E-E52B-4CFC-B3BC-7EA8B9E9EA47}"/>
                  </a:ext>
                </a:extLst>
              </p:cNvPr>
              <p:cNvSpPr txBox="1">
                <a:spLocks noRot="1" noChangeAspect="1" noMove="1" noResize="1" noEditPoints="1" noAdjustHandles="1" noChangeArrowheads="1" noChangeShapeType="1" noTextEdit="1"/>
              </p:cNvSpPr>
              <p:nvPr/>
            </p:nvSpPr>
            <p:spPr>
              <a:xfrm>
                <a:off x="7376528" y="3429000"/>
                <a:ext cx="3998608" cy="2308324"/>
              </a:xfrm>
              <a:prstGeom prst="rect">
                <a:avLst/>
              </a:prstGeom>
              <a:blipFill>
                <a:blip r:embed="rId8"/>
                <a:stretch>
                  <a:fillRect l="-2287" t="-2116" r="-3811" b="-5026"/>
                </a:stretch>
              </a:blipFill>
            </p:spPr>
            <p:txBody>
              <a:bodyPr/>
              <a:lstStyle/>
              <a:p>
                <a:r>
                  <a:rPr lang="en-US">
                    <a:noFill/>
                  </a:rPr>
                  <a:t> </a:t>
                </a:r>
              </a:p>
            </p:txBody>
          </p:sp>
        </mc:Fallback>
      </mc:AlternateContent>
    </p:spTree>
    <p:extLst>
      <p:ext uri="{BB962C8B-B14F-4D97-AF65-F5344CB8AC3E}">
        <p14:creationId xmlns:p14="http://schemas.microsoft.com/office/powerpoint/2010/main" val="164723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r>
              <a:rPr lang="en-US" dirty="0"/>
              <a:t>The SIR Model</a:t>
            </a:r>
          </a:p>
        </p:txBody>
      </p:sp>
      <p:sp>
        <p:nvSpPr>
          <p:cNvPr id="4" name="Slide Number Placeholder 3"/>
          <p:cNvSpPr>
            <a:spLocks noGrp="1"/>
          </p:cNvSpPr>
          <p:nvPr>
            <p:ph type="sldNum" sz="quarter" idx="11"/>
          </p:nvPr>
        </p:nvSpPr>
        <p:spPr/>
        <p:txBody>
          <a:bodyPr/>
          <a:lstStyle/>
          <a:p>
            <a:fld id="{B6F15528-21DE-4FAA-801E-634DDDAF4B2B}" type="slidenum">
              <a:rPr lang="en-US" smtClean="0"/>
              <a:pPr/>
              <a:t>12</a:t>
            </a:fld>
            <a:endParaRPr lang="en-US" dirty="0"/>
          </a:p>
        </p:txBody>
      </p:sp>
      <p:pic>
        <p:nvPicPr>
          <p:cNvPr id="7" name="Picture 6">
            <a:extLst>
              <a:ext uri="{FF2B5EF4-FFF2-40B4-BE49-F238E27FC236}">
                <a16:creationId xmlns:a16="http://schemas.microsoft.com/office/drawing/2014/main" id="{D6AF5A61-3DE7-4447-AB05-BD5093054D49}"/>
              </a:ext>
            </a:extLst>
          </p:cNvPr>
          <p:cNvPicPr>
            <a:picLocks noChangeAspect="1"/>
          </p:cNvPicPr>
          <p:nvPr/>
        </p:nvPicPr>
        <p:blipFill>
          <a:blip r:embed="rId2"/>
          <a:stretch>
            <a:fillRect/>
          </a:stretch>
        </p:blipFill>
        <p:spPr>
          <a:xfrm>
            <a:off x="1828800" y="2748571"/>
            <a:ext cx="3771900" cy="842391"/>
          </a:xfrm>
          <a:prstGeom prst="rect">
            <a:avLst/>
          </a:prstGeom>
        </p:spPr>
      </p:pic>
    </p:spTree>
    <p:extLst>
      <p:ext uri="{BB962C8B-B14F-4D97-AF65-F5344CB8AC3E}">
        <p14:creationId xmlns:p14="http://schemas.microsoft.com/office/powerpoint/2010/main" val="1169152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dirty="0"/>
          </a:p>
        </p:txBody>
      </p:sp>
      <p:sp>
        <p:nvSpPr>
          <p:cNvPr id="4" name="Content Placeholder 3">
            <a:extLst>
              <a:ext uri="{FF2B5EF4-FFF2-40B4-BE49-F238E27FC236}">
                <a16:creationId xmlns:a16="http://schemas.microsoft.com/office/drawing/2014/main" id="{51B9969B-9C73-4B93-8837-F45B62029D11}"/>
              </a:ext>
            </a:extLst>
          </p:cNvPr>
          <p:cNvSpPr>
            <a:spLocks noGrp="1"/>
          </p:cNvSpPr>
          <p:nvPr>
            <p:ph sz="quarter" idx="1"/>
          </p:nvPr>
        </p:nvSpPr>
        <p:spPr>
          <a:xfrm>
            <a:off x="1475730" y="851117"/>
            <a:ext cx="9240537" cy="842209"/>
          </a:xfrm>
        </p:spPr>
        <p:txBody>
          <a:bodyPr>
            <a:normAutofit/>
          </a:bodyPr>
          <a:lstStyle/>
          <a:p>
            <a:pPr marL="0" indent="0">
              <a:buNone/>
            </a:pPr>
            <a:r>
              <a:rPr lang="en-US" dirty="0"/>
              <a:t>The </a:t>
            </a:r>
            <a:r>
              <a:rPr lang="en-US" dirty="0">
                <a:solidFill>
                  <a:srgbClr val="FF0000"/>
                </a:solidFill>
              </a:rPr>
              <a:t>SIR model</a:t>
            </a:r>
            <a:r>
              <a:rPr lang="en-US" dirty="0"/>
              <a:t> is a more realistic modification of the SI model. </a:t>
            </a:r>
          </a:p>
        </p:txBody>
      </p:sp>
      <p:pic>
        <p:nvPicPr>
          <p:cNvPr id="8" name="Picture 7">
            <a:extLst>
              <a:ext uri="{FF2B5EF4-FFF2-40B4-BE49-F238E27FC236}">
                <a16:creationId xmlns:a16="http://schemas.microsoft.com/office/drawing/2014/main" id="{6FB3E9CC-1077-4E6F-909D-76ECED2DE15E}"/>
              </a:ext>
            </a:extLst>
          </p:cNvPr>
          <p:cNvPicPr>
            <a:picLocks noChangeAspect="1"/>
          </p:cNvPicPr>
          <p:nvPr/>
        </p:nvPicPr>
        <p:blipFill>
          <a:blip r:embed="rId3"/>
          <a:stretch>
            <a:fillRect/>
          </a:stretch>
        </p:blipFill>
        <p:spPr>
          <a:xfrm>
            <a:off x="2291062" y="2299237"/>
            <a:ext cx="7609875" cy="2743200"/>
          </a:xfrm>
          <a:prstGeom prst="rect">
            <a:avLst/>
          </a:prstGeom>
        </p:spPr>
      </p:pic>
    </p:spTree>
    <p:extLst>
      <p:ext uri="{BB962C8B-B14F-4D97-AF65-F5344CB8AC3E}">
        <p14:creationId xmlns:p14="http://schemas.microsoft.com/office/powerpoint/2010/main" val="2551382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5187-5022-4466-AC2D-4F6A5620B23F}"/>
              </a:ext>
            </a:extLst>
          </p:cNvPr>
          <p:cNvSpPr>
            <a:spLocks noGrp="1"/>
          </p:cNvSpPr>
          <p:nvPr>
            <p:ph type="title"/>
          </p:nvPr>
        </p:nvSpPr>
        <p:spPr>
          <a:xfrm>
            <a:off x="2035302" y="231139"/>
            <a:ext cx="8121396" cy="995840"/>
          </a:xfrm>
        </p:spPr>
        <p:txBody>
          <a:bodyPr>
            <a:normAutofit/>
          </a:bodyPr>
          <a:lstStyle/>
          <a:p>
            <a:pPr algn="ctr"/>
            <a:r>
              <a:rPr lang="en-US" dirty="0"/>
              <a:t>Two Parameters of the SIR Model</a:t>
            </a:r>
          </a:p>
        </p:txBody>
      </p:sp>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1B9969B-9C73-4B93-8837-F45B62029D11}"/>
                  </a:ext>
                </a:extLst>
              </p:cNvPr>
              <p:cNvSpPr>
                <a:spLocks noGrp="1"/>
              </p:cNvSpPr>
              <p:nvPr>
                <p:ph sz="quarter" idx="1"/>
              </p:nvPr>
            </p:nvSpPr>
            <p:spPr>
              <a:xfrm>
                <a:off x="660400" y="1394460"/>
                <a:ext cx="10871200" cy="1105933"/>
              </a:xfrm>
              <a:ln>
                <a:solidFill>
                  <a:srgbClr val="0070C0"/>
                </a:solidFill>
              </a:ln>
            </p:spPr>
            <p:txBody>
              <a:bodyPr>
                <a:normAutofit/>
              </a:bodyPr>
              <a:lstStyle/>
              <a:p>
                <a:pPr marL="0" indent="0">
                  <a:buNone/>
                </a:pPr>
                <a:r>
                  <a:rPr lang="en-US" b="1" dirty="0">
                    <a:solidFill>
                      <a:srgbClr val="0070C0"/>
                    </a:solidFill>
                  </a:rPr>
                  <a:t>Parameter </a:t>
                </a:r>
                <a14:m>
                  <m:oMath xmlns:m="http://schemas.openxmlformats.org/officeDocument/2006/math">
                    <m:r>
                      <a:rPr lang="en-US" b="1" i="1" smtClean="0">
                        <a:solidFill>
                          <a:srgbClr val="0070C0"/>
                        </a:solidFill>
                        <a:latin typeface="Cambria Math" panose="02040503050406030204" pitchFamily="18" charset="0"/>
                      </a:rPr>
                      <m:t>𝜷</m:t>
                    </m:r>
                  </m:oMath>
                </a14:m>
                <a:r>
                  <a:rPr lang="en-US" b="1" dirty="0">
                    <a:solidFill>
                      <a:srgbClr val="0070C0"/>
                    </a:solidFill>
                  </a:rPr>
                  <a:t>. </a:t>
                </a:r>
                <a:r>
                  <a:rPr lang="en-US" dirty="0"/>
                  <a:t>The </a:t>
                </a:r>
                <a:r>
                  <a:rPr lang="en-US" dirty="0">
                    <a:solidFill>
                      <a:srgbClr val="FF0000"/>
                    </a:solidFill>
                  </a:rPr>
                  <a:t>transmission rate </a:t>
                </a:r>
                <a14:m>
                  <m:oMath xmlns:m="http://schemas.openxmlformats.org/officeDocument/2006/math">
                    <m:r>
                      <a:rPr lang="en-US" b="0" i="1" smtClean="0">
                        <a:solidFill>
                          <a:srgbClr val="FF0000"/>
                        </a:solidFill>
                        <a:latin typeface="Cambria Math" panose="02040503050406030204" pitchFamily="18" charset="0"/>
                      </a:rPr>
                      <m:t>𝛽</m:t>
                    </m:r>
                  </m:oMath>
                </a14:m>
                <a:r>
                  <a:rPr lang="en-US" dirty="0"/>
                  <a:t>, the same as in SI model. It is the average number of infection-producing contacts per node per unit time.</a:t>
                </a:r>
              </a:p>
            </p:txBody>
          </p:sp>
        </mc:Choice>
        <mc:Fallback xmlns="">
          <p:sp>
            <p:nvSpPr>
              <p:cNvPr id="4" name="Content Placeholder 3">
                <a:extLst>
                  <a:ext uri="{FF2B5EF4-FFF2-40B4-BE49-F238E27FC236}">
                    <a16:creationId xmlns:a16="http://schemas.microsoft.com/office/drawing/2014/main" id="{51B9969B-9C73-4B93-8837-F45B62029D11}"/>
                  </a:ext>
                </a:extLst>
              </p:cNvPr>
              <p:cNvSpPr>
                <a:spLocks noGrp="1" noRot="1" noChangeAspect="1" noMove="1" noResize="1" noEditPoints="1" noAdjustHandles="1" noChangeArrowheads="1" noChangeShapeType="1" noTextEdit="1"/>
              </p:cNvSpPr>
              <p:nvPr>
                <p:ph sz="quarter" idx="1"/>
              </p:nvPr>
            </p:nvSpPr>
            <p:spPr>
              <a:xfrm>
                <a:off x="660400" y="1394460"/>
                <a:ext cx="10871200" cy="1105933"/>
              </a:xfrm>
              <a:blipFill>
                <a:blip r:embed="rId3"/>
                <a:stretch>
                  <a:fillRect l="-1120" t="-4918" b="-3825"/>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06856419-C89B-47DD-B0E8-A7D2ACA49B12}"/>
                  </a:ext>
                </a:extLst>
              </p:cNvPr>
              <p:cNvSpPr txBox="1">
                <a:spLocks/>
              </p:cNvSpPr>
              <p:nvPr/>
            </p:nvSpPr>
            <p:spPr>
              <a:xfrm>
                <a:off x="660400" y="2761376"/>
                <a:ext cx="10871200" cy="1105933"/>
              </a:xfrm>
              <a:prstGeom prst="rect">
                <a:avLst/>
              </a:prstGeom>
              <a:ln>
                <a:solidFill>
                  <a:srgbClr val="0070C0"/>
                </a:solidFill>
              </a:ln>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b="1" dirty="0">
                    <a:solidFill>
                      <a:srgbClr val="0070C0"/>
                    </a:solidFill>
                  </a:rPr>
                  <a:t>Parameter </a:t>
                </a:r>
                <a14:m>
                  <m:oMath xmlns:m="http://schemas.openxmlformats.org/officeDocument/2006/math">
                    <m:r>
                      <a:rPr lang="en-US" b="1" i="1" smtClean="0">
                        <a:solidFill>
                          <a:srgbClr val="0070C0"/>
                        </a:solidFill>
                        <a:latin typeface="Cambria Math" panose="02040503050406030204" pitchFamily="18" charset="0"/>
                      </a:rPr>
                      <m:t>𝜸</m:t>
                    </m:r>
                  </m:oMath>
                </a14:m>
                <a:r>
                  <a:rPr lang="en-US" b="1" dirty="0">
                    <a:solidFill>
                      <a:srgbClr val="0070C0"/>
                    </a:solidFill>
                  </a:rPr>
                  <a:t>. </a:t>
                </a:r>
                <a:r>
                  <a:rPr lang="en-US" dirty="0"/>
                  <a:t>Another parameter is the </a:t>
                </a:r>
                <a:r>
                  <a:rPr lang="en-US" dirty="0">
                    <a:solidFill>
                      <a:srgbClr val="FF0000"/>
                    </a:solidFill>
                  </a:rPr>
                  <a:t>removal rate </a:t>
                </a:r>
                <a14:m>
                  <m:oMath xmlns:m="http://schemas.openxmlformats.org/officeDocument/2006/math">
                    <m:r>
                      <a:rPr lang="en-US" b="0" i="1" smtClean="0">
                        <a:solidFill>
                          <a:srgbClr val="FF0000"/>
                        </a:solidFill>
                        <a:latin typeface="Cambria Math" panose="02040503050406030204" pitchFamily="18" charset="0"/>
                      </a:rPr>
                      <m:t>𝛾</m:t>
                    </m:r>
                  </m:oMath>
                </a14:m>
                <a:r>
                  <a:rPr lang="en-US" dirty="0"/>
                  <a:t>. It is defined to be the fraction of infected nodes removed per unit time. </a:t>
                </a:r>
              </a:p>
            </p:txBody>
          </p:sp>
        </mc:Choice>
        <mc:Fallback xmlns="">
          <p:sp>
            <p:nvSpPr>
              <p:cNvPr id="5" name="Content Placeholder 3">
                <a:extLst>
                  <a:ext uri="{FF2B5EF4-FFF2-40B4-BE49-F238E27FC236}">
                    <a16:creationId xmlns:a16="http://schemas.microsoft.com/office/drawing/2014/main" id="{06856419-C89B-47DD-B0E8-A7D2ACA49B12}"/>
                  </a:ext>
                </a:extLst>
              </p:cNvPr>
              <p:cNvSpPr txBox="1">
                <a:spLocks noRot="1" noChangeAspect="1" noMove="1" noResize="1" noEditPoints="1" noAdjustHandles="1" noChangeArrowheads="1" noChangeShapeType="1" noTextEdit="1"/>
              </p:cNvSpPr>
              <p:nvPr/>
            </p:nvSpPr>
            <p:spPr>
              <a:xfrm>
                <a:off x="660400" y="2761376"/>
                <a:ext cx="10871200" cy="1105933"/>
              </a:xfrm>
              <a:prstGeom prst="rect">
                <a:avLst/>
              </a:prstGeom>
              <a:blipFill>
                <a:blip r:embed="rId4"/>
                <a:stretch>
                  <a:fillRect l="-1120" t="-4918" b="-3825"/>
                </a:stretch>
              </a:blipFill>
              <a:ln>
                <a:solidFill>
                  <a:srgbClr val="0070C0"/>
                </a:solidFill>
              </a:ln>
            </p:spPr>
            <p:txBody>
              <a:bodyPr/>
              <a:lstStyle/>
              <a:p>
                <a:r>
                  <a:rPr lang="en-US">
                    <a:noFill/>
                  </a:rPr>
                  <a:t> </a:t>
                </a:r>
              </a:p>
            </p:txBody>
          </p:sp>
        </mc:Fallback>
      </mc:AlternateContent>
      <p:sp>
        <p:nvSpPr>
          <p:cNvPr id="7" name="Content Placeholder 3">
            <a:extLst>
              <a:ext uri="{FF2B5EF4-FFF2-40B4-BE49-F238E27FC236}">
                <a16:creationId xmlns:a16="http://schemas.microsoft.com/office/drawing/2014/main" id="{9DA868B1-F8E0-4B34-B81B-FB2BDE74F788}"/>
              </a:ext>
            </a:extLst>
          </p:cNvPr>
          <p:cNvSpPr txBox="1">
            <a:spLocks/>
          </p:cNvSpPr>
          <p:nvPr/>
        </p:nvSpPr>
        <p:spPr>
          <a:xfrm>
            <a:off x="660400" y="3903661"/>
            <a:ext cx="10871200" cy="2165669"/>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Equivalently, 𝛾 is the probability that an infected node is removed during unit time.</a:t>
            </a:r>
          </a:p>
          <a:p>
            <a:r>
              <a:rPr lang="en-US" dirty="0"/>
              <a:t>Also note that 1/𝛾 is the expected length of the infection period, from entering the infection state to entering the removal state. </a:t>
            </a:r>
          </a:p>
          <a:p>
            <a:endParaRPr lang="en-US" dirty="0"/>
          </a:p>
        </p:txBody>
      </p:sp>
    </p:spTree>
    <p:extLst>
      <p:ext uri="{BB962C8B-B14F-4D97-AF65-F5344CB8AC3E}">
        <p14:creationId xmlns:p14="http://schemas.microsoft.com/office/powerpoint/2010/main" val="312593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5187-5022-4466-AC2D-4F6A5620B23F}"/>
              </a:ext>
            </a:extLst>
          </p:cNvPr>
          <p:cNvSpPr>
            <a:spLocks noGrp="1"/>
          </p:cNvSpPr>
          <p:nvPr>
            <p:ph type="title"/>
          </p:nvPr>
        </p:nvSpPr>
        <p:spPr/>
        <p:txBody>
          <a:bodyPr/>
          <a:lstStyle/>
          <a:p>
            <a:r>
              <a:rPr lang="en-US" dirty="0"/>
              <a:t>Three Fractions</a:t>
            </a:r>
          </a:p>
        </p:txBody>
      </p:sp>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1B9969B-9C73-4B93-8837-F45B62029D11}"/>
                  </a:ext>
                </a:extLst>
              </p:cNvPr>
              <p:cNvSpPr>
                <a:spLocks noGrp="1"/>
              </p:cNvSpPr>
              <p:nvPr>
                <p:ph sz="quarter" idx="1"/>
              </p:nvPr>
            </p:nvSpPr>
            <p:spPr/>
            <p:txBody>
              <a:bodyPr>
                <a:normAutofit/>
              </a:bodyPr>
              <a:lstStyle/>
              <a:p>
                <a:pPr marL="0" indent="0">
                  <a:buNone/>
                </a:pPr>
                <a:r>
                  <a:rPr lang="en-US" dirty="0"/>
                  <a:t>The SIR model deals with three functions:</a:t>
                </a:r>
              </a:p>
              <a:p>
                <a14:m>
                  <m:oMath xmlns:m="http://schemas.openxmlformats.org/officeDocument/2006/math">
                    <m:r>
                      <a:rPr lang="en-US" i="1" dirty="0" smtClean="0">
                        <a:solidFill>
                          <a:srgbClr val="FF0000"/>
                        </a:solidFill>
                        <a:latin typeface="Cambria Math" panose="02040503050406030204" pitchFamily="18" charset="0"/>
                      </a:rPr>
                      <m:t>𝑠</m:t>
                    </m:r>
                    <m:r>
                      <a:rPr lang="en-US" i="1" dirty="0" smtClean="0">
                        <a:solidFill>
                          <a:srgbClr val="FF0000"/>
                        </a:solidFill>
                        <a:latin typeface="Cambria Math" panose="02040503050406030204" pitchFamily="18" charset="0"/>
                      </a:rPr>
                      <m:t>(</m:t>
                    </m:r>
                    <m:r>
                      <a:rPr lang="en-US" i="1" dirty="0" smtClean="0">
                        <a:solidFill>
                          <a:srgbClr val="FF0000"/>
                        </a:solidFill>
                        <a:latin typeface="Cambria Math" panose="02040503050406030204" pitchFamily="18" charset="0"/>
                      </a:rPr>
                      <m:t>𝑡</m:t>
                    </m:r>
                    <m:r>
                      <a:rPr lang="en-US" i="1" dirty="0" smtClean="0">
                        <a:solidFill>
                          <a:srgbClr val="FF0000"/>
                        </a:solidFill>
                        <a:latin typeface="Cambria Math" panose="02040503050406030204" pitchFamily="18" charset="0"/>
                      </a:rPr>
                      <m:t>)</m:t>
                    </m:r>
                  </m:oMath>
                </a14:m>
                <a:r>
                  <a:rPr lang="en-US" dirty="0">
                    <a:solidFill>
                      <a:srgbClr val="FF0000"/>
                    </a:solidFill>
                  </a:rPr>
                  <a:t> </a:t>
                </a:r>
                <a:r>
                  <a:rPr lang="en-US" dirty="0"/>
                  <a:t>is the fraction of susceptible nodes at time </a:t>
                </a:r>
                <a14:m>
                  <m:oMath xmlns:m="http://schemas.openxmlformats.org/officeDocument/2006/math">
                    <m:r>
                      <a:rPr lang="en-US" i="1" dirty="0" smtClean="0">
                        <a:latin typeface="Cambria Math" panose="02040503050406030204" pitchFamily="18" charset="0"/>
                      </a:rPr>
                      <m:t>𝑡</m:t>
                    </m:r>
                  </m:oMath>
                </a14:m>
                <a:r>
                  <a:rPr lang="en-US" dirty="0"/>
                  <a:t>;</a:t>
                </a:r>
              </a:p>
              <a:p>
                <a14:m>
                  <m:oMath xmlns:m="http://schemas.openxmlformats.org/officeDocument/2006/math">
                    <m:r>
                      <a:rPr lang="en-US" b="0" i="1" dirty="0" smtClean="0">
                        <a:solidFill>
                          <a:srgbClr val="FF0000"/>
                        </a:solidFill>
                        <a:latin typeface="Cambria Math" panose="02040503050406030204" pitchFamily="18" charset="0"/>
                      </a:rPr>
                      <m:t>𝑥</m:t>
                    </m:r>
                    <m:r>
                      <a:rPr lang="en-US" b="0" i="1" dirty="0" smtClean="0">
                        <a:solidFill>
                          <a:srgbClr val="FF0000"/>
                        </a:solidFill>
                        <a:latin typeface="Cambria Math" panose="02040503050406030204" pitchFamily="18" charset="0"/>
                      </a:rPr>
                      <m:t>(</m:t>
                    </m:r>
                    <m:r>
                      <a:rPr lang="en-US" i="1" dirty="0">
                        <a:solidFill>
                          <a:srgbClr val="FF0000"/>
                        </a:solidFill>
                        <a:latin typeface="Cambria Math" panose="02040503050406030204" pitchFamily="18" charset="0"/>
                      </a:rPr>
                      <m:t>𝑡</m:t>
                    </m:r>
                    <m:r>
                      <a:rPr lang="en-US" i="1" dirty="0">
                        <a:solidFill>
                          <a:srgbClr val="FF0000"/>
                        </a:solidFill>
                        <a:latin typeface="Cambria Math" panose="02040503050406030204" pitchFamily="18" charset="0"/>
                      </a:rPr>
                      <m:t>)</m:t>
                    </m:r>
                  </m:oMath>
                </a14:m>
                <a:r>
                  <a:rPr lang="en-US" dirty="0">
                    <a:solidFill>
                      <a:srgbClr val="FF0000"/>
                    </a:solidFill>
                  </a:rPr>
                  <a:t> </a:t>
                </a:r>
                <a:r>
                  <a:rPr lang="en-US" dirty="0"/>
                  <a:t>is the fraction of infected nodes at time </a:t>
                </a:r>
                <a14:m>
                  <m:oMath xmlns:m="http://schemas.openxmlformats.org/officeDocument/2006/math">
                    <m:r>
                      <a:rPr lang="en-US" i="1" dirty="0">
                        <a:latin typeface="Cambria Math" panose="02040503050406030204" pitchFamily="18" charset="0"/>
                      </a:rPr>
                      <m:t>𝑡</m:t>
                    </m:r>
                  </m:oMath>
                </a14:m>
                <a:r>
                  <a:rPr lang="en-US" dirty="0"/>
                  <a:t>;</a:t>
                </a:r>
              </a:p>
              <a:p>
                <a14:m>
                  <m:oMath xmlns:m="http://schemas.openxmlformats.org/officeDocument/2006/math">
                    <m:r>
                      <a:rPr lang="en-US" b="0" i="1" dirty="0" smtClean="0">
                        <a:solidFill>
                          <a:srgbClr val="FF0000"/>
                        </a:solidFill>
                        <a:latin typeface="Cambria Math" panose="02040503050406030204" pitchFamily="18" charset="0"/>
                      </a:rPr>
                      <m:t>𝑟</m:t>
                    </m:r>
                    <m:r>
                      <a:rPr lang="en-US" i="1" dirty="0">
                        <a:solidFill>
                          <a:srgbClr val="FF0000"/>
                        </a:solidFill>
                        <a:latin typeface="Cambria Math" panose="02040503050406030204" pitchFamily="18" charset="0"/>
                      </a:rPr>
                      <m:t>(</m:t>
                    </m:r>
                    <m:r>
                      <a:rPr lang="en-US" i="1" dirty="0">
                        <a:solidFill>
                          <a:srgbClr val="FF0000"/>
                        </a:solidFill>
                        <a:latin typeface="Cambria Math" panose="02040503050406030204" pitchFamily="18" charset="0"/>
                      </a:rPr>
                      <m:t>𝑡</m:t>
                    </m:r>
                    <m:r>
                      <a:rPr lang="en-US" i="1" dirty="0">
                        <a:solidFill>
                          <a:srgbClr val="FF0000"/>
                        </a:solidFill>
                        <a:latin typeface="Cambria Math" panose="02040503050406030204" pitchFamily="18" charset="0"/>
                      </a:rPr>
                      <m:t>)</m:t>
                    </m:r>
                  </m:oMath>
                </a14:m>
                <a:r>
                  <a:rPr lang="en-US" dirty="0">
                    <a:solidFill>
                      <a:srgbClr val="FF0000"/>
                    </a:solidFill>
                  </a:rPr>
                  <a:t> </a:t>
                </a:r>
                <a:r>
                  <a:rPr lang="en-US" dirty="0"/>
                  <a:t>is the fraction of removed nodes at time </a:t>
                </a:r>
                <a14:m>
                  <m:oMath xmlns:m="http://schemas.openxmlformats.org/officeDocument/2006/math">
                    <m:r>
                      <a:rPr lang="en-US" i="1" dirty="0">
                        <a:latin typeface="Cambria Math" panose="02040503050406030204" pitchFamily="18" charset="0"/>
                      </a:rPr>
                      <m:t>𝑡</m:t>
                    </m:r>
                  </m:oMath>
                </a14:m>
                <a:r>
                  <a:rPr lang="en-US" dirty="0"/>
                  <a:t>.</a:t>
                </a:r>
              </a:p>
              <a:p>
                <a:pPr marL="0" indent="0">
                  <a:buNone/>
                </a:pPr>
                <a:r>
                  <a:rPr lang="en-US" dirty="0"/>
                  <a:t>Since each node is either susceptible, or infected, or removed, we have for every time </a:t>
                </a:r>
                <a14:m>
                  <m:oMath xmlns:m="http://schemas.openxmlformats.org/officeDocument/2006/math">
                    <m:r>
                      <a:rPr lang="en-US" i="1" dirty="0" smtClean="0">
                        <a:latin typeface="Cambria Math" panose="02040503050406030204" pitchFamily="18" charset="0"/>
                      </a:rPr>
                      <m:t>𝑡</m:t>
                    </m:r>
                  </m:oMath>
                </a14:m>
                <a:r>
                  <a:rPr lang="en-US" dirty="0"/>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=1.</m:t>
                      </m:r>
                    </m:oMath>
                  </m:oMathPara>
                </a14:m>
                <a:endParaRPr lang="en-US" dirty="0"/>
              </a:p>
              <a:p>
                <a:pPr marL="0" indent="0">
                  <a:buNone/>
                </a:pPr>
                <a:r>
                  <a:rPr lang="en-US" dirty="0"/>
                  <a:t>Also, we use initial values: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𝑠</m:t>
                        </m:r>
                      </m:e>
                      <m:sub>
                        <m:r>
                          <a:rPr lang="en-US" b="0" i="1" smtClean="0">
                            <a:solidFill>
                              <a:srgbClr val="FF0000"/>
                            </a:solidFill>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(0)</m:t>
                    </m:r>
                  </m:oMath>
                </a14:m>
                <a:r>
                  <a:rPr lang="en-US" dirty="0"/>
                  <a:t>, </a:t>
                </a:r>
                <a14:m>
                  <m:oMath xmlns:m="http://schemas.openxmlformats.org/officeDocument/2006/math">
                    <m:sSub>
                      <m:sSubPr>
                        <m:ctrlPr>
                          <a:rPr lang="en-US" b="0"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0</m:t>
                        </m:r>
                      </m:sub>
                    </m:sSub>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(0)</m:t>
                    </m:r>
                  </m:oMath>
                </a14:m>
                <a:r>
                  <a:rPr lang="en-US" dirty="0"/>
                  <a:t>, and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𝑟</m:t>
                        </m:r>
                      </m:e>
                      <m:sub>
                        <m:r>
                          <a:rPr lang="en-US" b="0" i="1" smtClean="0">
                            <a:solidFill>
                              <a:srgbClr val="FF0000"/>
                            </a:solidFill>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(0)</m:t>
                    </m:r>
                  </m:oMath>
                </a14:m>
                <a:r>
                  <a:rPr lang="en-US" dirty="0"/>
                  <a:t>.</a:t>
                </a:r>
              </a:p>
            </p:txBody>
          </p:sp>
        </mc:Choice>
        <mc:Fallback xmlns="">
          <p:sp>
            <p:nvSpPr>
              <p:cNvPr id="4" name="Content Placeholder 3">
                <a:extLst>
                  <a:ext uri="{FF2B5EF4-FFF2-40B4-BE49-F238E27FC236}">
                    <a16:creationId xmlns:a16="http://schemas.microsoft.com/office/drawing/2014/main" id="{51B9969B-9C73-4B93-8837-F45B62029D11}"/>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a:stretch>
              </a:blipFill>
            </p:spPr>
            <p:txBody>
              <a:bodyPr/>
              <a:lstStyle/>
              <a:p>
                <a:r>
                  <a:rPr lang="en-US">
                    <a:noFill/>
                  </a:rPr>
                  <a:t> </a:t>
                </a:r>
              </a:p>
            </p:txBody>
          </p:sp>
        </mc:Fallback>
      </mc:AlternateContent>
    </p:spTree>
    <p:extLst>
      <p:ext uri="{BB962C8B-B14F-4D97-AF65-F5344CB8AC3E}">
        <p14:creationId xmlns:p14="http://schemas.microsoft.com/office/powerpoint/2010/main" val="53825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BC55187-5022-4466-AC2D-4F6A5620B23F}"/>
                  </a:ext>
                </a:extLst>
              </p:cNvPr>
              <p:cNvSpPr>
                <a:spLocks noGrp="1"/>
              </p:cNvSpPr>
              <p:nvPr>
                <p:ph type="title"/>
              </p:nvPr>
            </p:nvSpPr>
            <p:spPr/>
            <p:txBody>
              <a:bodyPr>
                <a:normAutofit/>
              </a:bodyPr>
              <a:lstStyle/>
              <a:p>
                <a:r>
                  <a:rPr lang="en-US" dirty="0"/>
                  <a:t>Equations for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3BC55187-5022-4466-AC2D-4F6A5620B23F}"/>
                  </a:ext>
                </a:extLst>
              </p:cNvPr>
              <p:cNvSpPr>
                <a:spLocks noGrp="1" noRot="1" noChangeAspect="1" noMove="1" noResize="1" noEditPoints="1" noAdjustHandles="1" noChangeArrowheads="1" noChangeShapeType="1" noTextEdit="1"/>
              </p:cNvSpPr>
              <p:nvPr>
                <p:ph type="title"/>
              </p:nvPr>
            </p:nvSpPr>
            <p:spPr>
              <a:blipFill>
                <a:blip r:embed="rId3"/>
                <a:stretch>
                  <a:fillRect l="-2243" t="-1235" b="-17901"/>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dirty="0"/>
          </a:p>
        </p:txBody>
      </p:sp>
      <p:sp>
        <p:nvSpPr>
          <p:cNvPr id="4" name="Content Placeholder 3">
            <a:extLst>
              <a:ext uri="{FF2B5EF4-FFF2-40B4-BE49-F238E27FC236}">
                <a16:creationId xmlns:a16="http://schemas.microsoft.com/office/drawing/2014/main" id="{51B9969B-9C73-4B93-8837-F45B62029D11}"/>
              </a:ext>
            </a:extLst>
          </p:cNvPr>
          <p:cNvSpPr>
            <a:spLocks noGrp="1"/>
          </p:cNvSpPr>
          <p:nvPr>
            <p:ph sz="quarter" idx="1"/>
          </p:nvPr>
        </p:nvSpPr>
        <p:spPr/>
        <p:txBody>
          <a:bodyPr>
            <a:normAutofit/>
          </a:bodyPr>
          <a:lstStyle/>
          <a:p>
            <a:pPr marL="0" indent="0">
              <a:buNone/>
            </a:pPr>
            <a:r>
              <a:rPr lang="en-US" dirty="0"/>
              <a:t>The three fractions are described by the following differential equations: </a:t>
            </a:r>
          </a:p>
          <a:p>
            <a:pPr marL="0" indent="0">
              <a:buNone/>
            </a:pPr>
            <a:endParaRPr lang="en-US" dirty="0"/>
          </a:p>
          <a:p>
            <a:pPr marL="0" indent="0">
              <a:buNone/>
            </a:pPr>
            <a:endParaRPr lang="en-US" dirty="0"/>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8B212D8-836A-4A58-B33E-0F0ACC7C4EC6}"/>
                  </a:ext>
                </a:extLst>
              </p:cNvPr>
              <p:cNvSpPr txBox="1"/>
              <p:nvPr/>
            </p:nvSpPr>
            <p:spPr>
              <a:xfrm>
                <a:off x="1536034" y="2464135"/>
                <a:ext cx="2687052" cy="9396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900" i="1">
                              <a:solidFill>
                                <a:prstClr val="black"/>
                              </a:solidFill>
                              <a:latin typeface="Cambria Math" panose="02040503050406030204" pitchFamily="18" charset="0"/>
                            </a:rPr>
                          </m:ctrlPr>
                        </m:fPr>
                        <m:num>
                          <m:r>
                            <a:rPr lang="en-US" sz="2900" i="1">
                              <a:solidFill>
                                <a:prstClr val="black"/>
                              </a:solidFill>
                              <a:latin typeface="Cambria Math" panose="02040503050406030204" pitchFamily="18" charset="0"/>
                            </a:rPr>
                            <m:t>𝑑𝑠</m:t>
                          </m:r>
                        </m:num>
                        <m:den>
                          <m:r>
                            <a:rPr lang="en-US" sz="2900" i="1">
                              <a:solidFill>
                                <a:prstClr val="black"/>
                              </a:solidFill>
                              <a:latin typeface="Cambria Math" panose="02040503050406030204" pitchFamily="18" charset="0"/>
                            </a:rPr>
                            <m:t>𝑑𝑡</m:t>
                          </m:r>
                        </m:den>
                      </m:f>
                      <m:r>
                        <a:rPr lang="en-US" sz="2900" i="1">
                          <a:solidFill>
                            <a:prstClr val="black"/>
                          </a:solidFill>
                          <a:latin typeface="Cambria Math" panose="02040503050406030204" pitchFamily="18" charset="0"/>
                        </a:rPr>
                        <m:t>=−</m:t>
                      </m:r>
                      <m:r>
                        <a:rPr lang="en-US" sz="2900" i="1">
                          <a:solidFill>
                            <a:prstClr val="black"/>
                          </a:solidFill>
                          <a:latin typeface="Cambria Math" panose="02040503050406030204" pitchFamily="18" charset="0"/>
                        </a:rPr>
                        <m:t>𝛽</m:t>
                      </m:r>
                      <m:r>
                        <a:rPr lang="en-US" sz="2900" i="1">
                          <a:solidFill>
                            <a:prstClr val="black"/>
                          </a:solidFill>
                          <a:latin typeface="Cambria Math" panose="02040503050406030204" pitchFamily="18" charset="0"/>
                        </a:rPr>
                        <m:t>𝑠𝑥</m:t>
                      </m:r>
                    </m:oMath>
                  </m:oMathPara>
                </a14:m>
                <a:endParaRPr lang="en-US" dirty="0"/>
              </a:p>
            </p:txBody>
          </p:sp>
        </mc:Choice>
        <mc:Fallback xmlns="">
          <p:sp>
            <p:nvSpPr>
              <p:cNvPr id="5" name="TextBox 4">
                <a:extLst>
                  <a:ext uri="{FF2B5EF4-FFF2-40B4-BE49-F238E27FC236}">
                    <a16:creationId xmlns:a16="http://schemas.microsoft.com/office/drawing/2014/main" id="{88B212D8-836A-4A58-B33E-0F0ACC7C4EC6}"/>
                  </a:ext>
                </a:extLst>
              </p:cNvPr>
              <p:cNvSpPr txBox="1">
                <a:spLocks noRot="1" noChangeAspect="1" noMove="1" noResize="1" noEditPoints="1" noAdjustHandles="1" noChangeArrowheads="1" noChangeShapeType="1" noTextEdit="1"/>
              </p:cNvSpPr>
              <p:nvPr/>
            </p:nvSpPr>
            <p:spPr>
              <a:xfrm>
                <a:off x="1536034" y="2464135"/>
                <a:ext cx="2687052" cy="93968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EE5B2BD-74EA-47D4-821B-901D877F25EE}"/>
                  </a:ext>
                </a:extLst>
              </p:cNvPr>
              <p:cNvSpPr txBox="1"/>
              <p:nvPr/>
            </p:nvSpPr>
            <p:spPr>
              <a:xfrm>
                <a:off x="1800729" y="3693800"/>
                <a:ext cx="2687052" cy="9396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900" i="1">
                              <a:solidFill>
                                <a:prstClr val="black"/>
                              </a:solidFill>
                              <a:latin typeface="Cambria Math" panose="02040503050406030204" pitchFamily="18" charset="0"/>
                            </a:rPr>
                          </m:ctrlPr>
                        </m:fPr>
                        <m:num>
                          <m:r>
                            <a:rPr lang="en-US" sz="2900" i="1">
                              <a:solidFill>
                                <a:prstClr val="black"/>
                              </a:solidFill>
                              <a:latin typeface="Cambria Math" panose="02040503050406030204" pitchFamily="18" charset="0"/>
                            </a:rPr>
                            <m:t>𝑑𝑥</m:t>
                          </m:r>
                        </m:num>
                        <m:den>
                          <m:r>
                            <a:rPr lang="en-US" sz="2900" i="1">
                              <a:solidFill>
                                <a:prstClr val="black"/>
                              </a:solidFill>
                              <a:latin typeface="Cambria Math" panose="02040503050406030204" pitchFamily="18" charset="0"/>
                            </a:rPr>
                            <m:t>𝑑𝑡</m:t>
                          </m:r>
                        </m:den>
                      </m:f>
                      <m:r>
                        <a:rPr lang="en-US" sz="2900" i="1">
                          <a:solidFill>
                            <a:prstClr val="black"/>
                          </a:solidFill>
                          <a:latin typeface="Cambria Math" panose="02040503050406030204" pitchFamily="18" charset="0"/>
                        </a:rPr>
                        <m:t>=</m:t>
                      </m:r>
                      <m:r>
                        <a:rPr lang="en-US" sz="2900" i="1">
                          <a:solidFill>
                            <a:prstClr val="black"/>
                          </a:solidFill>
                          <a:latin typeface="Cambria Math" panose="02040503050406030204" pitchFamily="18" charset="0"/>
                        </a:rPr>
                        <m:t>𝛽</m:t>
                      </m:r>
                      <m:r>
                        <a:rPr lang="en-US" sz="2900" i="1">
                          <a:solidFill>
                            <a:prstClr val="black"/>
                          </a:solidFill>
                          <a:latin typeface="Cambria Math" panose="02040503050406030204" pitchFamily="18" charset="0"/>
                        </a:rPr>
                        <m:t>𝑠𝑥</m:t>
                      </m:r>
                      <m:r>
                        <a:rPr lang="en-US" sz="2900" i="1">
                          <a:solidFill>
                            <a:prstClr val="black"/>
                          </a:solidFill>
                          <a:latin typeface="Cambria Math" panose="02040503050406030204" pitchFamily="18" charset="0"/>
                        </a:rPr>
                        <m:t>−</m:t>
                      </m:r>
                      <m:r>
                        <a:rPr lang="en-US" sz="2900" i="1">
                          <a:solidFill>
                            <a:prstClr val="black"/>
                          </a:solidFill>
                          <a:latin typeface="Cambria Math" panose="02040503050406030204" pitchFamily="18" charset="0"/>
                        </a:rPr>
                        <m:t>𝛾</m:t>
                      </m:r>
                      <m:r>
                        <a:rPr lang="en-US" sz="2900" i="1">
                          <a:solidFill>
                            <a:prstClr val="black"/>
                          </a:solidFill>
                          <a:latin typeface="Cambria Math" panose="02040503050406030204" pitchFamily="18" charset="0"/>
                        </a:rPr>
                        <m:t>𝑥</m:t>
                      </m:r>
                    </m:oMath>
                  </m:oMathPara>
                </a14:m>
                <a:endParaRPr lang="en-US" dirty="0"/>
              </a:p>
            </p:txBody>
          </p:sp>
        </mc:Choice>
        <mc:Fallback xmlns="">
          <p:sp>
            <p:nvSpPr>
              <p:cNvPr id="6" name="TextBox 5">
                <a:extLst>
                  <a:ext uri="{FF2B5EF4-FFF2-40B4-BE49-F238E27FC236}">
                    <a16:creationId xmlns:a16="http://schemas.microsoft.com/office/drawing/2014/main" id="{FEE5B2BD-74EA-47D4-821B-901D877F25EE}"/>
                  </a:ext>
                </a:extLst>
              </p:cNvPr>
              <p:cNvSpPr txBox="1">
                <a:spLocks noRot="1" noChangeAspect="1" noMove="1" noResize="1" noEditPoints="1" noAdjustHandles="1" noChangeArrowheads="1" noChangeShapeType="1" noTextEdit="1"/>
              </p:cNvSpPr>
              <p:nvPr/>
            </p:nvSpPr>
            <p:spPr>
              <a:xfrm>
                <a:off x="1800729" y="3693800"/>
                <a:ext cx="2687052" cy="93968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F56AFEA-712C-481C-AA8D-855F795BDA92}"/>
                  </a:ext>
                </a:extLst>
              </p:cNvPr>
              <p:cNvSpPr txBox="1"/>
              <p:nvPr/>
            </p:nvSpPr>
            <p:spPr>
              <a:xfrm>
                <a:off x="1536034" y="4907031"/>
                <a:ext cx="2157662" cy="1027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𝑑𝑟</m:t>
                          </m:r>
                        </m:num>
                        <m:den>
                          <m:r>
                            <a:rPr lang="en-US" sz="3200" i="1">
                              <a:latin typeface="Cambria Math" panose="02040503050406030204" pitchFamily="18" charset="0"/>
                            </a:rPr>
                            <m:t>𝑑𝑡</m:t>
                          </m:r>
                        </m:den>
                      </m:f>
                      <m:r>
                        <a:rPr lang="en-US" sz="3200" i="1">
                          <a:latin typeface="Cambria Math" panose="02040503050406030204" pitchFamily="18" charset="0"/>
                        </a:rPr>
                        <m:t>=</m:t>
                      </m:r>
                      <m:r>
                        <a:rPr lang="en-US" sz="3200" i="1">
                          <a:latin typeface="Cambria Math" panose="02040503050406030204" pitchFamily="18" charset="0"/>
                        </a:rPr>
                        <m:t>𝛾</m:t>
                      </m:r>
                      <m:r>
                        <a:rPr lang="en-US" sz="3200" i="1">
                          <a:latin typeface="Cambria Math" panose="02040503050406030204" pitchFamily="18" charset="0"/>
                        </a:rPr>
                        <m:t>𝑥</m:t>
                      </m:r>
                    </m:oMath>
                  </m:oMathPara>
                </a14:m>
                <a:endParaRPr lang="en-US" dirty="0"/>
              </a:p>
            </p:txBody>
          </p:sp>
        </mc:Choice>
        <mc:Fallback xmlns="">
          <p:sp>
            <p:nvSpPr>
              <p:cNvPr id="7" name="TextBox 6">
                <a:extLst>
                  <a:ext uri="{FF2B5EF4-FFF2-40B4-BE49-F238E27FC236}">
                    <a16:creationId xmlns:a16="http://schemas.microsoft.com/office/drawing/2014/main" id="{DF56AFEA-712C-481C-AA8D-855F795BDA92}"/>
                  </a:ext>
                </a:extLst>
              </p:cNvPr>
              <p:cNvSpPr txBox="1">
                <a:spLocks noRot="1" noChangeAspect="1" noMove="1" noResize="1" noEditPoints="1" noAdjustHandles="1" noChangeArrowheads="1" noChangeShapeType="1" noTextEdit="1"/>
              </p:cNvSpPr>
              <p:nvPr/>
            </p:nvSpPr>
            <p:spPr>
              <a:xfrm>
                <a:off x="1536034" y="4907031"/>
                <a:ext cx="2157662" cy="1027333"/>
              </a:xfrm>
              <a:prstGeom prst="rect">
                <a:avLst/>
              </a:prstGeom>
              <a:blipFill>
                <a:blip r:embed="rId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AB4D564-9EB9-41EC-B1F2-DE4D19F36618}"/>
              </a:ext>
            </a:extLst>
          </p:cNvPr>
          <p:cNvSpPr txBox="1"/>
          <p:nvPr/>
        </p:nvSpPr>
        <p:spPr>
          <a:xfrm>
            <a:off x="5471646" y="3224921"/>
            <a:ext cx="5761260" cy="1877437"/>
          </a:xfrm>
          <a:prstGeom prst="rect">
            <a:avLst/>
          </a:prstGeom>
          <a:noFill/>
        </p:spPr>
        <p:txBody>
          <a:bodyPr wrap="square" rtlCol="0">
            <a:spAutoFit/>
          </a:bodyPr>
          <a:lstStyle/>
          <a:p>
            <a:r>
              <a:rPr lang="en-US" sz="2900" dirty="0">
                <a:solidFill>
                  <a:srgbClr val="0070C0"/>
                </a:solidFill>
              </a:rPr>
              <a:t>These equations have no closed-form solutions, but they can be solved numerically. The next slide shows an example of such numerical solutions.</a:t>
            </a:r>
            <a:endParaRPr lang="en-US" sz="2900" dirty="0"/>
          </a:p>
        </p:txBody>
      </p:sp>
    </p:spTree>
    <p:extLst>
      <p:ext uri="{BB962C8B-B14F-4D97-AF65-F5344CB8AC3E}">
        <p14:creationId xmlns:p14="http://schemas.microsoft.com/office/powerpoint/2010/main" val="107908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5187-5022-4466-AC2D-4F6A5620B23F}"/>
              </a:ext>
            </a:extLst>
          </p:cNvPr>
          <p:cNvSpPr>
            <a:spLocks noGrp="1"/>
          </p:cNvSpPr>
          <p:nvPr>
            <p:ph type="title"/>
          </p:nvPr>
        </p:nvSpPr>
        <p:spPr/>
        <p:txBody>
          <a:bodyPr>
            <a:normAutofit/>
          </a:bodyPr>
          <a:lstStyle/>
          <a:p>
            <a:r>
              <a:rPr lang="en-US" dirty="0"/>
              <a:t>Example of Numerical Solutions</a:t>
            </a:r>
          </a:p>
        </p:txBody>
      </p:sp>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17</a:t>
            </a:fld>
            <a:endParaRPr lang="en-US" dirty="0"/>
          </a:p>
        </p:txBody>
      </p:sp>
      <p:pic>
        <p:nvPicPr>
          <p:cNvPr id="5" name="Content Placeholder 4">
            <a:extLst>
              <a:ext uri="{FF2B5EF4-FFF2-40B4-BE49-F238E27FC236}">
                <a16:creationId xmlns:a16="http://schemas.microsoft.com/office/drawing/2014/main" id="{3D691080-BF93-44BE-AC6E-74E597C32025}"/>
              </a:ext>
            </a:extLst>
          </p:cNvPr>
          <p:cNvPicPr>
            <a:picLocks noGrp="1" noChangeAspect="1"/>
          </p:cNvPicPr>
          <p:nvPr>
            <p:ph sz="quarter" idx="1"/>
          </p:nvPr>
        </p:nvPicPr>
        <p:blipFill>
          <a:blip r:embed="rId3"/>
          <a:stretch>
            <a:fillRect/>
          </a:stretch>
        </p:blipFill>
        <p:spPr>
          <a:xfrm>
            <a:off x="826282" y="1676958"/>
            <a:ext cx="6238646" cy="44958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DA15177-432F-49E1-AD2C-59CBB6A22EF8}"/>
                  </a:ext>
                </a:extLst>
              </p:cNvPr>
              <p:cNvSpPr txBox="1"/>
              <p:nvPr/>
            </p:nvSpPr>
            <p:spPr>
              <a:xfrm>
                <a:off x="7691770" y="1781113"/>
                <a:ext cx="3057098" cy="3665106"/>
              </a:xfrm>
              <a:prstGeom prst="rect">
                <a:avLst/>
              </a:prstGeom>
              <a:noFill/>
            </p:spPr>
            <p:txBody>
              <a:bodyPr wrap="square" rtlCol="0">
                <a:spAutoFit/>
              </a:bodyPr>
              <a:lstStyle/>
              <a:p>
                <a:r>
                  <a:rPr lang="en-US" sz="2900" dirty="0">
                    <a:solidFill>
                      <a:srgbClr val="0070C0"/>
                    </a:solidFill>
                  </a:rPr>
                  <a:t>Parameters for this example:</a:t>
                </a:r>
              </a:p>
              <a:p>
                <a:pPr marL="320040" lvl="0" indent="-320040">
                  <a:spcBef>
                    <a:spcPts val="700"/>
                  </a:spcBef>
                  <a:buClr>
                    <a:srgbClr val="DD8047"/>
                  </a:buClr>
                  <a:buSzPct val="60000"/>
                  <a:buFont typeface="Wingdings"/>
                  <a:buChar char=""/>
                </a:pPr>
                <a14:m>
                  <m:oMath xmlns:m="http://schemas.openxmlformats.org/officeDocument/2006/math">
                    <m:r>
                      <a:rPr lang="en-US" sz="2900" i="1">
                        <a:solidFill>
                          <a:srgbClr val="0070C0"/>
                        </a:solidFill>
                        <a:latin typeface="Cambria Math" panose="02040503050406030204" pitchFamily="18" charset="0"/>
                      </a:rPr>
                      <m:t>𝛽</m:t>
                    </m:r>
                    <m:r>
                      <a:rPr lang="en-US" sz="2900" i="1">
                        <a:solidFill>
                          <a:srgbClr val="0070C0"/>
                        </a:solidFill>
                        <a:latin typeface="Cambria Math" panose="02040503050406030204" pitchFamily="18" charset="0"/>
                      </a:rPr>
                      <m:t>=0.1</m:t>
                    </m:r>
                  </m:oMath>
                </a14:m>
                <a:endParaRPr lang="en-US" sz="2900" i="1" dirty="0">
                  <a:solidFill>
                    <a:srgbClr val="0070C0"/>
                  </a:solidFill>
                  <a:latin typeface="Cambria Math" panose="02040503050406030204" pitchFamily="18" charset="0"/>
                </a:endParaRPr>
              </a:p>
              <a:p>
                <a:pPr marL="320040" lvl="0" indent="-320040">
                  <a:spcBef>
                    <a:spcPts val="700"/>
                  </a:spcBef>
                  <a:buClr>
                    <a:srgbClr val="DD8047"/>
                  </a:buClr>
                  <a:buSzPct val="60000"/>
                  <a:buFont typeface="Wingdings"/>
                  <a:buChar char=""/>
                </a:pPr>
                <a14:m>
                  <m:oMath xmlns:m="http://schemas.openxmlformats.org/officeDocument/2006/math">
                    <m:r>
                      <a:rPr lang="en-US" sz="2900" i="1">
                        <a:solidFill>
                          <a:srgbClr val="0070C0"/>
                        </a:solidFill>
                        <a:latin typeface="Cambria Math" panose="02040503050406030204" pitchFamily="18" charset="0"/>
                      </a:rPr>
                      <m:t>𝛾</m:t>
                    </m:r>
                    <m:r>
                      <a:rPr lang="en-US" sz="2900" i="1">
                        <a:solidFill>
                          <a:srgbClr val="0070C0"/>
                        </a:solidFill>
                        <a:latin typeface="Cambria Math" panose="02040503050406030204" pitchFamily="18" charset="0"/>
                      </a:rPr>
                      <m:t>=0.4</m:t>
                    </m:r>
                  </m:oMath>
                </a14:m>
                <a:endParaRPr lang="en-US" sz="2900" i="1" dirty="0">
                  <a:solidFill>
                    <a:srgbClr val="0070C0"/>
                  </a:solidFill>
                  <a:latin typeface="Cambria Math" panose="02040503050406030204" pitchFamily="18" charset="0"/>
                </a:endParaRPr>
              </a:p>
              <a:p>
                <a:pPr marL="320040" lvl="0" indent="-320040">
                  <a:spcBef>
                    <a:spcPts val="700"/>
                  </a:spcBef>
                  <a:buClr>
                    <a:srgbClr val="DD8047"/>
                  </a:buClr>
                  <a:buSzPct val="60000"/>
                  <a:buFont typeface="Wingdings"/>
                  <a:buChar char=""/>
                </a:pPr>
                <a14:m>
                  <m:oMath xmlns:m="http://schemas.openxmlformats.org/officeDocument/2006/math">
                    <m:sSub>
                      <m:sSubPr>
                        <m:ctrlPr>
                          <a:rPr lang="en-US" sz="2900" i="1">
                            <a:solidFill>
                              <a:srgbClr val="0070C0"/>
                            </a:solidFill>
                            <a:latin typeface="Cambria Math" panose="02040503050406030204" pitchFamily="18" charset="0"/>
                          </a:rPr>
                        </m:ctrlPr>
                      </m:sSubPr>
                      <m:e>
                        <m:r>
                          <a:rPr lang="en-US" sz="2900" i="1">
                            <a:solidFill>
                              <a:srgbClr val="0070C0"/>
                            </a:solidFill>
                            <a:latin typeface="Cambria Math" panose="02040503050406030204" pitchFamily="18" charset="0"/>
                          </a:rPr>
                          <m:t>𝑠</m:t>
                        </m:r>
                      </m:e>
                      <m:sub>
                        <m:r>
                          <a:rPr lang="en-US" sz="2900" i="1">
                            <a:solidFill>
                              <a:srgbClr val="0070C0"/>
                            </a:solidFill>
                            <a:latin typeface="Cambria Math" panose="02040503050406030204" pitchFamily="18" charset="0"/>
                          </a:rPr>
                          <m:t>0</m:t>
                        </m:r>
                      </m:sub>
                    </m:sSub>
                    <m:r>
                      <a:rPr lang="en-US" sz="2900" i="1">
                        <a:solidFill>
                          <a:srgbClr val="0070C0"/>
                        </a:solidFill>
                        <a:latin typeface="Cambria Math" panose="02040503050406030204" pitchFamily="18" charset="0"/>
                      </a:rPr>
                      <m:t>=0.99</m:t>
                    </m:r>
                  </m:oMath>
                </a14:m>
                <a:endParaRPr lang="en-US" sz="2900" i="1" dirty="0">
                  <a:solidFill>
                    <a:srgbClr val="0070C0"/>
                  </a:solidFill>
                  <a:latin typeface="Cambria Math" panose="02040503050406030204" pitchFamily="18" charset="0"/>
                </a:endParaRPr>
              </a:p>
              <a:p>
                <a:pPr marL="320040" lvl="0" indent="-320040">
                  <a:spcBef>
                    <a:spcPts val="700"/>
                  </a:spcBef>
                  <a:buClr>
                    <a:srgbClr val="DD8047"/>
                  </a:buClr>
                  <a:buSzPct val="60000"/>
                  <a:buFont typeface="Wingdings"/>
                  <a:buChar char=""/>
                </a:pPr>
                <a14:m>
                  <m:oMath xmlns:m="http://schemas.openxmlformats.org/officeDocument/2006/math">
                    <m:sSub>
                      <m:sSubPr>
                        <m:ctrlPr>
                          <a:rPr lang="en-US" sz="2900" i="1">
                            <a:solidFill>
                              <a:srgbClr val="0070C0"/>
                            </a:solidFill>
                            <a:latin typeface="Cambria Math" panose="02040503050406030204" pitchFamily="18" charset="0"/>
                          </a:rPr>
                        </m:ctrlPr>
                      </m:sSubPr>
                      <m:e>
                        <m:r>
                          <a:rPr lang="en-US" sz="2900" i="1">
                            <a:solidFill>
                              <a:srgbClr val="0070C0"/>
                            </a:solidFill>
                            <a:latin typeface="Cambria Math" panose="02040503050406030204" pitchFamily="18" charset="0"/>
                          </a:rPr>
                          <m:t>𝑥</m:t>
                        </m:r>
                      </m:e>
                      <m:sub>
                        <m:r>
                          <a:rPr lang="en-US" sz="2900" i="1">
                            <a:solidFill>
                              <a:srgbClr val="0070C0"/>
                            </a:solidFill>
                            <a:latin typeface="Cambria Math" panose="02040503050406030204" pitchFamily="18" charset="0"/>
                          </a:rPr>
                          <m:t>0</m:t>
                        </m:r>
                      </m:sub>
                    </m:sSub>
                    <m:r>
                      <a:rPr lang="en-US" sz="2900" i="1">
                        <a:solidFill>
                          <a:srgbClr val="0070C0"/>
                        </a:solidFill>
                        <a:latin typeface="Cambria Math" panose="02040503050406030204" pitchFamily="18" charset="0"/>
                      </a:rPr>
                      <m:t>=0.01</m:t>
                    </m:r>
                  </m:oMath>
                </a14:m>
                <a:endParaRPr lang="en-US" sz="2900" i="1" dirty="0">
                  <a:solidFill>
                    <a:srgbClr val="0070C0"/>
                  </a:solidFill>
                  <a:latin typeface="Cambria Math" panose="02040503050406030204" pitchFamily="18" charset="0"/>
                </a:endParaRPr>
              </a:p>
              <a:p>
                <a:pPr marL="320040" lvl="0" indent="-320040">
                  <a:spcBef>
                    <a:spcPts val="700"/>
                  </a:spcBef>
                  <a:buClr>
                    <a:srgbClr val="DD8047"/>
                  </a:buClr>
                  <a:buSzPct val="60000"/>
                  <a:buFont typeface="Wingdings"/>
                  <a:buChar char=""/>
                </a:pPr>
                <a14:m>
                  <m:oMath xmlns:m="http://schemas.openxmlformats.org/officeDocument/2006/math">
                    <m:sSub>
                      <m:sSubPr>
                        <m:ctrlPr>
                          <a:rPr lang="en-US" sz="2900" i="1">
                            <a:solidFill>
                              <a:srgbClr val="0070C0"/>
                            </a:solidFill>
                            <a:latin typeface="Cambria Math" panose="02040503050406030204" pitchFamily="18" charset="0"/>
                          </a:rPr>
                        </m:ctrlPr>
                      </m:sSubPr>
                      <m:e>
                        <m:r>
                          <a:rPr lang="en-US" sz="2900" i="1">
                            <a:solidFill>
                              <a:srgbClr val="0070C0"/>
                            </a:solidFill>
                            <a:latin typeface="Cambria Math" panose="02040503050406030204" pitchFamily="18" charset="0"/>
                          </a:rPr>
                          <m:t>𝑟</m:t>
                        </m:r>
                      </m:e>
                      <m:sub>
                        <m:r>
                          <a:rPr lang="en-US" sz="2900" i="1">
                            <a:solidFill>
                              <a:srgbClr val="0070C0"/>
                            </a:solidFill>
                            <a:latin typeface="Cambria Math" panose="02040503050406030204" pitchFamily="18" charset="0"/>
                          </a:rPr>
                          <m:t>0</m:t>
                        </m:r>
                      </m:sub>
                    </m:sSub>
                    <m:r>
                      <a:rPr lang="en-US" sz="2900" i="1">
                        <a:solidFill>
                          <a:srgbClr val="0070C0"/>
                        </a:solidFill>
                        <a:latin typeface="Cambria Math" panose="02040503050406030204" pitchFamily="18" charset="0"/>
                      </a:rPr>
                      <m:t>=0</m:t>
                    </m:r>
                  </m:oMath>
                </a14:m>
                <a:r>
                  <a:rPr lang="en-US" sz="2900" dirty="0">
                    <a:solidFill>
                      <a:srgbClr val="0070C0"/>
                    </a:solidFill>
                  </a:rPr>
                  <a:t> </a:t>
                </a:r>
              </a:p>
            </p:txBody>
          </p:sp>
        </mc:Choice>
        <mc:Fallback xmlns="">
          <p:sp>
            <p:nvSpPr>
              <p:cNvPr id="6" name="TextBox 5">
                <a:extLst>
                  <a:ext uri="{FF2B5EF4-FFF2-40B4-BE49-F238E27FC236}">
                    <a16:creationId xmlns:a16="http://schemas.microsoft.com/office/drawing/2014/main" id="{EDA15177-432F-49E1-AD2C-59CBB6A22EF8}"/>
                  </a:ext>
                </a:extLst>
              </p:cNvPr>
              <p:cNvSpPr txBox="1">
                <a:spLocks noRot="1" noChangeAspect="1" noMove="1" noResize="1" noEditPoints="1" noAdjustHandles="1" noChangeArrowheads="1" noChangeShapeType="1" noTextEdit="1"/>
              </p:cNvSpPr>
              <p:nvPr/>
            </p:nvSpPr>
            <p:spPr>
              <a:xfrm>
                <a:off x="7691770" y="1781113"/>
                <a:ext cx="3057098" cy="3665106"/>
              </a:xfrm>
              <a:prstGeom prst="rect">
                <a:avLst/>
              </a:prstGeom>
              <a:blipFill>
                <a:blip r:embed="rId4"/>
                <a:stretch>
                  <a:fillRect l="-4391" t="-1664" r="-2994"/>
                </a:stretch>
              </a:blipFill>
            </p:spPr>
            <p:txBody>
              <a:bodyPr/>
              <a:lstStyle/>
              <a:p>
                <a:r>
                  <a:rPr lang="en-US">
                    <a:noFill/>
                  </a:rPr>
                  <a:t> </a:t>
                </a:r>
              </a:p>
            </p:txBody>
          </p:sp>
        </mc:Fallback>
      </mc:AlternateContent>
    </p:spTree>
    <p:extLst>
      <p:ext uri="{BB962C8B-B14F-4D97-AF65-F5344CB8AC3E}">
        <p14:creationId xmlns:p14="http://schemas.microsoft.com/office/powerpoint/2010/main" val="4160121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5187-5022-4466-AC2D-4F6A5620B23F}"/>
              </a:ext>
            </a:extLst>
          </p:cNvPr>
          <p:cNvSpPr>
            <a:spLocks noGrp="1"/>
          </p:cNvSpPr>
          <p:nvPr>
            <p:ph type="title"/>
          </p:nvPr>
        </p:nvSpPr>
        <p:spPr/>
        <p:txBody>
          <a:bodyPr>
            <a:normAutofit/>
          </a:bodyPr>
          <a:lstStyle/>
          <a:p>
            <a:r>
              <a:rPr lang="en-US" dirty="0"/>
              <a:t>Comments</a:t>
            </a:r>
          </a:p>
        </p:txBody>
      </p:sp>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18</a:t>
            </a:fld>
            <a:endParaRPr lang="en-US" dirty="0"/>
          </a:p>
        </p:txBody>
      </p:sp>
      <p:pic>
        <p:nvPicPr>
          <p:cNvPr id="5" name="Content Placeholder 4">
            <a:extLst>
              <a:ext uri="{FF2B5EF4-FFF2-40B4-BE49-F238E27FC236}">
                <a16:creationId xmlns:a16="http://schemas.microsoft.com/office/drawing/2014/main" id="{3D691080-BF93-44BE-AC6E-74E597C32025}"/>
              </a:ext>
            </a:extLst>
          </p:cNvPr>
          <p:cNvPicPr>
            <a:picLocks noGrp="1" noChangeAspect="1"/>
          </p:cNvPicPr>
          <p:nvPr>
            <p:ph sz="quarter" idx="1"/>
          </p:nvPr>
        </p:nvPicPr>
        <p:blipFill>
          <a:blip r:embed="rId3"/>
          <a:stretch>
            <a:fillRect/>
          </a:stretch>
        </p:blipFill>
        <p:spPr>
          <a:xfrm>
            <a:off x="826282" y="1676958"/>
            <a:ext cx="6238646" cy="4495800"/>
          </a:xfrm>
          <a:prstGeom prst="rect">
            <a:avLst/>
          </a:prstGeom>
        </p:spPr>
      </p:pic>
      <p:sp>
        <p:nvSpPr>
          <p:cNvPr id="6" name="TextBox 5">
            <a:extLst>
              <a:ext uri="{FF2B5EF4-FFF2-40B4-BE49-F238E27FC236}">
                <a16:creationId xmlns:a16="http://schemas.microsoft.com/office/drawing/2014/main" id="{EDA15177-432F-49E1-AD2C-59CBB6A22EF8}"/>
              </a:ext>
            </a:extLst>
          </p:cNvPr>
          <p:cNvSpPr txBox="1"/>
          <p:nvPr/>
        </p:nvSpPr>
        <p:spPr>
          <a:xfrm>
            <a:off x="7233313" y="1781113"/>
            <a:ext cx="4312693" cy="3965188"/>
          </a:xfrm>
          <a:prstGeom prst="rect">
            <a:avLst/>
          </a:prstGeom>
          <a:noFill/>
        </p:spPr>
        <p:txBody>
          <a:bodyPr wrap="square" rtlCol="0">
            <a:spAutoFit/>
          </a:bodyPr>
          <a:lstStyle/>
          <a:p>
            <a:pPr marL="320040" indent="-320040">
              <a:spcBef>
                <a:spcPts val="700"/>
              </a:spcBef>
              <a:buClr>
                <a:srgbClr val="DD8047"/>
              </a:buClr>
              <a:buSzPct val="60000"/>
              <a:buFont typeface="Wingdings"/>
              <a:buChar char=""/>
            </a:pPr>
            <a:r>
              <a:rPr lang="en-US" sz="2400" dirty="0"/>
              <a:t>The fraction of susceptible nodes decreases monotonically (but it does not go to zero).</a:t>
            </a:r>
          </a:p>
          <a:p>
            <a:pPr marL="320040" indent="-320040">
              <a:spcBef>
                <a:spcPts val="700"/>
              </a:spcBef>
              <a:buClr>
                <a:srgbClr val="DD8047"/>
              </a:buClr>
              <a:buSzPct val="60000"/>
              <a:buFont typeface="Wingdings"/>
              <a:buChar char=""/>
            </a:pPr>
            <a:r>
              <a:rPr lang="en-US" sz="2400" dirty="0"/>
              <a:t>The fraction of infected nodes goes up as nodes get infected, then down as they are removed, and eventually goes to zero.</a:t>
            </a:r>
          </a:p>
          <a:p>
            <a:pPr marL="320040" indent="-320040">
              <a:spcBef>
                <a:spcPts val="700"/>
              </a:spcBef>
              <a:buClr>
                <a:srgbClr val="DD8047"/>
              </a:buClr>
              <a:buSzPct val="60000"/>
              <a:buFont typeface="Wingdings"/>
              <a:buChar char=""/>
            </a:pPr>
            <a:r>
              <a:rPr lang="en-US" sz="2400" dirty="0"/>
              <a:t>The fraction of removed nodes increases monotonically. </a:t>
            </a:r>
          </a:p>
        </p:txBody>
      </p:sp>
    </p:spTree>
    <p:extLst>
      <p:ext uri="{BB962C8B-B14F-4D97-AF65-F5344CB8AC3E}">
        <p14:creationId xmlns:p14="http://schemas.microsoft.com/office/powerpoint/2010/main" val="203682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5187-5022-4466-AC2D-4F6A5620B23F}"/>
              </a:ext>
            </a:extLst>
          </p:cNvPr>
          <p:cNvSpPr>
            <a:spLocks noGrp="1"/>
          </p:cNvSpPr>
          <p:nvPr>
            <p:ph type="title"/>
          </p:nvPr>
        </p:nvSpPr>
        <p:spPr>
          <a:xfrm>
            <a:off x="2726817" y="194310"/>
            <a:ext cx="6738366" cy="765810"/>
          </a:xfrm>
        </p:spPr>
        <p:txBody>
          <a:bodyPr/>
          <a:lstStyle/>
          <a:p>
            <a:pPr algn="ctr"/>
            <a:r>
              <a:rPr lang="en-US" dirty="0"/>
              <a:t>Basic Reproduction Number</a:t>
            </a:r>
          </a:p>
        </p:txBody>
      </p:sp>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19</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1B9969B-9C73-4B93-8837-F45B62029D11}"/>
                  </a:ext>
                </a:extLst>
              </p:cNvPr>
              <p:cNvSpPr>
                <a:spLocks noGrp="1"/>
              </p:cNvSpPr>
              <p:nvPr>
                <p:ph sz="quarter" idx="1"/>
              </p:nvPr>
            </p:nvSpPr>
            <p:spPr>
              <a:xfrm>
                <a:off x="660400" y="1394460"/>
                <a:ext cx="10871200" cy="1920240"/>
              </a:xfrm>
              <a:ln>
                <a:solidFill>
                  <a:srgbClr val="0070C0"/>
                </a:solidFill>
              </a:ln>
            </p:spPr>
            <p:txBody>
              <a:bodyPr>
                <a:normAutofit fontScale="92500"/>
              </a:bodyPr>
              <a:lstStyle/>
              <a:p>
                <a:pPr marL="0" indent="0">
                  <a:buNone/>
                </a:pPr>
                <a:r>
                  <a:rPr lang="en-US" b="1" dirty="0">
                    <a:solidFill>
                      <a:srgbClr val="0070C0"/>
                    </a:solidFill>
                  </a:rPr>
                  <a:t>Definition. </a:t>
                </a:r>
                <a:r>
                  <a:rPr lang="en-US" dirty="0"/>
                  <a:t>The </a:t>
                </a:r>
                <a:r>
                  <a:rPr lang="en-US" dirty="0">
                    <a:solidFill>
                      <a:srgbClr val="FF0000"/>
                    </a:solidFill>
                  </a:rPr>
                  <a:t>basic reproduction number</a:t>
                </a:r>
                <a:r>
                  <a:rPr lang="en-US" dirty="0"/>
                  <a:t>, denoted by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𝑅</m:t>
                        </m:r>
                      </m:e>
                      <m:sub>
                        <m:r>
                          <a:rPr lang="en-US" b="0" i="1" smtClean="0">
                            <a:solidFill>
                              <a:srgbClr val="FF0000"/>
                            </a:solidFill>
                            <a:latin typeface="Cambria Math" panose="02040503050406030204" pitchFamily="18" charset="0"/>
                          </a:rPr>
                          <m:t>0</m:t>
                        </m:r>
                      </m:sub>
                    </m:sSub>
                  </m:oMath>
                </a14:m>
                <a:r>
                  <a:rPr lang="en-US" dirty="0"/>
                  <a:t>, is defined by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𝛽</m:t>
                          </m:r>
                        </m:num>
                        <m:den>
                          <m:r>
                            <a:rPr lang="en-US" b="0" i="1" smtClean="0">
                              <a:latin typeface="Cambria Math" panose="02040503050406030204" pitchFamily="18" charset="0"/>
                            </a:rPr>
                            <m:t>𝛾</m:t>
                          </m:r>
                        </m:den>
                      </m:f>
                    </m:oMath>
                  </m:oMathPara>
                </a14:m>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𝛽</m:t>
                    </m:r>
                  </m:oMath>
                </a14:m>
                <a:r>
                  <a:rPr lang="en-US" dirty="0"/>
                  <a:t> is the transmission rate and </a:t>
                </a:r>
                <a14:m>
                  <m:oMath xmlns:m="http://schemas.openxmlformats.org/officeDocument/2006/math">
                    <m:r>
                      <a:rPr lang="en-US" b="0" i="1" smtClean="0">
                        <a:latin typeface="Cambria Math" panose="02040503050406030204" pitchFamily="18" charset="0"/>
                      </a:rPr>
                      <m:t>𝛾</m:t>
                    </m:r>
                  </m:oMath>
                </a14:m>
                <a:r>
                  <a:rPr lang="en-US" dirty="0"/>
                  <a:t> is the removal rate</a:t>
                </a:r>
              </a:p>
            </p:txBody>
          </p:sp>
        </mc:Choice>
        <mc:Fallback xmlns="">
          <p:sp>
            <p:nvSpPr>
              <p:cNvPr id="4" name="Content Placeholder 3">
                <a:extLst>
                  <a:ext uri="{FF2B5EF4-FFF2-40B4-BE49-F238E27FC236}">
                    <a16:creationId xmlns:a16="http://schemas.microsoft.com/office/drawing/2014/main" id="{51B9969B-9C73-4B93-8837-F45B62029D11}"/>
                  </a:ext>
                </a:extLst>
              </p:cNvPr>
              <p:cNvSpPr>
                <a:spLocks noGrp="1" noRot="1" noChangeAspect="1" noMove="1" noResize="1" noEditPoints="1" noAdjustHandles="1" noChangeArrowheads="1" noChangeShapeType="1" noTextEdit="1"/>
              </p:cNvSpPr>
              <p:nvPr>
                <p:ph sz="quarter" idx="1"/>
              </p:nvPr>
            </p:nvSpPr>
            <p:spPr>
              <a:xfrm>
                <a:off x="660400" y="1394460"/>
                <a:ext cx="10871200" cy="1920240"/>
              </a:xfrm>
              <a:blipFill>
                <a:blip r:embed="rId2"/>
                <a:stretch>
                  <a:fillRect l="-1008" t="-2839" b="-4101"/>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C0ED13E7-F640-417E-90F4-D116C6E2C80E}"/>
                  </a:ext>
                </a:extLst>
              </p:cNvPr>
              <p:cNvSpPr txBox="1">
                <a:spLocks/>
              </p:cNvSpPr>
              <p:nvPr/>
            </p:nvSpPr>
            <p:spPr>
              <a:xfrm>
                <a:off x="660400" y="3760471"/>
                <a:ext cx="10871200" cy="1725929"/>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b="1" dirty="0">
                    <a:solidFill>
                      <a:srgbClr val="0070C0"/>
                    </a:solidFill>
                  </a:rPr>
                  <a:t>What is the meaning of this number?</a:t>
                </a:r>
              </a:p>
              <a:p>
                <a:pPr marL="0" indent="0">
                  <a:buFont typeface="Wingdings"/>
                  <a:buNone/>
                </a:pPr>
                <a:r>
                  <a:rPr lang="en-US" dirty="0"/>
                  <a:t>In fact,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0</m:t>
                        </m:r>
                      </m:sub>
                    </m:sSub>
                  </m:oMath>
                </a14:m>
                <a:r>
                  <a:rPr lang="en-US" dirty="0"/>
                  <a:t> is the average number of new infections caused by a single infected node during its infection period.  </a:t>
                </a:r>
              </a:p>
            </p:txBody>
          </p:sp>
        </mc:Choice>
        <mc:Fallback xmlns="">
          <p:sp>
            <p:nvSpPr>
              <p:cNvPr id="5" name="Content Placeholder 3">
                <a:extLst>
                  <a:ext uri="{FF2B5EF4-FFF2-40B4-BE49-F238E27FC236}">
                    <a16:creationId xmlns:a16="http://schemas.microsoft.com/office/drawing/2014/main" id="{C0ED13E7-F640-417E-90F4-D116C6E2C80E}"/>
                  </a:ext>
                </a:extLst>
              </p:cNvPr>
              <p:cNvSpPr txBox="1">
                <a:spLocks noRot="1" noChangeAspect="1" noMove="1" noResize="1" noEditPoints="1" noAdjustHandles="1" noChangeArrowheads="1" noChangeShapeType="1" noTextEdit="1"/>
              </p:cNvSpPr>
              <p:nvPr/>
            </p:nvSpPr>
            <p:spPr>
              <a:xfrm>
                <a:off x="660400" y="3760471"/>
                <a:ext cx="10871200" cy="1725929"/>
              </a:xfrm>
              <a:prstGeom prst="rect">
                <a:avLst/>
              </a:prstGeom>
              <a:blipFill>
                <a:blip r:embed="rId3"/>
                <a:stretch>
                  <a:fillRect l="-1177" t="-3534"/>
                </a:stretch>
              </a:blipFill>
            </p:spPr>
            <p:txBody>
              <a:bodyPr/>
              <a:lstStyle/>
              <a:p>
                <a:r>
                  <a:rPr lang="en-US">
                    <a:noFill/>
                  </a:rPr>
                  <a:t> </a:t>
                </a:r>
              </a:p>
            </p:txBody>
          </p:sp>
        </mc:Fallback>
      </mc:AlternateContent>
    </p:spTree>
    <p:extLst>
      <p:ext uri="{BB962C8B-B14F-4D97-AF65-F5344CB8AC3E}">
        <p14:creationId xmlns:p14="http://schemas.microsoft.com/office/powerpoint/2010/main" val="128699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5187-5022-4466-AC2D-4F6A5620B23F}"/>
              </a:ext>
            </a:extLst>
          </p:cNvPr>
          <p:cNvSpPr>
            <a:spLocks noGrp="1"/>
          </p:cNvSpPr>
          <p:nvPr>
            <p:ph type="title"/>
          </p:nvPr>
        </p:nvSpPr>
        <p:spPr/>
        <p:txBody>
          <a:bodyPr/>
          <a:lstStyle/>
          <a:p>
            <a:r>
              <a:rPr lang="en-US" dirty="0"/>
              <a:t>Diffusion Versus Epidemics</a:t>
            </a:r>
          </a:p>
        </p:txBody>
      </p:sp>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dirty="0"/>
          </a:p>
        </p:txBody>
      </p:sp>
      <p:sp>
        <p:nvSpPr>
          <p:cNvPr id="4" name="Content Placeholder 3">
            <a:extLst>
              <a:ext uri="{FF2B5EF4-FFF2-40B4-BE49-F238E27FC236}">
                <a16:creationId xmlns:a16="http://schemas.microsoft.com/office/drawing/2014/main" id="{51B9969B-9C73-4B93-8837-F45B62029D11}"/>
              </a:ext>
            </a:extLst>
          </p:cNvPr>
          <p:cNvSpPr>
            <a:spLocks noGrp="1"/>
          </p:cNvSpPr>
          <p:nvPr>
            <p:ph sz="quarter" idx="1"/>
          </p:nvPr>
        </p:nvSpPr>
        <p:spPr/>
        <p:txBody>
          <a:bodyPr/>
          <a:lstStyle/>
          <a:p>
            <a:r>
              <a:rPr lang="en-US" b="1" dirty="0">
                <a:solidFill>
                  <a:srgbClr val="0070C0"/>
                </a:solidFill>
              </a:rPr>
              <a:t>Diffusion in networks: </a:t>
            </a:r>
            <a:r>
              <a:rPr lang="en-US" dirty="0"/>
              <a:t>The spread of ideas, innovations, behaviors in networks.</a:t>
            </a:r>
          </a:p>
          <a:p>
            <a:r>
              <a:rPr lang="en-US" b="1" dirty="0">
                <a:solidFill>
                  <a:srgbClr val="0070C0"/>
                </a:solidFill>
              </a:rPr>
              <a:t>Epidemics in networks: </a:t>
            </a:r>
            <a:r>
              <a:rPr lang="en-US" dirty="0"/>
              <a:t>The spread of diseases over networks of contact between individuals.</a:t>
            </a:r>
          </a:p>
          <a:p>
            <a:r>
              <a:rPr lang="en-US" b="1" dirty="0">
                <a:solidFill>
                  <a:srgbClr val="0070C0"/>
                </a:solidFill>
              </a:rPr>
              <a:t>Main difference. </a:t>
            </a:r>
            <a:r>
              <a:rPr lang="en-US" dirty="0"/>
              <a:t>How does one person “infect” another? In the case of ideas and innovations, people are </a:t>
            </a:r>
            <a:r>
              <a:rPr lang="en-US" dirty="0">
                <a:highlight>
                  <a:srgbClr val="FFFF00"/>
                </a:highlight>
              </a:rPr>
              <a:t>making decisions</a:t>
            </a:r>
            <a:r>
              <a:rPr lang="en-US" dirty="0"/>
              <a:t> whether or not to adopt a new idea or innovation. In the case of diseases, the disease transmission is </a:t>
            </a:r>
            <a:r>
              <a:rPr lang="en-US" dirty="0">
                <a:highlight>
                  <a:srgbClr val="FFFF00"/>
                </a:highlight>
              </a:rPr>
              <a:t>not a decision-making process</a:t>
            </a:r>
            <a:r>
              <a:rPr lang="en-US" dirty="0"/>
              <a:t>.</a:t>
            </a:r>
          </a:p>
          <a:p>
            <a:endParaRPr lang="en-US" dirty="0"/>
          </a:p>
        </p:txBody>
      </p:sp>
    </p:spTree>
    <p:extLst>
      <p:ext uri="{BB962C8B-B14F-4D97-AF65-F5344CB8AC3E}">
        <p14:creationId xmlns:p14="http://schemas.microsoft.com/office/powerpoint/2010/main" val="144855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5187-5022-4466-AC2D-4F6A5620B23F}"/>
              </a:ext>
            </a:extLst>
          </p:cNvPr>
          <p:cNvSpPr>
            <a:spLocks noGrp="1"/>
          </p:cNvSpPr>
          <p:nvPr>
            <p:ph type="title"/>
          </p:nvPr>
        </p:nvSpPr>
        <p:spPr/>
        <p:txBody>
          <a:bodyPr/>
          <a:lstStyle/>
          <a:p>
            <a:r>
              <a:rPr lang="en-US" dirty="0"/>
              <a:t>Examples</a:t>
            </a:r>
          </a:p>
        </p:txBody>
      </p:sp>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20</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1B9969B-9C73-4B93-8837-F45B62029D11}"/>
                  </a:ext>
                </a:extLst>
              </p:cNvPr>
              <p:cNvSpPr>
                <a:spLocks noGrp="1"/>
              </p:cNvSpPr>
              <p:nvPr>
                <p:ph sz="quarter" idx="1"/>
              </p:nvPr>
            </p:nvSpPr>
            <p:spPr/>
            <p:txBody>
              <a:bodyPr>
                <a:normAutofit/>
              </a:bodyPr>
              <a:lstStyle/>
              <a:p>
                <a:r>
                  <a:rPr lang="en-US" dirty="0"/>
                  <a:t>If, on average, an infected node passes the disease on to two other nodes,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=2</m:t>
                    </m:r>
                  </m:oMath>
                </a14:m>
                <a:r>
                  <a:rPr lang="en-US" dirty="0"/>
                  <a:t>. </a:t>
                </a:r>
              </a:p>
              <a:p>
                <a:r>
                  <a:rPr lang="en-US" dirty="0"/>
                  <a:t>If, on average, only one of three infected nodes passes the disease on to another node,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=1/3</m:t>
                    </m:r>
                  </m:oMath>
                </a14:m>
                <a:r>
                  <a:rPr lang="en-US" dirty="0"/>
                  <a:t>.</a:t>
                </a:r>
              </a:p>
              <a:p>
                <a:r>
                  <a:rPr lang="en-US" b="1" dirty="0">
                    <a:solidFill>
                      <a:srgbClr val="0070C0"/>
                    </a:solidFill>
                  </a:rPr>
                  <a:t>COVID-19:</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oMath>
                </a14:m>
                <a:r>
                  <a:rPr lang="en-US" dirty="0"/>
                  <a:t> is between </a:t>
                </a:r>
                <a14:m>
                  <m:oMath xmlns:m="http://schemas.openxmlformats.org/officeDocument/2006/math">
                    <m:r>
                      <a:rPr lang="en-US" i="1" dirty="0" smtClean="0">
                        <a:latin typeface="Cambria Math" panose="02040503050406030204" pitchFamily="18" charset="0"/>
                      </a:rPr>
                      <m:t>2.3</m:t>
                    </m:r>
                  </m:oMath>
                </a14:m>
                <a:r>
                  <a:rPr lang="en-US" dirty="0"/>
                  <a:t> and </a:t>
                </a:r>
                <a14:m>
                  <m:oMath xmlns:m="http://schemas.openxmlformats.org/officeDocument/2006/math">
                    <m:r>
                      <a:rPr lang="en-US" i="1" dirty="0" smtClean="0">
                        <a:latin typeface="Cambria Math" panose="02040503050406030204" pitchFamily="18" charset="0"/>
                      </a:rPr>
                      <m:t>3.4</m:t>
                    </m:r>
                  </m:oMath>
                </a14:m>
                <a:r>
                  <a:rPr lang="en-US" dirty="0"/>
                  <a:t> (November, 2020).</a:t>
                </a:r>
              </a:p>
              <a:p>
                <a:r>
                  <a:rPr lang="en-US" b="1" dirty="0">
                    <a:solidFill>
                      <a:srgbClr val="0070C0"/>
                    </a:solidFill>
                  </a:rPr>
                  <a:t>Influenza (seasonal strains):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0</m:t>
                        </m:r>
                      </m:sub>
                    </m:sSub>
                  </m:oMath>
                </a14:m>
                <a:r>
                  <a:rPr lang="en-US" dirty="0"/>
                  <a:t> is between </a:t>
                </a:r>
                <a14:m>
                  <m:oMath xmlns:m="http://schemas.openxmlformats.org/officeDocument/2006/math">
                    <m:r>
                      <a:rPr lang="en-US" b="0" i="1" smtClean="0">
                        <a:latin typeface="Cambria Math" panose="02040503050406030204" pitchFamily="18" charset="0"/>
                      </a:rPr>
                      <m:t>0.9</m:t>
                    </m:r>
                  </m:oMath>
                </a14:m>
                <a:r>
                  <a:rPr lang="en-US" dirty="0"/>
                  <a:t> and </a:t>
                </a:r>
                <a14:m>
                  <m:oMath xmlns:m="http://schemas.openxmlformats.org/officeDocument/2006/math">
                    <m:r>
                      <a:rPr lang="en-US" b="0" i="1" smtClean="0">
                        <a:latin typeface="Cambria Math" panose="02040503050406030204" pitchFamily="18" charset="0"/>
                      </a:rPr>
                      <m:t>2.0</m:t>
                    </m:r>
                  </m:oMath>
                </a14:m>
                <a:r>
                  <a:rPr lang="en-US" dirty="0"/>
                  <a:t> with an overall mean of </a:t>
                </a:r>
                <a14:m>
                  <m:oMath xmlns:m="http://schemas.openxmlformats.org/officeDocument/2006/math">
                    <m:r>
                      <a:rPr lang="en-US" b="0" i="1" smtClean="0">
                        <a:latin typeface="Cambria Math" panose="02040503050406030204" pitchFamily="18" charset="0"/>
                      </a:rPr>
                      <m:t>1.3</m:t>
                    </m:r>
                  </m:oMath>
                </a14:m>
                <a:r>
                  <a:rPr lang="en-US" dirty="0"/>
                  <a:t>. </a:t>
                </a:r>
              </a:p>
              <a:p>
                <a:r>
                  <a:rPr lang="en-US" b="1" dirty="0">
                    <a:solidFill>
                      <a:srgbClr val="0070C0"/>
                    </a:solidFill>
                  </a:rPr>
                  <a:t>Ebola (2014):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0</m:t>
                        </m:r>
                      </m:sub>
                    </m:sSub>
                  </m:oMath>
                </a14:m>
                <a:r>
                  <a:rPr lang="en-US" dirty="0"/>
                  <a:t> is between </a:t>
                </a:r>
                <a14:m>
                  <m:oMath xmlns:m="http://schemas.openxmlformats.org/officeDocument/2006/math">
                    <m:r>
                      <a:rPr lang="en-US" i="1" dirty="0"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2</m:t>
                    </m:r>
                  </m:oMath>
                </a14:m>
                <a:r>
                  <a:rPr lang="en-US" dirty="0"/>
                  <a:t> and </a:t>
                </a:r>
                <a14:m>
                  <m:oMath xmlns:m="http://schemas.openxmlformats.org/officeDocument/2006/math">
                    <m:r>
                      <a:rPr lang="en-US" i="1">
                        <a:latin typeface="Cambria Math" panose="02040503050406030204" pitchFamily="18" charset="0"/>
                      </a:rPr>
                      <m:t>2.</m:t>
                    </m:r>
                    <m:r>
                      <a:rPr lang="en-US" b="0" i="1" smtClean="0">
                        <a:latin typeface="Cambria Math" panose="02040503050406030204" pitchFamily="18" charset="0"/>
                      </a:rPr>
                      <m:t>5</m:t>
                    </m:r>
                  </m:oMath>
                </a14:m>
                <a:r>
                  <a:rPr lang="en-US" dirty="0"/>
                  <a:t>. </a:t>
                </a:r>
              </a:p>
              <a:p>
                <a:endParaRPr lang="en-US" dirty="0"/>
              </a:p>
              <a:p>
                <a:endParaRPr lang="en-US" dirty="0"/>
              </a:p>
            </p:txBody>
          </p:sp>
        </mc:Choice>
        <mc:Fallback xmlns="">
          <p:sp>
            <p:nvSpPr>
              <p:cNvPr id="4" name="Content Placeholder 3">
                <a:extLst>
                  <a:ext uri="{FF2B5EF4-FFF2-40B4-BE49-F238E27FC236}">
                    <a16:creationId xmlns:a16="http://schemas.microsoft.com/office/drawing/2014/main" id="{51B9969B-9C73-4B93-8837-F45B62029D11}"/>
                  </a:ext>
                </a:extLst>
              </p:cNvPr>
              <p:cNvSpPr>
                <a:spLocks noGrp="1" noRot="1" noChangeAspect="1" noMove="1" noResize="1" noEditPoints="1" noAdjustHandles="1" noChangeArrowheads="1" noChangeShapeType="1" noTextEdit="1"/>
              </p:cNvSpPr>
              <p:nvPr>
                <p:ph sz="quarter" idx="1"/>
              </p:nvPr>
            </p:nvSpPr>
            <p:spPr>
              <a:blipFill>
                <a:blip r:embed="rId2"/>
                <a:stretch>
                  <a:fillRect l="-280" t="-1357" r="-897"/>
                </a:stretch>
              </a:blipFill>
            </p:spPr>
            <p:txBody>
              <a:bodyPr/>
              <a:lstStyle/>
              <a:p>
                <a:r>
                  <a:rPr lang="en-US">
                    <a:noFill/>
                  </a:rPr>
                  <a:t> </a:t>
                </a:r>
              </a:p>
            </p:txBody>
          </p:sp>
        </mc:Fallback>
      </mc:AlternateContent>
    </p:spTree>
    <p:extLst>
      <p:ext uri="{BB962C8B-B14F-4D97-AF65-F5344CB8AC3E}">
        <p14:creationId xmlns:p14="http://schemas.microsoft.com/office/powerpoint/2010/main" val="15237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5187-5022-4466-AC2D-4F6A5620B23F}"/>
              </a:ext>
            </a:extLst>
          </p:cNvPr>
          <p:cNvSpPr>
            <a:spLocks noGrp="1"/>
          </p:cNvSpPr>
          <p:nvPr>
            <p:ph type="title"/>
          </p:nvPr>
        </p:nvSpPr>
        <p:spPr/>
        <p:txBody>
          <a:bodyPr/>
          <a:lstStyle/>
          <a:p>
            <a:r>
              <a:rPr lang="en-US" dirty="0"/>
              <a:t>Epidemic Threshold</a:t>
            </a:r>
          </a:p>
        </p:txBody>
      </p:sp>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21</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1B9969B-9C73-4B93-8837-F45B62029D11}"/>
                  </a:ext>
                </a:extLst>
              </p:cNvPr>
              <p:cNvSpPr>
                <a:spLocks noGrp="1"/>
              </p:cNvSpPr>
              <p:nvPr>
                <p:ph sz="quarter" idx="1"/>
              </p:nvPr>
            </p:nvSpPr>
            <p:spPr/>
            <p:txBody>
              <a:bodyPr>
                <a:normAutofit/>
              </a:bodyPr>
              <a:lstStyle/>
              <a:p>
                <a:pPr marL="0" indent="0">
                  <a:buNone/>
                </a:pPr>
                <a:r>
                  <a:rPr lang="en-US" dirty="0"/>
                  <a:t>The basic reproduction number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oMath>
                </a14:m>
                <a:r>
                  <a:rPr lang="en-US" dirty="0"/>
                  <a:t> plays a key role in the analysis of epidemics: </a:t>
                </a:r>
              </a:p>
              <a:p>
                <a:r>
                  <a:rPr lang="en-US" dirty="0"/>
                  <a:t>If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&gt;1</m:t>
                    </m:r>
                  </m:oMath>
                </a14:m>
                <a:r>
                  <a:rPr lang="en-US" dirty="0"/>
                  <a:t>, then the </a:t>
                </a:r>
                <a:r>
                  <a:rPr lang="en-US" dirty="0">
                    <a:highlight>
                      <a:srgbClr val="FFFF00"/>
                    </a:highlight>
                  </a:rPr>
                  <a:t>disease will spread fast</a:t>
                </a:r>
                <a:r>
                  <a:rPr lang="en-US" dirty="0"/>
                  <a:t>: the number of infected nodes grows exponentially.  </a:t>
                </a:r>
              </a:p>
              <a:p>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0</m:t>
                        </m:r>
                      </m:sub>
                    </m:sSub>
                    <m:r>
                      <a:rPr lang="en-US" b="0" i="1" smtClean="0">
                        <a:latin typeface="Cambria Math" panose="02040503050406030204" pitchFamily="18" charset="0"/>
                      </a:rPr>
                      <m:t>&lt;</m:t>
                    </m:r>
                    <m:r>
                      <a:rPr lang="en-US" i="1">
                        <a:latin typeface="Cambria Math" panose="02040503050406030204" pitchFamily="18" charset="0"/>
                      </a:rPr>
                      <m:t>1</m:t>
                    </m:r>
                  </m:oMath>
                </a14:m>
                <a:r>
                  <a:rPr lang="en-US" dirty="0"/>
                  <a:t>, then the </a:t>
                </a:r>
                <a:r>
                  <a:rPr lang="en-US" dirty="0">
                    <a:highlight>
                      <a:srgbClr val="FFFF00"/>
                    </a:highlight>
                  </a:rPr>
                  <a:t>disease will shrink fast</a:t>
                </a:r>
                <a:r>
                  <a:rPr lang="en-US" dirty="0"/>
                  <a:t>: the number of infected nodes decreases exponentially.  </a:t>
                </a:r>
              </a:p>
              <a:p>
                <a:r>
                  <a:rPr lang="en-US" dirty="0"/>
                  <a:t>The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=1</m:t>
                    </m:r>
                  </m:oMath>
                </a14:m>
                <a:r>
                  <a:rPr lang="en-US" dirty="0"/>
                  <a:t>, called the </a:t>
                </a:r>
                <a:r>
                  <a:rPr lang="en-US" dirty="0">
                    <a:solidFill>
                      <a:srgbClr val="FF0000"/>
                    </a:solidFill>
                  </a:rPr>
                  <a:t>epidemic threshold</a:t>
                </a:r>
                <a:r>
                  <a:rPr lang="en-US" dirty="0"/>
                  <a:t>, separates cases where the disease spreads and where it dies out.   </a:t>
                </a:r>
              </a:p>
            </p:txBody>
          </p:sp>
        </mc:Choice>
        <mc:Fallback xmlns="">
          <p:sp>
            <p:nvSpPr>
              <p:cNvPr id="4" name="Content Placeholder 3">
                <a:extLst>
                  <a:ext uri="{FF2B5EF4-FFF2-40B4-BE49-F238E27FC236}">
                    <a16:creationId xmlns:a16="http://schemas.microsoft.com/office/drawing/2014/main" id="{51B9969B-9C73-4B93-8837-F45B62029D11}"/>
                  </a:ext>
                </a:extLst>
              </p:cNvPr>
              <p:cNvSpPr>
                <a:spLocks noGrp="1" noRot="1" noChangeAspect="1" noMove="1" noResize="1" noEditPoints="1" noAdjustHandles="1" noChangeArrowheads="1" noChangeShapeType="1" noTextEdit="1"/>
              </p:cNvSpPr>
              <p:nvPr>
                <p:ph sz="quarter" idx="1"/>
              </p:nvPr>
            </p:nvSpPr>
            <p:spPr>
              <a:blipFill>
                <a:blip r:embed="rId3"/>
                <a:stretch>
                  <a:fillRect l="-1178" t="-1357"/>
                </a:stretch>
              </a:blipFill>
            </p:spPr>
            <p:txBody>
              <a:bodyPr/>
              <a:lstStyle/>
              <a:p>
                <a:r>
                  <a:rPr lang="en-US">
                    <a:noFill/>
                  </a:rPr>
                  <a:t> </a:t>
                </a:r>
              </a:p>
            </p:txBody>
          </p:sp>
        </mc:Fallback>
      </mc:AlternateContent>
    </p:spTree>
    <p:extLst>
      <p:ext uri="{BB962C8B-B14F-4D97-AF65-F5344CB8AC3E}">
        <p14:creationId xmlns:p14="http://schemas.microsoft.com/office/powerpoint/2010/main" val="118708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r>
              <a:rPr lang="en-US" dirty="0"/>
              <a:t>The SIS Model</a:t>
            </a:r>
          </a:p>
        </p:txBody>
      </p:sp>
      <p:sp>
        <p:nvSpPr>
          <p:cNvPr id="4" name="Slide Number Placeholder 3"/>
          <p:cNvSpPr>
            <a:spLocks noGrp="1"/>
          </p:cNvSpPr>
          <p:nvPr>
            <p:ph type="sldNum" sz="quarter" idx="11"/>
          </p:nvPr>
        </p:nvSpPr>
        <p:spPr/>
        <p:txBody>
          <a:bodyPr/>
          <a:lstStyle/>
          <a:p>
            <a:fld id="{B6F15528-21DE-4FAA-801E-634DDDAF4B2B}" type="slidenum">
              <a:rPr lang="en-US" smtClean="0"/>
              <a:pPr/>
              <a:t>22</a:t>
            </a:fld>
            <a:endParaRPr lang="en-US" dirty="0"/>
          </a:p>
        </p:txBody>
      </p:sp>
      <p:pic>
        <p:nvPicPr>
          <p:cNvPr id="6" name="Picture 5">
            <a:extLst>
              <a:ext uri="{FF2B5EF4-FFF2-40B4-BE49-F238E27FC236}">
                <a16:creationId xmlns:a16="http://schemas.microsoft.com/office/drawing/2014/main" id="{B15132B1-D9E9-4186-B6A4-73554310C2A7}"/>
              </a:ext>
            </a:extLst>
          </p:cNvPr>
          <p:cNvPicPr>
            <a:picLocks noChangeAspect="1"/>
          </p:cNvPicPr>
          <p:nvPr/>
        </p:nvPicPr>
        <p:blipFill>
          <a:blip r:embed="rId2"/>
          <a:stretch>
            <a:fillRect/>
          </a:stretch>
        </p:blipFill>
        <p:spPr>
          <a:xfrm>
            <a:off x="1925261" y="2809557"/>
            <a:ext cx="2646998" cy="1606868"/>
          </a:xfrm>
          <a:prstGeom prst="rect">
            <a:avLst/>
          </a:prstGeom>
        </p:spPr>
      </p:pic>
    </p:spTree>
    <p:extLst>
      <p:ext uri="{BB962C8B-B14F-4D97-AF65-F5344CB8AC3E}">
        <p14:creationId xmlns:p14="http://schemas.microsoft.com/office/powerpoint/2010/main" val="448423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5187-5022-4466-AC2D-4F6A5620B23F}"/>
              </a:ext>
            </a:extLst>
          </p:cNvPr>
          <p:cNvSpPr>
            <a:spLocks noGrp="1"/>
          </p:cNvSpPr>
          <p:nvPr>
            <p:ph type="title"/>
          </p:nvPr>
        </p:nvSpPr>
        <p:spPr/>
        <p:txBody>
          <a:bodyPr/>
          <a:lstStyle/>
          <a:p>
            <a:r>
              <a:rPr lang="en-US" dirty="0"/>
              <a:t>Another Modification of the SI Model</a:t>
            </a:r>
          </a:p>
        </p:txBody>
      </p:sp>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23</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1B9969B-9C73-4B93-8837-F45B62029D11}"/>
                  </a:ext>
                </a:extLst>
              </p:cNvPr>
              <p:cNvSpPr>
                <a:spLocks noGrp="1"/>
              </p:cNvSpPr>
              <p:nvPr>
                <p:ph sz="quarter" idx="1"/>
              </p:nvPr>
            </p:nvSpPr>
            <p:spPr/>
            <p:txBody>
              <a:bodyPr>
                <a:normAutofit/>
              </a:bodyPr>
              <a:lstStyle/>
              <a:p>
                <a:r>
                  <a:rPr lang="en-US" b="1" dirty="0">
                    <a:solidFill>
                      <a:srgbClr val="0070C0"/>
                    </a:solidFill>
                  </a:rPr>
                  <a:t>The SI model. </a:t>
                </a:r>
                <a:r>
                  <a:rPr lang="en-US" dirty="0"/>
                  <a:t>In this model, nodes can change their state from S to I, but they cannot return to the S state. If we use the parameter </a:t>
                </a:r>
                <a14:m>
                  <m:oMath xmlns:m="http://schemas.openxmlformats.org/officeDocument/2006/math">
                    <m:r>
                      <a:rPr lang="en-US" b="0" i="1" smtClean="0">
                        <a:latin typeface="Cambria Math" panose="02040503050406030204" pitchFamily="18" charset="0"/>
                      </a:rPr>
                      <m:t>𝛾</m:t>
                    </m:r>
                  </m:oMath>
                </a14:m>
                <a:r>
                  <a:rPr lang="en-US" dirty="0"/>
                  <a:t> (the fraction of infected nodes removed per unit time), then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=0</m:t>
                    </m:r>
                  </m:oMath>
                </a14:m>
                <a:r>
                  <a:rPr lang="en-US" dirty="0"/>
                  <a:t> and, therefore,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in the SI model.</a:t>
                </a:r>
              </a:p>
              <a:p>
                <a:r>
                  <a:rPr lang="en-US" b="1" dirty="0">
                    <a:solidFill>
                      <a:srgbClr val="0070C0"/>
                    </a:solidFill>
                  </a:rPr>
                  <a:t>The SIS model. </a:t>
                </a:r>
                <a:r>
                  <a:rPr lang="en-US" dirty="0"/>
                  <a:t>The </a:t>
                </a:r>
                <a:r>
                  <a:rPr lang="en-US" dirty="0">
                    <a:solidFill>
                      <a:srgbClr val="FF0000"/>
                    </a:solidFill>
                  </a:rPr>
                  <a:t>SIS model</a:t>
                </a:r>
                <a:r>
                  <a:rPr lang="en-US" dirty="0"/>
                  <a:t> is a modification of the SI model, where nodes can change their states from I to S. That is, a node can be infected more than once. In this model,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≠0</m:t>
                    </m:r>
                  </m:oMath>
                </a14:m>
                <a:r>
                  <a:rPr lang="en-US" dirty="0"/>
                  <a:t> and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𝛾</m:t>
                    </m:r>
                  </m:oMath>
                </a14:m>
                <a:r>
                  <a:rPr lang="en-US" dirty="0"/>
                  <a:t> is interpreted as the expected length of the infection period or, equivalently, as the </a:t>
                </a:r>
                <a:r>
                  <a:rPr lang="en-US" dirty="0">
                    <a:highlight>
                      <a:srgbClr val="FFFF00"/>
                    </a:highlight>
                  </a:rPr>
                  <a:t>expected time between two successive susceptible states</a:t>
                </a:r>
                <a:r>
                  <a:rPr lang="en-US" dirty="0"/>
                  <a:t>.  </a:t>
                </a:r>
              </a:p>
            </p:txBody>
          </p:sp>
        </mc:Choice>
        <mc:Fallback xmlns="">
          <p:sp>
            <p:nvSpPr>
              <p:cNvPr id="4" name="Content Placeholder 3">
                <a:extLst>
                  <a:ext uri="{FF2B5EF4-FFF2-40B4-BE49-F238E27FC236}">
                    <a16:creationId xmlns:a16="http://schemas.microsoft.com/office/drawing/2014/main" id="{51B9969B-9C73-4B93-8837-F45B62029D11}"/>
                  </a:ext>
                </a:extLst>
              </p:cNvPr>
              <p:cNvSpPr>
                <a:spLocks noGrp="1" noRot="1" noChangeAspect="1" noMove="1" noResize="1" noEditPoints="1" noAdjustHandles="1" noChangeArrowheads="1" noChangeShapeType="1" noTextEdit="1"/>
              </p:cNvSpPr>
              <p:nvPr>
                <p:ph sz="quarter" idx="1"/>
              </p:nvPr>
            </p:nvSpPr>
            <p:spPr>
              <a:blipFill>
                <a:blip r:embed="rId3"/>
                <a:stretch>
                  <a:fillRect l="-280" t="-1357" r="-1626"/>
                </a:stretch>
              </a:blipFill>
            </p:spPr>
            <p:txBody>
              <a:bodyPr/>
              <a:lstStyle/>
              <a:p>
                <a:r>
                  <a:rPr lang="en-US">
                    <a:noFill/>
                  </a:rPr>
                  <a:t> </a:t>
                </a:r>
              </a:p>
            </p:txBody>
          </p:sp>
        </mc:Fallback>
      </mc:AlternateContent>
    </p:spTree>
    <p:extLst>
      <p:ext uri="{BB962C8B-B14F-4D97-AF65-F5344CB8AC3E}">
        <p14:creationId xmlns:p14="http://schemas.microsoft.com/office/powerpoint/2010/main" val="132395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5187-5022-4466-AC2D-4F6A5620B23F}"/>
              </a:ext>
            </a:extLst>
          </p:cNvPr>
          <p:cNvSpPr>
            <a:spLocks noGrp="1"/>
          </p:cNvSpPr>
          <p:nvPr>
            <p:ph type="title"/>
          </p:nvPr>
        </p:nvSpPr>
        <p:spPr/>
        <p:txBody>
          <a:bodyPr/>
          <a:lstStyle/>
          <a:p>
            <a:r>
              <a:rPr lang="en-US" dirty="0"/>
              <a:t>Analysis of the SIS Model</a:t>
            </a:r>
          </a:p>
        </p:txBody>
      </p:sp>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24</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1B9969B-9C73-4B93-8837-F45B62029D11}"/>
                  </a:ext>
                </a:extLst>
              </p:cNvPr>
              <p:cNvSpPr>
                <a:spLocks noGrp="1"/>
              </p:cNvSpPr>
              <p:nvPr>
                <p:ph sz="quarter" idx="1"/>
              </p:nvPr>
            </p:nvSpPr>
            <p:spPr/>
            <p:txBody>
              <a:bodyPr>
                <a:normAutofit lnSpcReduction="10000"/>
              </a:bodyPr>
              <a:lstStyle/>
              <a:p>
                <a:pPr marL="0" indent="0">
                  <a:buNone/>
                </a:pPr>
                <a:r>
                  <a:rPr lang="en-US" dirty="0"/>
                  <a:t>Recall that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denotes the fraction of infected nodes at time </a:t>
                </a:r>
                <a14:m>
                  <m:oMath xmlns:m="http://schemas.openxmlformats.org/officeDocument/2006/math">
                    <m:r>
                      <a:rPr lang="en-US" i="1" dirty="0">
                        <a:latin typeface="Cambria Math" panose="02040503050406030204" pitchFamily="18" charset="0"/>
                      </a:rPr>
                      <m:t>𝑡</m:t>
                    </m:r>
                  </m:oMath>
                </a14:m>
                <a:r>
                  <a:rPr lang="en-US" dirty="0"/>
                  <a:t>. The differential equation for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m:t>
                    </m:r>
                  </m:oMath>
                </a14:m>
                <a:r>
                  <a:rPr lang="en-US" dirty="0"/>
                  <a:t> and its solution are given in section 16.1.5 of Newman’s book. Here is an approximation of this solution under assumption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en-US" dirty="0"/>
                  <a:t> (the number of initial carriers of the disease) is small: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𝛾</m:t>
                                  </m:r>
                                </m:e>
                              </m:d>
                              <m:r>
                                <a:rPr lang="en-US" b="0" i="1" smtClean="0">
                                  <a:latin typeface="Cambria Math" panose="02040503050406030204" pitchFamily="18" charset="0"/>
                                </a:rPr>
                                <m:t>𝑡</m:t>
                              </m:r>
                            </m:sup>
                          </m:sSup>
                        </m:num>
                        <m:den>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m:t>
                          </m:r>
                          <m:r>
                            <a:rPr lang="en-US" b="0" i="1" smtClean="0">
                              <a:latin typeface="Cambria Math" panose="02040503050406030204" pitchFamily="18" charset="0"/>
                            </a:rPr>
                            <m:t>𝛽</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𝛾</m:t>
                                  </m:r>
                                </m:e>
                              </m:d>
                              <m:r>
                                <a:rPr lang="en-US" b="0" i="1" smtClean="0">
                                  <a:latin typeface="Cambria Math" panose="02040503050406030204" pitchFamily="18" charset="0"/>
                                </a:rPr>
                                <m:t>𝑡</m:t>
                              </m:r>
                            </m:sup>
                          </m:sSup>
                        </m:den>
                      </m:f>
                    </m:oMath>
                  </m:oMathPara>
                </a14:m>
                <a:endParaRPr lang="en-US" dirty="0"/>
              </a:p>
              <a:p>
                <a:pPr marL="0" indent="0">
                  <a:buNone/>
                </a:pPr>
                <a:r>
                  <a:rPr lang="en-US" dirty="0"/>
                  <a:t>This solution shows that, like the case of the SIR model, the behavior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depends on the basic reproduction number</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𝛽</m:t>
                          </m:r>
                        </m:num>
                        <m:den>
                          <m:r>
                            <a:rPr lang="en-US" b="0" i="1" dirty="0" smtClean="0">
                              <a:latin typeface="Cambria Math" panose="02040503050406030204" pitchFamily="18" charset="0"/>
                            </a:rPr>
                            <m:t>𝛾</m:t>
                          </m:r>
                        </m:den>
                      </m:f>
                      <m:r>
                        <a:rPr lang="en-US" b="0" i="1" dirty="0" smtClean="0">
                          <a:latin typeface="Cambria Math" panose="02040503050406030204" pitchFamily="18" charset="0"/>
                        </a:rPr>
                        <m:t>.</m:t>
                      </m:r>
                    </m:oMath>
                  </m:oMathPara>
                </a14:m>
                <a:endParaRPr lang="en-US" dirty="0"/>
              </a:p>
            </p:txBody>
          </p:sp>
        </mc:Choice>
        <mc:Fallback xmlns="">
          <p:sp>
            <p:nvSpPr>
              <p:cNvPr id="4" name="Content Placeholder 3">
                <a:extLst>
                  <a:ext uri="{FF2B5EF4-FFF2-40B4-BE49-F238E27FC236}">
                    <a16:creationId xmlns:a16="http://schemas.microsoft.com/office/drawing/2014/main" id="{51B9969B-9C73-4B93-8837-F45B62029D11}"/>
                  </a:ext>
                </a:extLst>
              </p:cNvPr>
              <p:cNvSpPr>
                <a:spLocks noGrp="1" noRot="1" noChangeAspect="1" noMove="1" noResize="1" noEditPoints="1" noAdjustHandles="1" noChangeArrowheads="1" noChangeShapeType="1" noTextEdit="1"/>
              </p:cNvSpPr>
              <p:nvPr>
                <p:ph sz="quarter" idx="1"/>
              </p:nvPr>
            </p:nvSpPr>
            <p:spPr>
              <a:blipFill>
                <a:blip r:embed="rId2"/>
                <a:stretch>
                  <a:fillRect l="-1178" t="-2307" r="-1010"/>
                </a:stretch>
              </a:blipFill>
            </p:spPr>
            <p:txBody>
              <a:bodyPr/>
              <a:lstStyle/>
              <a:p>
                <a:r>
                  <a:rPr lang="en-US">
                    <a:noFill/>
                  </a:rPr>
                  <a:t> </a:t>
                </a:r>
              </a:p>
            </p:txBody>
          </p:sp>
        </mc:Fallback>
      </mc:AlternateContent>
    </p:spTree>
    <p:extLst>
      <p:ext uri="{BB962C8B-B14F-4D97-AF65-F5344CB8AC3E}">
        <p14:creationId xmlns:p14="http://schemas.microsoft.com/office/powerpoint/2010/main" val="2041093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5187-5022-4466-AC2D-4F6A5620B23F}"/>
              </a:ext>
            </a:extLst>
          </p:cNvPr>
          <p:cNvSpPr>
            <a:spLocks noGrp="1"/>
          </p:cNvSpPr>
          <p:nvPr>
            <p:ph type="title"/>
          </p:nvPr>
        </p:nvSpPr>
        <p:spPr/>
        <p:txBody>
          <a:bodyPr/>
          <a:lstStyle/>
          <a:p>
            <a:r>
              <a:rPr lang="en-US" dirty="0"/>
              <a:t>Analysis of the SIS Model (cont.)</a:t>
            </a:r>
          </a:p>
        </p:txBody>
      </p:sp>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25</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1B9969B-9C73-4B93-8837-F45B62029D11}"/>
                  </a:ext>
                </a:extLst>
              </p:cNvPr>
              <p:cNvSpPr>
                <a:spLocks noGrp="1"/>
              </p:cNvSpPr>
              <p:nvPr>
                <p:ph sz="quarter" idx="1"/>
              </p:nvPr>
            </p:nvSpPr>
            <p:spPr/>
            <p:txBody>
              <a:bodyPr>
                <a:normAutofit/>
              </a:bodyPr>
              <a:lstStyle/>
              <a:p>
                <a:r>
                  <a:rPr lang="en-US" dirty="0"/>
                  <a:t>If </a:t>
                </a:r>
                <a14:m>
                  <m:oMath xmlns:m="http://schemas.openxmlformats.org/officeDocument/2006/math">
                    <m:r>
                      <a:rPr lang="en-US" b="0" i="1" smtClean="0">
                        <a:solidFill>
                          <a:srgbClr val="FF0000"/>
                        </a:solidFill>
                        <a:latin typeface="Cambria Math" panose="02040503050406030204" pitchFamily="18" charset="0"/>
                      </a:rPr>
                      <m:t>𝛽</m:t>
                    </m:r>
                    <m:r>
                      <a:rPr lang="en-US" b="0" i="1" smtClean="0">
                        <a:solidFill>
                          <a:srgbClr val="FF0000"/>
                        </a:solidFill>
                        <a:latin typeface="Cambria Math" panose="02040503050406030204" pitchFamily="18" charset="0"/>
                      </a:rPr>
                      <m:t>&gt;</m:t>
                    </m:r>
                    <m:r>
                      <a:rPr lang="en-US" b="0" i="1" smtClean="0">
                        <a:solidFill>
                          <a:srgbClr val="FF0000"/>
                        </a:solidFill>
                        <a:latin typeface="Cambria Math" panose="02040503050406030204" pitchFamily="18" charset="0"/>
                      </a:rPr>
                      <m:t>𝛾</m:t>
                    </m:r>
                  </m:oMath>
                </a14:m>
                <a:r>
                  <a:rPr lang="en-US" dirty="0">
                    <a:solidFill>
                      <a:srgbClr val="FF0000"/>
                    </a:solidFill>
                  </a:rPr>
                  <a:t> </a:t>
                </a:r>
                <a:r>
                  <a:rPr lang="en-US" dirty="0"/>
                  <a:t>then, as in the SI model, the disease will spread fast: the number of infected nodes grows exponentially. However, there is an important difference: the limit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is less than </a:t>
                </a:r>
                <a14:m>
                  <m:oMath xmlns:m="http://schemas.openxmlformats.org/officeDocument/2006/math">
                    <m:r>
                      <a:rPr lang="en-US" i="1" dirty="0" smtClean="0">
                        <a:latin typeface="Cambria Math" panose="02040503050406030204" pitchFamily="18" charset="0"/>
                      </a:rPr>
                      <m:t>1</m:t>
                    </m:r>
                  </m:oMath>
                </a14:m>
                <a:r>
                  <a:rPr lang="en-US" dirty="0"/>
                  <a:t> (see the curve in the next slide), namely this limit is equal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m:t>
                    </m:r>
                    <m:r>
                      <a:rPr lang="en-US" b="0" i="1" smtClean="0">
                        <a:latin typeface="Cambria Math" panose="02040503050406030204" pitchFamily="18" charset="0"/>
                      </a:rPr>
                      <m:t>𝛽</m:t>
                    </m:r>
                  </m:oMath>
                </a14:m>
                <a:r>
                  <a:rPr lang="en-US" dirty="0"/>
                  <a:t>. Thus, a fraction of infected nodes eventually becomes steady, though the set of infected nodes changes over time. </a:t>
                </a:r>
              </a:p>
              <a:p>
                <a:r>
                  <a:rPr lang="en-US" dirty="0"/>
                  <a:t>If </a:t>
                </a:r>
                <a14:m>
                  <m:oMath xmlns:m="http://schemas.openxmlformats.org/officeDocument/2006/math">
                    <m:r>
                      <a:rPr lang="en-US" b="0" i="1" smtClean="0">
                        <a:solidFill>
                          <a:srgbClr val="FF0000"/>
                        </a:solidFill>
                        <a:latin typeface="Cambria Math" panose="02040503050406030204" pitchFamily="18" charset="0"/>
                      </a:rPr>
                      <m:t>𝛽</m:t>
                    </m:r>
                    <m:r>
                      <a:rPr lang="en-US" b="0" i="1" smtClean="0">
                        <a:solidFill>
                          <a:srgbClr val="FF0000"/>
                        </a:solidFill>
                        <a:latin typeface="Cambria Math" panose="02040503050406030204" pitchFamily="18" charset="0"/>
                      </a:rPr>
                      <m:t>&lt;</m:t>
                    </m:r>
                    <m:r>
                      <a:rPr lang="en-US" b="0" i="1" smtClean="0">
                        <a:solidFill>
                          <a:srgbClr val="FF0000"/>
                        </a:solidFill>
                        <a:latin typeface="Cambria Math" panose="02040503050406030204" pitchFamily="18" charset="0"/>
                      </a:rPr>
                      <m:t>𝛾</m:t>
                    </m:r>
                  </m:oMath>
                </a14:m>
                <a:r>
                  <a:rPr lang="en-US" dirty="0"/>
                  <a:t>, then the disease will die out exponentially.  </a:t>
                </a:r>
              </a:p>
              <a:p>
                <a:r>
                  <a:rPr lang="en-US" dirty="0"/>
                  <a:t>If </a:t>
                </a:r>
                <a14:m>
                  <m:oMath xmlns:m="http://schemas.openxmlformats.org/officeDocument/2006/math">
                    <m:r>
                      <a:rPr lang="en-US" b="0" i="1" smtClean="0">
                        <a:solidFill>
                          <a:srgbClr val="FF0000"/>
                        </a:solidFill>
                        <a:latin typeface="Cambria Math" panose="02040503050406030204" pitchFamily="18" charset="0"/>
                      </a:rPr>
                      <m:t>𝛽</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𝛾</m:t>
                    </m:r>
                  </m:oMath>
                </a14:m>
                <a:r>
                  <a:rPr lang="en-US" dirty="0"/>
                  <a:t>, then we have the epidemic threshold between states where  the disease will spread or die out (“knife-edge” behavior).   </a:t>
                </a:r>
              </a:p>
              <a:p>
                <a:endParaRPr lang="en-US" dirty="0"/>
              </a:p>
            </p:txBody>
          </p:sp>
        </mc:Choice>
        <mc:Fallback xmlns="">
          <p:sp>
            <p:nvSpPr>
              <p:cNvPr id="4" name="Content Placeholder 3">
                <a:extLst>
                  <a:ext uri="{FF2B5EF4-FFF2-40B4-BE49-F238E27FC236}">
                    <a16:creationId xmlns:a16="http://schemas.microsoft.com/office/drawing/2014/main" id="{51B9969B-9C73-4B93-8837-F45B62029D11}"/>
                  </a:ext>
                </a:extLst>
              </p:cNvPr>
              <p:cNvSpPr>
                <a:spLocks noGrp="1" noRot="1" noChangeAspect="1" noMove="1" noResize="1" noEditPoints="1" noAdjustHandles="1" noChangeArrowheads="1" noChangeShapeType="1" noTextEdit="1"/>
              </p:cNvSpPr>
              <p:nvPr>
                <p:ph sz="quarter" idx="1"/>
              </p:nvPr>
            </p:nvSpPr>
            <p:spPr>
              <a:blipFill>
                <a:blip r:embed="rId2"/>
                <a:stretch>
                  <a:fillRect l="-280" t="-1357" r="-1066"/>
                </a:stretch>
              </a:blipFill>
            </p:spPr>
            <p:txBody>
              <a:bodyPr/>
              <a:lstStyle/>
              <a:p>
                <a:r>
                  <a:rPr lang="en-US">
                    <a:noFill/>
                  </a:rPr>
                  <a:t> </a:t>
                </a:r>
              </a:p>
            </p:txBody>
          </p:sp>
        </mc:Fallback>
      </mc:AlternateContent>
    </p:spTree>
    <p:extLst>
      <p:ext uri="{BB962C8B-B14F-4D97-AF65-F5344CB8AC3E}">
        <p14:creationId xmlns:p14="http://schemas.microsoft.com/office/powerpoint/2010/main" val="170771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5187-5022-4466-AC2D-4F6A5620B23F}"/>
              </a:ext>
            </a:extLst>
          </p:cNvPr>
          <p:cNvSpPr>
            <a:spLocks noGrp="1"/>
          </p:cNvSpPr>
          <p:nvPr>
            <p:ph type="title"/>
          </p:nvPr>
        </p:nvSpPr>
        <p:spPr/>
        <p:txBody>
          <a:bodyPr/>
          <a:lstStyle/>
          <a:p>
            <a:r>
              <a:rPr lang="en-US" dirty="0"/>
              <a:t>Numerical Solution</a:t>
            </a:r>
          </a:p>
        </p:txBody>
      </p:sp>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26</a:t>
            </a:fld>
            <a:endParaRPr lang="en-US" dirty="0"/>
          </a:p>
        </p:txBody>
      </p:sp>
      <p:pic>
        <p:nvPicPr>
          <p:cNvPr id="5" name="Content Placeholder 4">
            <a:extLst>
              <a:ext uri="{FF2B5EF4-FFF2-40B4-BE49-F238E27FC236}">
                <a16:creationId xmlns:a16="http://schemas.microsoft.com/office/drawing/2014/main" id="{EBBA64CB-C814-4836-A8DA-226A15053965}"/>
              </a:ext>
            </a:extLst>
          </p:cNvPr>
          <p:cNvPicPr>
            <a:picLocks noGrp="1" noChangeAspect="1"/>
          </p:cNvPicPr>
          <p:nvPr>
            <p:ph sz="quarter" idx="1"/>
          </p:nvPr>
        </p:nvPicPr>
        <p:blipFill>
          <a:blip r:embed="rId2"/>
          <a:stretch>
            <a:fillRect/>
          </a:stretch>
        </p:blipFill>
        <p:spPr>
          <a:xfrm>
            <a:off x="816864" y="1651475"/>
            <a:ext cx="5854313" cy="44958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79491E-E3D9-414D-9802-F9BF727BC572}"/>
                  </a:ext>
                </a:extLst>
              </p:cNvPr>
              <p:cNvSpPr txBox="1"/>
              <p:nvPr/>
            </p:nvSpPr>
            <p:spPr>
              <a:xfrm>
                <a:off x="7390058" y="3899375"/>
                <a:ext cx="2709259" cy="830997"/>
              </a:xfrm>
              <a:prstGeom prst="rect">
                <a:avLst/>
              </a:prstGeom>
              <a:noFill/>
            </p:spPr>
            <p:txBody>
              <a:bodyPr wrap="square" rtlCol="0">
                <a:spAutoFit/>
              </a:bodyPr>
              <a:lstStyle/>
              <a:p>
                <a14:m>
                  <m:oMath xmlns:m="http://schemas.openxmlformats.org/officeDocument/2006/math">
                    <m:r>
                      <a:rPr lang="en-US" sz="2400" b="0" i="1" smtClean="0">
                        <a:solidFill>
                          <a:srgbClr val="0070C0"/>
                        </a:solidFill>
                        <a:latin typeface="Cambria Math" panose="02040503050406030204" pitchFamily="18" charset="0"/>
                      </a:rPr>
                      <m:t>𝑥</m:t>
                    </m:r>
                    <m:d>
                      <m:dPr>
                        <m:ctrlPr>
                          <a:rPr lang="en-US" sz="2400" b="0" i="1" smtClean="0">
                            <a:solidFill>
                              <a:srgbClr val="0070C0"/>
                            </a:solidFill>
                            <a:latin typeface="Cambria Math" panose="02040503050406030204" pitchFamily="18" charset="0"/>
                          </a:rPr>
                        </m:ctrlPr>
                      </m:dPr>
                      <m:e>
                        <m:r>
                          <a:rPr lang="en-US" sz="2400" b="0" i="1" smtClean="0">
                            <a:solidFill>
                              <a:srgbClr val="0070C0"/>
                            </a:solidFill>
                            <a:latin typeface="Cambria Math" panose="02040503050406030204" pitchFamily="18" charset="0"/>
                          </a:rPr>
                          <m:t>𝑡</m:t>
                        </m:r>
                      </m:e>
                    </m:d>
                  </m:oMath>
                </a14:m>
                <a:r>
                  <a:rPr lang="en-US" sz="2400" dirty="0">
                    <a:solidFill>
                      <a:srgbClr val="0070C0"/>
                    </a:solidFill>
                  </a:rPr>
                  <a:t> is the fraction of infected nodes</a:t>
                </a:r>
              </a:p>
            </p:txBody>
          </p:sp>
        </mc:Choice>
        <mc:Fallback xmlns="">
          <p:sp>
            <p:nvSpPr>
              <p:cNvPr id="6" name="TextBox 5">
                <a:extLst>
                  <a:ext uri="{FF2B5EF4-FFF2-40B4-BE49-F238E27FC236}">
                    <a16:creationId xmlns:a16="http://schemas.microsoft.com/office/drawing/2014/main" id="{6D79491E-E3D9-414D-9802-F9BF727BC572}"/>
                  </a:ext>
                </a:extLst>
              </p:cNvPr>
              <p:cNvSpPr txBox="1">
                <a:spLocks noRot="1" noChangeAspect="1" noMove="1" noResize="1" noEditPoints="1" noAdjustHandles="1" noChangeArrowheads="1" noChangeShapeType="1" noTextEdit="1"/>
              </p:cNvSpPr>
              <p:nvPr/>
            </p:nvSpPr>
            <p:spPr>
              <a:xfrm>
                <a:off x="7390058" y="3899375"/>
                <a:ext cx="2709259" cy="830997"/>
              </a:xfrm>
              <a:prstGeom prst="rect">
                <a:avLst/>
              </a:prstGeom>
              <a:blipFill>
                <a:blip r:embed="rId3"/>
                <a:stretch>
                  <a:fillRect l="-3371"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DDB7E09-D775-4AE2-9376-3DBE9A9A7C72}"/>
                  </a:ext>
                </a:extLst>
              </p:cNvPr>
              <p:cNvSpPr txBox="1"/>
              <p:nvPr/>
            </p:nvSpPr>
            <p:spPr>
              <a:xfrm>
                <a:off x="7545938" y="2120755"/>
                <a:ext cx="1333144" cy="8559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rgbClr val="0070C0"/>
                              </a:solidFill>
                              <a:latin typeface="Cambria Math" panose="02040503050406030204" pitchFamily="18" charset="0"/>
                            </a:rPr>
                          </m:ctrlPr>
                        </m:fPr>
                        <m:num>
                          <m:r>
                            <a:rPr lang="en-US" sz="2400" b="0" i="1" smtClean="0">
                              <a:solidFill>
                                <a:srgbClr val="0070C0"/>
                              </a:solidFill>
                              <a:latin typeface="Cambria Math" panose="02040503050406030204" pitchFamily="18" charset="0"/>
                            </a:rPr>
                            <m:t>𝛽</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𝛾</m:t>
                          </m:r>
                        </m:num>
                        <m:den>
                          <m:r>
                            <a:rPr lang="en-US" sz="2400" b="0" i="1" smtClean="0">
                              <a:solidFill>
                                <a:srgbClr val="0070C0"/>
                              </a:solidFill>
                              <a:latin typeface="Cambria Math" panose="02040503050406030204" pitchFamily="18" charset="0"/>
                            </a:rPr>
                            <m:t>𝛽</m:t>
                          </m:r>
                        </m:den>
                      </m:f>
                    </m:oMath>
                  </m:oMathPara>
                </a14:m>
                <a:endParaRPr lang="en-US" sz="2400" dirty="0"/>
              </a:p>
            </p:txBody>
          </p:sp>
        </mc:Choice>
        <mc:Fallback xmlns="">
          <p:sp>
            <p:nvSpPr>
              <p:cNvPr id="9" name="TextBox 8">
                <a:extLst>
                  <a:ext uri="{FF2B5EF4-FFF2-40B4-BE49-F238E27FC236}">
                    <a16:creationId xmlns:a16="http://schemas.microsoft.com/office/drawing/2014/main" id="{4DDB7E09-D775-4AE2-9376-3DBE9A9A7C72}"/>
                  </a:ext>
                </a:extLst>
              </p:cNvPr>
              <p:cNvSpPr txBox="1">
                <a:spLocks noRot="1" noChangeAspect="1" noMove="1" noResize="1" noEditPoints="1" noAdjustHandles="1" noChangeArrowheads="1" noChangeShapeType="1" noTextEdit="1"/>
              </p:cNvSpPr>
              <p:nvPr/>
            </p:nvSpPr>
            <p:spPr>
              <a:xfrm>
                <a:off x="7545938" y="2120755"/>
                <a:ext cx="1333144" cy="855940"/>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8D34D0AA-2A06-42DF-951E-07C2786E0ED4}"/>
              </a:ext>
            </a:extLst>
          </p:cNvPr>
          <p:cNvCxnSpPr>
            <a:cxnSpLocks/>
          </p:cNvCxnSpPr>
          <p:nvPr/>
        </p:nvCxnSpPr>
        <p:spPr>
          <a:xfrm flipH="1">
            <a:off x="6793908" y="2645975"/>
            <a:ext cx="888761" cy="567244"/>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89DFD69-B1A8-4153-9D6C-E090B192B8A3}"/>
                  </a:ext>
                </a:extLst>
              </p:cNvPr>
              <p:cNvSpPr txBox="1"/>
              <p:nvPr/>
            </p:nvSpPr>
            <p:spPr>
              <a:xfrm>
                <a:off x="4002496" y="4181136"/>
                <a:ext cx="97985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solidFill>
                            <a:srgbClr val="0070C0"/>
                          </a:solidFill>
                          <a:latin typeface="Cambria Math" panose="02040503050406030204" pitchFamily="18" charset="0"/>
                        </a:rPr>
                        <m:t>𝑥</m:t>
                      </m:r>
                      <m:r>
                        <a:rPr lang="en-US" sz="2400" i="1" dirty="0" smtClean="0">
                          <a:solidFill>
                            <a:srgbClr val="0070C0"/>
                          </a:solidFill>
                          <a:latin typeface="Cambria Math" panose="02040503050406030204" pitchFamily="18" charset="0"/>
                        </a:rPr>
                        <m:t>(</m:t>
                      </m:r>
                      <m:r>
                        <a:rPr lang="en-US" sz="2400" i="1" dirty="0" smtClean="0">
                          <a:solidFill>
                            <a:srgbClr val="0070C0"/>
                          </a:solidFill>
                          <a:latin typeface="Cambria Math" panose="02040503050406030204" pitchFamily="18" charset="0"/>
                        </a:rPr>
                        <m:t>𝑡</m:t>
                      </m:r>
                      <m:r>
                        <a:rPr lang="en-US" sz="2400" i="1" dirty="0" smtClean="0">
                          <a:solidFill>
                            <a:srgbClr val="0070C0"/>
                          </a:solidFill>
                          <a:latin typeface="Cambria Math" panose="02040503050406030204" pitchFamily="18" charset="0"/>
                        </a:rPr>
                        <m:t>)</m:t>
                      </m:r>
                    </m:oMath>
                  </m:oMathPara>
                </a14:m>
                <a:endParaRPr lang="en-US" sz="2400" dirty="0">
                  <a:solidFill>
                    <a:srgbClr val="0070C0"/>
                  </a:solidFill>
                </a:endParaRPr>
              </a:p>
            </p:txBody>
          </p:sp>
        </mc:Choice>
        <mc:Fallback xmlns="">
          <p:sp>
            <p:nvSpPr>
              <p:cNvPr id="10" name="TextBox 9">
                <a:extLst>
                  <a:ext uri="{FF2B5EF4-FFF2-40B4-BE49-F238E27FC236}">
                    <a16:creationId xmlns:a16="http://schemas.microsoft.com/office/drawing/2014/main" id="{D89DFD69-B1A8-4153-9D6C-E090B192B8A3}"/>
                  </a:ext>
                </a:extLst>
              </p:cNvPr>
              <p:cNvSpPr txBox="1">
                <a:spLocks noRot="1" noChangeAspect="1" noMove="1" noResize="1" noEditPoints="1" noAdjustHandles="1" noChangeArrowheads="1" noChangeShapeType="1" noTextEdit="1"/>
              </p:cNvSpPr>
              <p:nvPr/>
            </p:nvSpPr>
            <p:spPr>
              <a:xfrm>
                <a:off x="4002496" y="4181136"/>
                <a:ext cx="979852" cy="461665"/>
              </a:xfrm>
              <a:prstGeom prst="rect">
                <a:avLst/>
              </a:prstGeom>
              <a:blipFill>
                <a:blip r:embed="rId5"/>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393620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E1FDF0-9768-42E9-B449-49249DC3FEEC}"/>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D461A023-59A2-4C1C-9D4A-B0025C1B5DE4}"/>
              </a:ext>
            </a:extLst>
          </p:cNvPr>
          <p:cNvSpPr>
            <a:spLocks noGrp="1"/>
          </p:cNvSpPr>
          <p:nvPr>
            <p:ph type="title"/>
          </p:nvPr>
        </p:nvSpPr>
        <p:spPr/>
        <p:txBody>
          <a:bodyPr/>
          <a:lstStyle/>
          <a:p>
            <a:r>
              <a:rPr lang="en-US" dirty="0"/>
              <a:t>Epidemic Models on Real-World Networks</a:t>
            </a:r>
          </a:p>
        </p:txBody>
      </p:sp>
      <p:sp>
        <p:nvSpPr>
          <p:cNvPr id="4" name="Slide Number Placeholder 3">
            <a:extLst>
              <a:ext uri="{FF2B5EF4-FFF2-40B4-BE49-F238E27FC236}">
                <a16:creationId xmlns:a16="http://schemas.microsoft.com/office/drawing/2014/main" id="{44D52D28-32F4-4D90-91A9-265EFE572388}"/>
              </a:ext>
            </a:extLst>
          </p:cNvPr>
          <p:cNvSpPr>
            <a:spLocks noGrp="1"/>
          </p:cNvSpPr>
          <p:nvPr>
            <p:ph type="sldNum" sz="quarter" idx="11"/>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537451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4306-D930-4FBA-A39A-3CB8A44DB414}"/>
              </a:ext>
            </a:extLst>
          </p:cNvPr>
          <p:cNvSpPr>
            <a:spLocks noGrp="1"/>
          </p:cNvSpPr>
          <p:nvPr>
            <p:ph type="title"/>
          </p:nvPr>
        </p:nvSpPr>
        <p:spPr>
          <a:xfrm>
            <a:off x="3395472" y="194310"/>
            <a:ext cx="5401056" cy="742950"/>
          </a:xfrm>
        </p:spPr>
        <p:txBody>
          <a:bodyPr>
            <a:normAutofit fontScale="90000"/>
          </a:bodyPr>
          <a:lstStyle/>
          <a:p>
            <a:pPr algn="ctr"/>
            <a:r>
              <a:rPr lang="en-US" dirty="0"/>
              <a:t>Contact Networks</a:t>
            </a:r>
          </a:p>
        </p:txBody>
      </p:sp>
      <p:sp>
        <p:nvSpPr>
          <p:cNvPr id="3" name="Slide Number Placeholder 2">
            <a:extLst>
              <a:ext uri="{FF2B5EF4-FFF2-40B4-BE49-F238E27FC236}">
                <a16:creationId xmlns:a16="http://schemas.microsoft.com/office/drawing/2014/main" id="{FF3B5FEA-F38B-47CA-9557-D68594938614}"/>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28</a:t>
            </a:fld>
            <a:endParaRPr lang="en-US" dirty="0"/>
          </a:p>
        </p:txBody>
      </p:sp>
      <p:sp>
        <p:nvSpPr>
          <p:cNvPr id="4" name="Content Placeholder 3">
            <a:extLst>
              <a:ext uri="{FF2B5EF4-FFF2-40B4-BE49-F238E27FC236}">
                <a16:creationId xmlns:a16="http://schemas.microsoft.com/office/drawing/2014/main" id="{7F81BA08-3EF3-4E3D-A2E7-760DE6DAEBD7}"/>
              </a:ext>
            </a:extLst>
          </p:cNvPr>
          <p:cNvSpPr>
            <a:spLocks noGrp="1"/>
          </p:cNvSpPr>
          <p:nvPr>
            <p:ph sz="quarter" idx="1"/>
          </p:nvPr>
        </p:nvSpPr>
        <p:spPr>
          <a:xfrm>
            <a:off x="558165" y="1253331"/>
            <a:ext cx="11075670" cy="1581309"/>
          </a:xfrm>
        </p:spPr>
        <p:txBody>
          <a:bodyPr>
            <a:normAutofit/>
          </a:bodyPr>
          <a:lstStyle/>
          <a:p>
            <a:pPr marL="0" indent="0">
              <a:buNone/>
            </a:pPr>
            <a:r>
              <a:rPr lang="en-US" b="1" dirty="0">
                <a:solidFill>
                  <a:srgbClr val="0070C0"/>
                </a:solidFill>
              </a:rPr>
              <a:t>Assumption</a:t>
            </a:r>
            <a:r>
              <a:rPr lang="en-US" dirty="0"/>
              <a:t> </a:t>
            </a:r>
          </a:p>
          <a:p>
            <a:pPr marL="0" indent="0">
              <a:buNone/>
            </a:pPr>
            <a:r>
              <a:rPr lang="en-US" dirty="0"/>
              <a:t>Our models were based on the following assumption about the underlying contact network: </a:t>
            </a:r>
          </a:p>
        </p:txBody>
      </p:sp>
      <p:sp>
        <p:nvSpPr>
          <p:cNvPr id="5" name="Content Placeholder 3">
            <a:extLst>
              <a:ext uri="{FF2B5EF4-FFF2-40B4-BE49-F238E27FC236}">
                <a16:creationId xmlns:a16="http://schemas.microsoft.com/office/drawing/2014/main" id="{0D6AB399-4914-48DE-BA57-FD925D14D0B6}"/>
              </a:ext>
            </a:extLst>
          </p:cNvPr>
          <p:cNvSpPr txBox="1">
            <a:spLocks/>
          </p:cNvSpPr>
          <p:nvPr/>
        </p:nvSpPr>
        <p:spPr>
          <a:xfrm>
            <a:off x="558165" y="4115039"/>
            <a:ext cx="10102850" cy="122697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b="1" dirty="0">
                <a:solidFill>
                  <a:srgbClr val="0070C0"/>
                </a:solidFill>
              </a:rPr>
              <a:t>Question</a:t>
            </a:r>
            <a:r>
              <a:rPr lang="en-US" dirty="0"/>
              <a:t> </a:t>
            </a:r>
          </a:p>
          <a:p>
            <a:pPr marL="0" indent="0">
              <a:buNone/>
            </a:pPr>
            <a:r>
              <a:rPr lang="en-US" dirty="0"/>
              <a:t>Is this assumption realistic for real-world contact networks?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98588C-0A12-4408-8D81-DB882D80DB8E}"/>
                  </a:ext>
                </a:extLst>
              </p:cNvPr>
              <p:cNvSpPr txBox="1"/>
              <p:nvPr/>
            </p:nvSpPr>
            <p:spPr>
              <a:xfrm>
                <a:off x="2309622" y="2936557"/>
                <a:ext cx="7222998" cy="9848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700"/>
                  </a:spcBef>
                  <a:spcAft>
                    <a:spcPts val="0"/>
                  </a:spcAft>
                  <a:buClr>
                    <a:srgbClr val="DD8047"/>
                  </a:buClr>
                  <a:buSzPct val="60000"/>
                  <a:buFont typeface="Wingdings"/>
                  <a:buNone/>
                  <a:tabLst/>
                  <a:defRPr/>
                </a:pPr>
                <a:r>
                  <a:rPr kumimoji="0" lang="en-US" sz="2900" b="0" i="0" u="none" strike="noStrike" kern="1200" cap="none" spc="0" normalizeH="0" baseline="0" noProof="0" dirty="0">
                    <a:ln>
                      <a:noFill/>
                    </a:ln>
                    <a:solidFill>
                      <a:srgbClr val="FF0000"/>
                    </a:solidFill>
                    <a:effectLst/>
                    <a:uLnTx/>
                    <a:uFillTx/>
                    <a:latin typeface="Tw Cen MT"/>
                    <a:ea typeface="+mn-ea"/>
                    <a:cs typeface="+mn-cs"/>
                  </a:rPr>
                  <a:t>all nodes have approximately the same degree (the number </a:t>
                </a:r>
                <a14:m>
                  <m:oMath xmlns:m="http://schemas.openxmlformats.org/officeDocument/2006/math">
                    <m:r>
                      <a:rPr kumimoji="0" lang="en-US" sz="29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𝑘</m:t>
                    </m:r>
                  </m:oMath>
                </a14:m>
                <a:r>
                  <a:rPr kumimoji="0" lang="en-US" sz="2900" b="0" i="0" u="none" strike="noStrike" kern="1200" cap="none" spc="0" normalizeH="0" baseline="0" noProof="0" dirty="0">
                    <a:ln>
                      <a:noFill/>
                    </a:ln>
                    <a:solidFill>
                      <a:srgbClr val="FF0000"/>
                    </a:solidFill>
                    <a:effectLst/>
                    <a:uLnTx/>
                    <a:uFillTx/>
                    <a:latin typeface="Tw Cen MT"/>
                    <a:ea typeface="+mn-ea"/>
                    <a:cs typeface="+mn-cs"/>
                  </a:rPr>
                  <a:t> in the definition of </a:t>
                </a:r>
                <a14:m>
                  <m:oMath xmlns:m="http://schemas.openxmlformats.org/officeDocument/2006/math">
                    <m:r>
                      <a:rPr kumimoji="0" lang="en-US" sz="29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𝛽</m:t>
                    </m:r>
                  </m:oMath>
                </a14:m>
                <a:r>
                  <a:rPr kumimoji="0" lang="en-US" sz="2900" b="0" i="0" u="none" strike="noStrike" kern="1200" cap="none" spc="0" normalizeH="0" baseline="0" noProof="0" dirty="0">
                    <a:ln>
                      <a:noFill/>
                    </a:ln>
                    <a:solidFill>
                      <a:srgbClr val="FF0000"/>
                    </a:solidFill>
                    <a:effectLst/>
                    <a:uLnTx/>
                    <a:uFillTx/>
                    <a:latin typeface="Tw Cen MT"/>
                    <a:ea typeface="+mn-ea"/>
                    <a:cs typeface="+mn-cs"/>
                  </a:rPr>
                  <a:t>).</a:t>
                </a:r>
              </a:p>
            </p:txBody>
          </p:sp>
        </mc:Choice>
        <mc:Fallback xmlns="">
          <p:sp>
            <p:nvSpPr>
              <p:cNvPr id="6" name="TextBox 5">
                <a:extLst>
                  <a:ext uri="{FF2B5EF4-FFF2-40B4-BE49-F238E27FC236}">
                    <a16:creationId xmlns:a16="http://schemas.microsoft.com/office/drawing/2014/main" id="{3B98588C-0A12-4408-8D81-DB882D80DB8E}"/>
                  </a:ext>
                </a:extLst>
              </p:cNvPr>
              <p:cNvSpPr txBox="1">
                <a:spLocks noRot="1" noChangeAspect="1" noMove="1" noResize="1" noEditPoints="1" noAdjustHandles="1" noChangeArrowheads="1" noChangeShapeType="1" noTextEdit="1"/>
              </p:cNvSpPr>
              <p:nvPr/>
            </p:nvSpPr>
            <p:spPr>
              <a:xfrm>
                <a:off x="2309622" y="2936557"/>
                <a:ext cx="7222998" cy="984885"/>
              </a:xfrm>
              <a:prstGeom prst="rect">
                <a:avLst/>
              </a:prstGeom>
              <a:blipFill>
                <a:blip r:embed="rId2"/>
                <a:stretch>
                  <a:fillRect l="-1857" t="-6211" r="-2278" b="-18012"/>
                </a:stretch>
              </a:blipFill>
            </p:spPr>
            <p:txBody>
              <a:bodyPr/>
              <a:lstStyle/>
              <a:p>
                <a:r>
                  <a:rPr lang="en-US">
                    <a:noFill/>
                  </a:rPr>
                  <a:t> </a:t>
                </a:r>
              </a:p>
            </p:txBody>
          </p:sp>
        </mc:Fallback>
      </mc:AlternateContent>
    </p:spTree>
    <p:extLst>
      <p:ext uri="{BB962C8B-B14F-4D97-AF65-F5344CB8AC3E}">
        <p14:creationId xmlns:p14="http://schemas.microsoft.com/office/powerpoint/2010/main" val="153322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167C1-3491-4D33-B4C4-3C1E096E4B4D}"/>
              </a:ext>
            </a:extLst>
          </p:cNvPr>
          <p:cNvSpPr>
            <a:spLocks noGrp="1"/>
          </p:cNvSpPr>
          <p:nvPr>
            <p:ph type="title"/>
          </p:nvPr>
        </p:nvSpPr>
        <p:spPr/>
        <p:txBody>
          <a:bodyPr/>
          <a:lstStyle/>
          <a:p>
            <a:r>
              <a:rPr lang="en-US" dirty="0"/>
              <a:t>Super-Spreaders</a:t>
            </a:r>
          </a:p>
        </p:txBody>
      </p:sp>
      <p:pic>
        <p:nvPicPr>
          <p:cNvPr id="6" name="Content Placeholder 5">
            <a:extLst>
              <a:ext uri="{FF2B5EF4-FFF2-40B4-BE49-F238E27FC236}">
                <a16:creationId xmlns:a16="http://schemas.microsoft.com/office/drawing/2014/main" id="{787F1878-AF4A-4B3F-8856-677E440F9584}"/>
              </a:ext>
            </a:extLst>
          </p:cNvPr>
          <p:cNvPicPr>
            <a:picLocks noGrp="1" noChangeAspect="1"/>
          </p:cNvPicPr>
          <p:nvPr>
            <p:ph sz="quarter" idx="1"/>
          </p:nvPr>
        </p:nvPicPr>
        <p:blipFill>
          <a:blip r:embed="rId2"/>
          <a:stretch>
            <a:fillRect/>
          </a:stretch>
        </p:blipFill>
        <p:spPr>
          <a:xfrm>
            <a:off x="1113051" y="1589566"/>
            <a:ext cx="5882268" cy="4572000"/>
          </a:xfrm>
          <a:prstGeom prst="rect">
            <a:avLst/>
          </a:prstGeom>
        </p:spPr>
      </p:pic>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BE9D191-ED5B-438A-B842-4808DA129392}"/>
                  </a:ext>
                </a:extLst>
              </p:cNvPr>
              <p:cNvSpPr>
                <a:spLocks noGrp="1"/>
              </p:cNvSpPr>
              <p:nvPr>
                <p:ph sz="quarter" idx="2"/>
              </p:nvPr>
            </p:nvSpPr>
            <p:spPr>
              <a:xfrm>
                <a:off x="7547212" y="1733265"/>
                <a:ext cx="4094255" cy="4428301"/>
              </a:xfrm>
            </p:spPr>
            <p:txBody>
              <a:bodyPr>
                <a:normAutofit/>
              </a:bodyPr>
              <a:lstStyle/>
              <a:p>
                <a:pPr marL="0" indent="0">
                  <a:buNone/>
                </a:pPr>
                <a:endParaRPr lang="en-US" b="1" dirty="0">
                  <a:solidFill>
                    <a:srgbClr val="0070C0"/>
                  </a:solidFill>
                </a:endParaRPr>
              </a:p>
              <a:p>
                <a:pPr marL="0" indent="0">
                  <a:buNone/>
                </a:pPr>
                <a:r>
                  <a:rPr lang="en-US" b="1" dirty="0">
                    <a:solidFill>
                      <a:srgbClr val="0070C0"/>
                    </a:solidFill>
                  </a:rPr>
                  <a:t>Super-spreaders:</a:t>
                </a:r>
                <a:r>
                  <a:rPr lang="en-US" dirty="0"/>
                  <a:t> </a:t>
                </a:r>
                <a14:m>
                  <m:oMath xmlns:m="http://schemas.openxmlformats.org/officeDocument/2006/math">
                    <m:r>
                      <a:rPr lang="en-US" i="1" dirty="0" smtClean="0">
                        <a:latin typeface="Cambria Math" panose="02040503050406030204" pitchFamily="18" charset="0"/>
                      </a:rPr>
                      <m:t>144</m:t>
                    </m:r>
                  </m:oMath>
                </a14:m>
                <a:r>
                  <a:rPr lang="en-US" dirty="0"/>
                  <a:t> of the </a:t>
                </a:r>
                <a14:m>
                  <m:oMath xmlns:m="http://schemas.openxmlformats.org/officeDocument/2006/math">
                    <m:r>
                      <a:rPr lang="en-US" i="1" dirty="0" smtClean="0">
                        <a:latin typeface="Cambria Math" panose="02040503050406030204" pitchFamily="18" charset="0"/>
                      </a:rPr>
                      <m:t>206</m:t>
                    </m:r>
                  </m:oMath>
                </a14:m>
                <a:r>
                  <a:rPr lang="en-US" dirty="0"/>
                  <a:t> SARS patients diagnosed in Singapore were traced to a chain of five individuals that included four super-spreaders. </a:t>
                </a:r>
              </a:p>
            </p:txBody>
          </p:sp>
        </mc:Choice>
        <mc:Fallback xmlns="">
          <p:sp>
            <p:nvSpPr>
              <p:cNvPr id="4" name="Content Placeholder 3">
                <a:extLst>
                  <a:ext uri="{FF2B5EF4-FFF2-40B4-BE49-F238E27FC236}">
                    <a16:creationId xmlns:a16="http://schemas.microsoft.com/office/drawing/2014/main" id="{1BE9D191-ED5B-438A-B842-4808DA129392}"/>
                  </a:ext>
                </a:extLst>
              </p:cNvPr>
              <p:cNvSpPr>
                <a:spLocks noGrp="1" noRot="1" noChangeAspect="1" noMove="1" noResize="1" noEditPoints="1" noAdjustHandles="1" noChangeArrowheads="1" noChangeShapeType="1" noTextEdit="1"/>
              </p:cNvSpPr>
              <p:nvPr>
                <p:ph sz="quarter" idx="2"/>
              </p:nvPr>
            </p:nvSpPr>
            <p:spPr>
              <a:xfrm>
                <a:off x="7547212" y="1733265"/>
                <a:ext cx="4094255" cy="4428301"/>
              </a:xfrm>
              <a:blipFill>
                <a:blip r:embed="rId3"/>
                <a:stretch>
                  <a:fillRect l="-3125" r="-193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B85E8DE-756F-46EE-B7D5-E598C96A199B}"/>
              </a:ext>
            </a:extLst>
          </p:cNvPr>
          <p:cNvSpPr>
            <a:spLocks noGrp="1"/>
          </p:cNvSpPr>
          <p:nvPr>
            <p:ph type="sldNum" sz="quarter" idx="16"/>
          </p:nvPr>
        </p:nvSpPr>
        <p:spPr/>
        <p:txBody>
          <a:bodyPr>
            <a:normAutofit fontScale="85000" lnSpcReduction="20000"/>
          </a:bodyPr>
          <a:lstStyle/>
          <a:p>
            <a:fld id="{69974E82-3C2C-4ABB-838F-79BD9B35B7DF}" type="slidenum">
              <a:rPr lang="en-US" smtClean="0"/>
              <a:t>29</a:t>
            </a:fld>
            <a:endParaRPr lang="en-US"/>
          </a:p>
        </p:txBody>
      </p:sp>
    </p:spTree>
    <p:extLst>
      <p:ext uri="{BB962C8B-B14F-4D97-AF65-F5344CB8AC3E}">
        <p14:creationId xmlns:p14="http://schemas.microsoft.com/office/powerpoint/2010/main" val="258550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5187-5022-4466-AC2D-4F6A5620B23F}"/>
              </a:ext>
            </a:extLst>
          </p:cNvPr>
          <p:cNvSpPr>
            <a:spLocks noGrp="1"/>
          </p:cNvSpPr>
          <p:nvPr>
            <p:ph type="title"/>
          </p:nvPr>
        </p:nvSpPr>
        <p:spPr/>
        <p:txBody>
          <a:bodyPr/>
          <a:lstStyle/>
          <a:p>
            <a:r>
              <a:rPr lang="en-US" dirty="0"/>
              <a:t>What Kind of Models?</a:t>
            </a:r>
          </a:p>
        </p:txBody>
      </p:sp>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dirty="0"/>
          </a:p>
        </p:txBody>
      </p:sp>
      <p:sp>
        <p:nvSpPr>
          <p:cNvPr id="4" name="Content Placeholder 3">
            <a:extLst>
              <a:ext uri="{FF2B5EF4-FFF2-40B4-BE49-F238E27FC236}">
                <a16:creationId xmlns:a16="http://schemas.microsoft.com/office/drawing/2014/main" id="{51B9969B-9C73-4B93-8837-F45B62029D11}"/>
              </a:ext>
            </a:extLst>
          </p:cNvPr>
          <p:cNvSpPr>
            <a:spLocks noGrp="1"/>
          </p:cNvSpPr>
          <p:nvPr>
            <p:ph sz="quarter" idx="1"/>
          </p:nvPr>
        </p:nvSpPr>
        <p:spPr/>
        <p:txBody>
          <a:bodyPr>
            <a:normAutofit/>
          </a:bodyPr>
          <a:lstStyle/>
          <a:p>
            <a:r>
              <a:rPr lang="en-US" dirty="0"/>
              <a:t>Simplified models of the spread of disease over networks of contact between humans, animals, plants, etc. More focus on how diseases spread on underlying network of contacts than on biological or medical  aspects of the diseases.   </a:t>
            </a:r>
          </a:p>
          <a:p>
            <a:r>
              <a:rPr lang="en-US" dirty="0"/>
              <a:t>We’ll consider the following </a:t>
            </a:r>
            <a:r>
              <a:rPr lang="en-US" dirty="0">
                <a:solidFill>
                  <a:srgbClr val="FF0000"/>
                </a:solidFill>
              </a:rPr>
              <a:t>classic models of epidemics</a:t>
            </a:r>
            <a:r>
              <a:rPr lang="en-US" dirty="0"/>
              <a:t> on networks:</a:t>
            </a:r>
          </a:p>
          <a:p>
            <a:pPr lvl="1"/>
            <a:r>
              <a:rPr lang="en-US" dirty="0"/>
              <a:t>the </a:t>
            </a:r>
            <a:r>
              <a:rPr lang="en-US" dirty="0">
                <a:solidFill>
                  <a:srgbClr val="FF0000"/>
                </a:solidFill>
              </a:rPr>
              <a:t>SI</a:t>
            </a:r>
            <a:r>
              <a:rPr lang="en-US" dirty="0"/>
              <a:t> model;</a:t>
            </a:r>
          </a:p>
          <a:p>
            <a:pPr lvl="1"/>
            <a:r>
              <a:rPr lang="en-US" dirty="0"/>
              <a:t>the </a:t>
            </a:r>
            <a:r>
              <a:rPr lang="en-US" dirty="0">
                <a:solidFill>
                  <a:srgbClr val="FF0000"/>
                </a:solidFill>
              </a:rPr>
              <a:t>SIR</a:t>
            </a:r>
            <a:r>
              <a:rPr lang="en-US" dirty="0"/>
              <a:t> model;</a:t>
            </a:r>
          </a:p>
          <a:p>
            <a:pPr lvl="1"/>
            <a:r>
              <a:rPr lang="en-US" dirty="0"/>
              <a:t>the </a:t>
            </a:r>
            <a:r>
              <a:rPr lang="en-US" dirty="0">
                <a:solidFill>
                  <a:srgbClr val="FF0000"/>
                </a:solidFill>
              </a:rPr>
              <a:t>SIS</a:t>
            </a:r>
            <a:r>
              <a:rPr lang="en-US" dirty="0"/>
              <a:t> model.</a:t>
            </a:r>
          </a:p>
          <a:p>
            <a:r>
              <a:rPr lang="en-US" dirty="0"/>
              <a:t>What do the letters </a:t>
            </a:r>
            <a:r>
              <a:rPr lang="en-US" dirty="0">
                <a:solidFill>
                  <a:srgbClr val="FF0000"/>
                </a:solidFill>
              </a:rPr>
              <a:t>S</a:t>
            </a:r>
            <a:r>
              <a:rPr lang="en-US" dirty="0"/>
              <a:t>, </a:t>
            </a:r>
            <a:r>
              <a:rPr lang="en-US" dirty="0">
                <a:solidFill>
                  <a:srgbClr val="FF0000"/>
                </a:solidFill>
              </a:rPr>
              <a:t>I</a:t>
            </a:r>
            <a:r>
              <a:rPr lang="en-US" dirty="0"/>
              <a:t>, </a:t>
            </a:r>
            <a:r>
              <a:rPr lang="en-US" dirty="0">
                <a:solidFill>
                  <a:srgbClr val="FF0000"/>
                </a:solidFill>
              </a:rPr>
              <a:t>R</a:t>
            </a:r>
            <a:r>
              <a:rPr lang="en-US" dirty="0"/>
              <a:t> stand for?</a:t>
            </a:r>
          </a:p>
        </p:txBody>
      </p:sp>
    </p:spTree>
    <p:extLst>
      <p:ext uri="{BB962C8B-B14F-4D97-AF65-F5344CB8AC3E}">
        <p14:creationId xmlns:p14="http://schemas.microsoft.com/office/powerpoint/2010/main" val="37893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2CE8-8C3B-428C-969D-E0C984BD4614}"/>
              </a:ext>
            </a:extLst>
          </p:cNvPr>
          <p:cNvSpPr>
            <a:spLocks noGrp="1"/>
          </p:cNvSpPr>
          <p:nvPr>
            <p:ph type="title"/>
          </p:nvPr>
        </p:nvSpPr>
        <p:spPr/>
        <p:txBody>
          <a:bodyPr/>
          <a:lstStyle/>
          <a:p>
            <a:r>
              <a:rPr lang="en-US" dirty="0"/>
              <a:t>General Results for the SIR and SIS Models</a:t>
            </a:r>
          </a:p>
        </p:txBody>
      </p:sp>
      <p:sp>
        <p:nvSpPr>
          <p:cNvPr id="3" name="Slide Number Placeholder 2">
            <a:extLst>
              <a:ext uri="{FF2B5EF4-FFF2-40B4-BE49-F238E27FC236}">
                <a16:creationId xmlns:a16="http://schemas.microsoft.com/office/drawing/2014/main" id="{1022654C-03A2-4872-938A-57D9804F6F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30</a:t>
            </a:fld>
            <a:endParaRPr lang="en-US" dirty="0"/>
          </a:p>
        </p:txBody>
      </p:sp>
      <p:sp>
        <p:nvSpPr>
          <p:cNvPr id="4" name="Content Placeholder 3">
            <a:extLst>
              <a:ext uri="{FF2B5EF4-FFF2-40B4-BE49-F238E27FC236}">
                <a16:creationId xmlns:a16="http://schemas.microsoft.com/office/drawing/2014/main" id="{213FA665-27FF-4706-9C63-1EE1EB431C07}"/>
              </a:ext>
            </a:extLst>
          </p:cNvPr>
          <p:cNvSpPr>
            <a:spLocks noGrp="1"/>
          </p:cNvSpPr>
          <p:nvPr>
            <p:ph sz="quarter" idx="1"/>
          </p:nvPr>
        </p:nvSpPr>
        <p:spPr/>
        <p:txBody>
          <a:bodyPr/>
          <a:lstStyle/>
          <a:p>
            <a:r>
              <a:rPr lang="en-US" dirty="0"/>
              <a:t>Consider a contact network with hubs (for example, a scale-free network) and a contact network where all degrees are close to the average (for example, a random network). </a:t>
            </a:r>
          </a:p>
          <a:p>
            <a:r>
              <a:rPr lang="en-US" dirty="0"/>
              <a:t>Consider a disease with the same parameters.</a:t>
            </a:r>
          </a:p>
          <a:p>
            <a:pPr marL="0" indent="0">
              <a:buNone/>
            </a:pPr>
            <a:r>
              <a:rPr lang="en-US" b="1" dirty="0">
                <a:solidFill>
                  <a:srgbClr val="0070C0"/>
                </a:solidFill>
              </a:rPr>
              <a:t>Question </a:t>
            </a:r>
          </a:p>
          <a:p>
            <a:pPr marL="0" indent="0">
              <a:buNone/>
            </a:pPr>
            <a:r>
              <a:rPr lang="en-US" dirty="0"/>
              <a:t>Where the disease spreads faster? </a:t>
            </a:r>
          </a:p>
          <a:p>
            <a:pPr marL="0" indent="0">
              <a:buNone/>
            </a:pPr>
            <a:r>
              <a:rPr lang="en-US" b="1" dirty="0">
                <a:solidFill>
                  <a:srgbClr val="0070C0"/>
                </a:solidFill>
              </a:rPr>
              <a:t>Answer</a:t>
            </a:r>
          </a:p>
          <a:p>
            <a:pPr marL="0" indent="0">
              <a:buNone/>
            </a:pPr>
            <a:r>
              <a:rPr lang="en-US" dirty="0"/>
              <a:t>On contact networks with hubs.</a:t>
            </a:r>
          </a:p>
          <a:p>
            <a:pPr marL="0" indent="0">
              <a:buNone/>
            </a:pPr>
            <a:endParaRPr lang="en-US" dirty="0"/>
          </a:p>
        </p:txBody>
      </p:sp>
    </p:spTree>
    <p:extLst>
      <p:ext uri="{BB962C8B-B14F-4D97-AF65-F5344CB8AC3E}">
        <p14:creationId xmlns:p14="http://schemas.microsoft.com/office/powerpoint/2010/main" val="248522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8828AB6-623F-4103-9BDE-25EA0BBB9E57}"/>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D461A023-59A2-4C1C-9D4A-B0025C1B5DE4}"/>
              </a:ext>
            </a:extLst>
          </p:cNvPr>
          <p:cNvSpPr>
            <a:spLocks noGrp="1"/>
          </p:cNvSpPr>
          <p:nvPr>
            <p:ph type="title"/>
          </p:nvPr>
        </p:nvSpPr>
        <p:spPr>
          <a:xfrm>
            <a:off x="1828800" y="1600200"/>
            <a:ext cx="10160000" cy="990600"/>
          </a:xfrm>
        </p:spPr>
        <p:txBody>
          <a:bodyPr/>
          <a:lstStyle/>
          <a:p>
            <a:r>
              <a:rPr lang="en-US"/>
              <a:t>Exercise</a:t>
            </a:r>
            <a:endParaRPr lang="en-US" dirty="0"/>
          </a:p>
        </p:txBody>
      </p:sp>
      <p:sp>
        <p:nvSpPr>
          <p:cNvPr id="4" name="Slide Number Placeholder 3">
            <a:extLst>
              <a:ext uri="{FF2B5EF4-FFF2-40B4-BE49-F238E27FC236}">
                <a16:creationId xmlns:a16="http://schemas.microsoft.com/office/drawing/2014/main" id="{44D52D28-32F4-4D90-91A9-265EFE572388}"/>
              </a:ext>
            </a:extLst>
          </p:cNvPr>
          <p:cNvSpPr>
            <a:spLocks noGrp="1"/>
          </p:cNvSpPr>
          <p:nvPr>
            <p:ph type="sldNum" sz="quarter" idx="11"/>
          </p:nvPr>
        </p:nvSpPr>
        <p:spPr>
          <a:xfrm>
            <a:off x="0" y="1752600"/>
            <a:ext cx="1727200" cy="701676"/>
          </a:xfrm>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1977656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2FCC-67B2-497C-80EB-1999CDAAF0E5}"/>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009EE9F4-EC3F-4A17-9D58-C008B3266E5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32</a:t>
            </a:fld>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2E2B4AE6-FFFF-460B-9F4C-1B6F1A026703}"/>
                  </a:ext>
                </a:extLst>
              </p:cNvPr>
              <p:cNvSpPr>
                <a:spLocks noGrp="1"/>
              </p:cNvSpPr>
              <p:nvPr>
                <p:ph sz="quarter" idx="1"/>
              </p:nvPr>
            </p:nvSpPr>
            <p:spPr/>
            <p:txBody>
              <a:bodyPr>
                <a:normAutofit/>
              </a:bodyPr>
              <a:lstStyle/>
              <a:p>
                <a:r>
                  <a:rPr lang="en-US" dirty="0"/>
                  <a:t>Suppose that the infection period is a week (an infected node is removed in a week after entering the infected state). </a:t>
                </a:r>
              </a:p>
              <a:p>
                <a:r>
                  <a:rPr lang="en-US" dirty="0"/>
                  <a:t>Let </a:t>
                </a:r>
                <a14:m>
                  <m:oMath xmlns:m="http://schemas.openxmlformats.org/officeDocument/2006/math">
                    <m:r>
                      <a:rPr lang="en-US" i="1">
                        <a:latin typeface="Cambria Math" panose="02040503050406030204" pitchFamily="18" charset="0"/>
                      </a:rPr>
                      <m:t>𝑝</m:t>
                    </m:r>
                  </m:oMath>
                </a14:m>
                <a:r>
                  <a:rPr lang="en-US" dirty="0"/>
                  <a:t> be the probability that an infected node transmits the disease along a directed edge during a week. </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p:sp>
            <p:nvSpPr>
              <p:cNvPr id="4" name="Content Placeholder 3">
                <a:extLst>
                  <a:ext uri="{FF2B5EF4-FFF2-40B4-BE49-F238E27FC236}">
                    <a16:creationId xmlns:a16="http://schemas.microsoft.com/office/drawing/2014/main" id="{2E2B4AE6-FFFF-460B-9F4C-1B6F1A026703}"/>
                  </a:ext>
                </a:extLst>
              </p:cNvPr>
              <p:cNvSpPr>
                <a:spLocks noGrp="1" noRot="1" noChangeAspect="1" noMove="1" noResize="1" noEditPoints="1" noAdjustHandles="1" noChangeArrowheads="1" noChangeShapeType="1" noTextEdit="1"/>
              </p:cNvSpPr>
              <p:nvPr>
                <p:ph sz="quarter" idx="1"/>
              </p:nvPr>
            </p:nvSpPr>
            <p:spPr>
              <a:blipFill>
                <a:blip r:embed="rId2"/>
                <a:stretch>
                  <a:fillRect l="-280" t="-135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B11FF24-D7CC-4C82-A152-FE0C9FD93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233" y="4057962"/>
            <a:ext cx="5105400" cy="1638300"/>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01826AD-E324-4855-89B1-57C6B5F2306E}"/>
                  </a:ext>
                </a:extLst>
              </p:cNvPr>
              <p:cNvSpPr txBox="1"/>
              <p:nvPr/>
            </p:nvSpPr>
            <p:spPr>
              <a:xfrm>
                <a:off x="1147064" y="3728178"/>
                <a:ext cx="4796536" cy="2413481"/>
              </a:xfrm>
              <a:prstGeom prst="rect">
                <a:avLst/>
              </a:prstGeom>
              <a:noFill/>
            </p:spPr>
            <p:txBody>
              <a:bodyPr wrap="square" rtlCol="0">
                <a:spAutoFit/>
              </a:bodyPr>
              <a:lstStyle/>
              <a:p>
                <a:pPr lvl="0">
                  <a:spcBef>
                    <a:spcPts val="700"/>
                  </a:spcBef>
                  <a:buClr>
                    <a:srgbClr val="DD8047"/>
                  </a:buClr>
                  <a:buSzPct val="60000"/>
                </a:pPr>
                <a:r>
                  <a:rPr lang="en-US" sz="2900" b="1" dirty="0">
                    <a:solidFill>
                      <a:srgbClr val="0070C0"/>
                    </a:solidFill>
                  </a:rPr>
                  <a:t>Question.</a:t>
                </a:r>
                <a:r>
                  <a:rPr lang="en-US" sz="2900" dirty="0">
                    <a:solidFill>
                      <a:prstClr val="black"/>
                    </a:solidFill>
                  </a:rPr>
                  <a:t> If </a:t>
                </a:r>
                <a14:m>
                  <m:oMath xmlns:m="http://schemas.openxmlformats.org/officeDocument/2006/math">
                    <m:r>
                      <a:rPr lang="en-US" sz="2900" i="1">
                        <a:solidFill>
                          <a:prstClr val="black"/>
                        </a:solidFill>
                        <a:latin typeface="Cambria Math" panose="02040503050406030204" pitchFamily="18" charset="0"/>
                      </a:rPr>
                      <m:t>𝑝</m:t>
                    </m:r>
                    <m:r>
                      <a:rPr lang="en-US" sz="2900" i="1">
                        <a:solidFill>
                          <a:prstClr val="black"/>
                        </a:solidFill>
                        <a:latin typeface="Cambria Math" panose="02040503050406030204" pitchFamily="18" charset="0"/>
                      </a:rPr>
                      <m:t>=</m:t>
                    </m:r>
                    <m:f>
                      <m:fPr>
                        <m:type m:val="lin"/>
                        <m:ctrlPr>
                          <a:rPr lang="en-US" sz="2900" i="1">
                            <a:solidFill>
                              <a:prstClr val="black"/>
                            </a:solidFill>
                            <a:latin typeface="Cambria Math" panose="02040503050406030204" pitchFamily="18" charset="0"/>
                          </a:rPr>
                        </m:ctrlPr>
                      </m:fPr>
                      <m:num>
                        <m:r>
                          <a:rPr lang="en-US" sz="2900" i="1">
                            <a:solidFill>
                              <a:prstClr val="black"/>
                            </a:solidFill>
                            <a:latin typeface="Cambria Math" panose="02040503050406030204" pitchFamily="18" charset="0"/>
                          </a:rPr>
                          <m:t>2</m:t>
                        </m:r>
                      </m:num>
                      <m:den>
                        <m:r>
                          <a:rPr lang="en-US" sz="2900" i="1">
                            <a:solidFill>
                              <a:prstClr val="black"/>
                            </a:solidFill>
                            <a:latin typeface="Cambria Math" panose="02040503050406030204" pitchFamily="18" charset="0"/>
                          </a:rPr>
                          <m:t>3</m:t>
                        </m:r>
                      </m:den>
                    </m:f>
                  </m:oMath>
                </a14:m>
                <a:r>
                  <a:rPr lang="en-US" sz="2900" dirty="0">
                    <a:solidFill>
                      <a:prstClr val="black"/>
                    </a:solidFill>
                  </a:rPr>
                  <a:t>, what is the expected number of new infections caused by a single infected node during a week? </a:t>
                </a:r>
              </a:p>
              <a:p>
                <a:pPr lvl="0">
                  <a:spcBef>
                    <a:spcPts val="700"/>
                  </a:spcBef>
                  <a:buClr>
                    <a:srgbClr val="DD8047"/>
                  </a:buClr>
                  <a:buSzPct val="60000"/>
                </a:pPr>
                <a:r>
                  <a:rPr lang="en-US" sz="2900" b="1" dirty="0">
                    <a:solidFill>
                      <a:srgbClr val="0070C0"/>
                    </a:solidFill>
                  </a:rPr>
                  <a:t>Answer.</a:t>
                </a:r>
                <a:r>
                  <a:rPr lang="en-US" sz="2900" dirty="0">
                    <a:solidFill>
                      <a:prstClr val="black"/>
                    </a:solidFill>
                  </a:rPr>
                  <a:t> </a:t>
                </a:r>
                <a14:m>
                  <m:oMath xmlns:m="http://schemas.openxmlformats.org/officeDocument/2006/math">
                    <m:f>
                      <m:fPr>
                        <m:type m:val="lin"/>
                        <m:ctrlPr>
                          <a:rPr lang="en-US" sz="2900" b="0" i="1" smtClean="0">
                            <a:solidFill>
                              <a:prstClr val="black"/>
                            </a:solidFill>
                            <a:latin typeface="Cambria Math" panose="02040503050406030204" pitchFamily="18" charset="0"/>
                          </a:rPr>
                        </m:ctrlPr>
                      </m:fPr>
                      <m:num>
                        <m:r>
                          <a:rPr lang="en-US" sz="2900" b="0" i="1" smtClean="0">
                            <a:solidFill>
                              <a:prstClr val="black"/>
                            </a:solidFill>
                            <a:latin typeface="Cambria Math" panose="02040503050406030204" pitchFamily="18" charset="0"/>
                          </a:rPr>
                          <m:t>4</m:t>
                        </m:r>
                      </m:num>
                      <m:den>
                        <m:r>
                          <a:rPr lang="en-US" sz="2900" b="0" i="1" smtClean="0">
                            <a:solidFill>
                              <a:prstClr val="black"/>
                            </a:solidFill>
                            <a:latin typeface="Cambria Math" panose="02040503050406030204" pitchFamily="18" charset="0"/>
                          </a:rPr>
                          <m:t>3</m:t>
                        </m:r>
                      </m:den>
                    </m:f>
                  </m:oMath>
                </a14:m>
                <a:r>
                  <a:rPr lang="en-US" sz="2900" dirty="0">
                    <a:solidFill>
                      <a:prstClr val="black"/>
                    </a:solidFill>
                  </a:rPr>
                  <a:t>.</a:t>
                </a:r>
              </a:p>
            </p:txBody>
          </p:sp>
        </mc:Choice>
        <mc:Fallback>
          <p:sp>
            <p:nvSpPr>
              <p:cNvPr id="7" name="TextBox 6">
                <a:extLst>
                  <a:ext uri="{FF2B5EF4-FFF2-40B4-BE49-F238E27FC236}">
                    <a16:creationId xmlns:a16="http://schemas.microsoft.com/office/drawing/2014/main" id="{501826AD-E324-4855-89B1-57C6B5F2306E}"/>
                  </a:ext>
                </a:extLst>
              </p:cNvPr>
              <p:cNvSpPr txBox="1">
                <a:spLocks noRot="1" noChangeAspect="1" noMove="1" noResize="1" noEditPoints="1" noAdjustHandles="1" noChangeArrowheads="1" noChangeShapeType="1" noTextEdit="1"/>
              </p:cNvSpPr>
              <p:nvPr/>
            </p:nvSpPr>
            <p:spPr>
              <a:xfrm>
                <a:off x="1147064" y="3728178"/>
                <a:ext cx="4796536" cy="2413481"/>
              </a:xfrm>
              <a:prstGeom prst="rect">
                <a:avLst/>
              </a:prstGeom>
              <a:blipFill>
                <a:blip r:embed="rId4"/>
                <a:stretch>
                  <a:fillRect l="-2668" t="-2532" r="-254" b="-6835"/>
                </a:stretch>
              </a:blipFill>
            </p:spPr>
            <p:txBody>
              <a:bodyPr/>
              <a:lstStyle/>
              <a:p>
                <a:r>
                  <a:rPr lang="en-US">
                    <a:noFill/>
                  </a:rPr>
                  <a:t> </a:t>
                </a:r>
              </a:p>
            </p:txBody>
          </p:sp>
        </mc:Fallback>
      </mc:AlternateContent>
    </p:spTree>
    <p:extLst>
      <p:ext uri="{BB962C8B-B14F-4D97-AF65-F5344CB8AC3E}">
        <p14:creationId xmlns:p14="http://schemas.microsoft.com/office/powerpoint/2010/main" val="81300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2FCC-67B2-497C-80EB-1999CDAAF0E5}"/>
              </a:ext>
            </a:extLst>
          </p:cNvPr>
          <p:cNvSpPr>
            <a:spLocks noGrp="1"/>
          </p:cNvSpPr>
          <p:nvPr>
            <p:ph type="title"/>
          </p:nvPr>
        </p:nvSpPr>
        <p:spPr/>
        <p:txBody>
          <a:bodyPr/>
          <a:lstStyle/>
          <a:p>
            <a:r>
              <a:rPr lang="en-US" dirty="0"/>
              <a:t>Duration of the Epidemic</a:t>
            </a:r>
          </a:p>
        </p:txBody>
      </p:sp>
      <p:sp>
        <p:nvSpPr>
          <p:cNvPr id="3" name="Slide Number Placeholder 2">
            <a:extLst>
              <a:ext uri="{FF2B5EF4-FFF2-40B4-BE49-F238E27FC236}">
                <a16:creationId xmlns:a16="http://schemas.microsoft.com/office/drawing/2014/main" id="{009EE9F4-EC3F-4A17-9D58-C008B3266E5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33</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E2B4AE6-FFFF-460B-9F4C-1B6F1A026703}"/>
                  </a:ext>
                </a:extLst>
              </p:cNvPr>
              <p:cNvSpPr>
                <a:spLocks noGrp="1"/>
              </p:cNvSpPr>
              <p:nvPr>
                <p:ph sz="quarter" idx="1"/>
              </p:nvPr>
            </p:nvSpPr>
            <p:spPr/>
            <p:txBody>
              <a:bodyPr>
                <a:normAutofit lnSpcReduction="10000"/>
              </a:bodyPr>
              <a:lstStyle/>
              <a:p>
                <a:endParaRPr lang="en-US" b="1" dirty="0">
                  <a:solidFill>
                    <a:srgbClr val="0070C0"/>
                  </a:solidFill>
                </a:endParaRPr>
              </a:p>
              <a:p>
                <a:endParaRPr lang="en-US" b="1" dirty="0">
                  <a:solidFill>
                    <a:srgbClr val="0070C0"/>
                  </a:solidFill>
                </a:endParaRPr>
              </a:p>
              <a:p>
                <a:endParaRPr lang="en-US" b="1" dirty="0">
                  <a:solidFill>
                    <a:srgbClr val="0070C0"/>
                  </a:solidFill>
                </a:endParaRPr>
              </a:p>
              <a:p>
                <a:pPr marL="0" indent="0">
                  <a:buNone/>
                </a:pPr>
                <a:endParaRPr lang="en-US" b="1" dirty="0">
                  <a:solidFill>
                    <a:srgbClr val="0070C0"/>
                  </a:solidFill>
                </a:endParaRPr>
              </a:p>
              <a:p>
                <a:pPr marL="0" indent="0">
                  <a:buNone/>
                </a:pPr>
                <a:r>
                  <a:rPr lang="en-US" b="1" dirty="0">
                    <a:solidFill>
                      <a:srgbClr val="0070C0"/>
                    </a:solidFill>
                  </a:rPr>
                  <a:t>Question.</a:t>
                </a:r>
                <a:r>
                  <a:rPr lang="en-US" dirty="0"/>
                  <a:t> What is the expected duration of the epidemic?</a:t>
                </a:r>
              </a:p>
              <a:p>
                <a:pPr marL="0" indent="0">
                  <a:buNone/>
                </a:pPr>
                <a:r>
                  <a:rPr lang="en-US" b="1" dirty="0">
                    <a:solidFill>
                      <a:srgbClr val="0070C0"/>
                    </a:solidFill>
                  </a:rPr>
                  <a:t>Answer. </a:t>
                </a:r>
                <a14:m>
                  <m:oMath xmlns:m="http://schemas.openxmlformats.org/officeDocument/2006/math">
                    <m:r>
                      <a:rPr lang="en-US" b="0" i="1" dirty="0" smtClean="0">
                        <a:latin typeface="Cambria Math" panose="02040503050406030204" pitchFamily="18" charset="0"/>
                      </a:rPr>
                      <m:t>81</m:t>
                    </m:r>
                  </m:oMath>
                </a14:m>
                <a:r>
                  <a:rPr lang="en-US" dirty="0"/>
                  <a:t> weeks.</a:t>
                </a:r>
              </a:p>
              <a:p>
                <a:r>
                  <a:rPr lang="en-US" dirty="0"/>
                  <a:t>The probability that the disease is not moved to the next layer is</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f>
                                <m:fPr>
                                  <m:type m:val="lin"/>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e>
                          </m:d>
                        </m:e>
                        <m:sup>
                          <m:r>
                            <a:rPr lang="en-US" b="0" i="1" smtClean="0">
                              <a:latin typeface="Cambria Math" panose="02040503050406030204" pitchFamily="18" charset="0"/>
                            </a:rPr>
                            <m:t>4</m:t>
                          </m:r>
                        </m:sup>
                      </m:sSup>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81</m:t>
                          </m:r>
                        </m:den>
                      </m:f>
                      <m:r>
                        <a:rPr lang="en-US" b="0" i="1" smtClean="0">
                          <a:latin typeface="Cambria Math" panose="02040503050406030204" pitchFamily="18" charset="0"/>
                        </a:rPr>
                        <m:t>.</m:t>
                      </m:r>
                    </m:oMath>
                  </m:oMathPara>
                </a14:m>
                <a:endParaRPr lang="en-US" dirty="0"/>
              </a:p>
              <a:p>
                <a:r>
                  <a:rPr lang="en-US" dirty="0"/>
                  <a:t>Therefore, the expected number of weeks until this event is </a:t>
                </a:r>
                <a14:m>
                  <m:oMath xmlns:m="http://schemas.openxmlformats.org/officeDocument/2006/math">
                    <m:r>
                      <a:rPr lang="en-US" b="0" i="1" smtClean="0">
                        <a:latin typeface="Cambria Math" panose="02040503050406030204" pitchFamily="18" charset="0"/>
                      </a:rPr>
                      <m:t>81</m:t>
                    </m:r>
                  </m:oMath>
                </a14:m>
                <a:r>
                  <a:rPr lang="en-US" dirty="0"/>
                  <a:t>. </a:t>
                </a:r>
              </a:p>
            </p:txBody>
          </p:sp>
        </mc:Choice>
        <mc:Fallback xmlns="">
          <p:sp>
            <p:nvSpPr>
              <p:cNvPr id="4" name="Content Placeholder 3">
                <a:extLst>
                  <a:ext uri="{FF2B5EF4-FFF2-40B4-BE49-F238E27FC236}">
                    <a16:creationId xmlns:a16="http://schemas.microsoft.com/office/drawing/2014/main" id="{2E2B4AE6-FFFF-460B-9F4C-1B6F1A026703}"/>
                  </a:ext>
                </a:extLst>
              </p:cNvPr>
              <p:cNvSpPr>
                <a:spLocks noGrp="1" noRot="1" noChangeAspect="1" noMove="1" noResize="1" noEditPoints="1" noAdjustHandles="1" noChangeArrowheads="1" noChangeShapeType="1" noTextEdit="1"/>
              </p:cNvSpPr>
              <p:nvPr>
                <p:ph sz="quarter" idx="1"/>
              </p:nvPr>
            </p:nvSpPr>
            <p:spPr>
              <a:blipFill>
                <a:blip r:embed="rId2"/>
                <a:stretch>
                  <a:fillRect l="-1178" b="-40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B11FF24-D7CC-4C82-A152-FE0C9FD93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9764" y="1790700"/>
            <a:ext cx="5105400" cy="1638300"/>
          </a:xfrm>
          <a:prstGeom prst="rect">
            <a:avLst/>
          </a:prstGeom>
        </p:spPr>
      </p:pic>
    </p:spTree>
    <p:extLst>
      <p:ext uri="{BB962C8B-B14F-4D97-AF65-F5344CB8AC3E}">
        <p14:creationId xmlns:p14="http://schemas.microsoft.com/office/powerpoint/2010/main" val="188485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sz="quarter" idx="1"/>
          </p:nvPr>
        </p:nvSpPr>
        <p:spPr>
          <a:xfrm>
            <a:off x="812799" y="1589567"/>
            <a:ext cx="7155543" cy="4572000"/>
          </a:xfrm>
        </p:spPr>
        <p:txBody>
          <a:bodyPr>
            <a:normAutofit/>
          </a:bodyPr>
          <a:lstStyle/>
          <a:p>
            <a:pPr marL="0" indent="0">
              <a:buNone/>
            </a:pPr>
            <a:r>
              <a:rPr lang="en-US" dirty="0"/>
              <a:t>Sections 16.1-16.2</a:t>
            </a:r>
          </a:p>
        </p:txBody>
      </p:sp>
      <p:sp>
        <p:nvSpPr>
          <p:cNvPr id="5" name="Slide Number Placeholder 4"/>
          <p:cNvSpPr>
            <a:spLocks noGrp="1"/>
          </p:cNvSpPr>
          <p:nvPr>
            <p:ph type="sldNum" sz="quarter" idx="16"/>
          </p:nvPr>
        </p:nvSpPr>
        <p:spPr/>
        <p:txBody>
          <a:bodyPr>
            <a:normAutofit fontScale="85000" lnSpcReduction="20000"/>
          </a:bodyPr>
          <a:lstStyle/>
          <a:p>
            <a:fld id="{C42FE918-A725-4A17-832F-F28B624C2EC6}" type="slidenum">
              <a:rPr lang="en-US" smtClean="0"/>
              <a:t>34</a:t>
            </a:fld>
            <a:endParaRPr lang="en-US"/>
          </a:p>
        </p:txBody>
      </p:sp>
      <p:pic>
        <p:nvPicPr>
          <p:cNvPr id="6" name="Picture 5">
            <a:extLst>
              <a:ext uri="{FF2B5EF4-FFF2-40B4-BE49-F238E27FC236}">
                <a16:creationId xmlns:a16="http://schemas.microsoft.com/office/drawing/2014/main" id="{D43BD102-EB16-447C-B953-6F14AC941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6029" y="1589567"/>
            <a:ext cx="3507971" cy="4572000"/>
          </a:xfrm>
          <a:prstGeom prst="rect">
            <a:avLst/>
          </a:prstGeom>
        </p:spPr>
      </p:pic>
    </p:spTree>
    <p:extLst>
      <p:ext uri="{BB962C8B-B14F-4D97-AF65-F5344CB8AC3E}">
        <p14:creationId xmlns:p14="http://schemas.microsoft.com/office/powerpoint/2010/main" val="293329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46F452-2D1F-4D11-BFA3-48B7202F4D68}"/>
              </a:ext>
            </a:extLst>
          </p:cNvPr>
          <p:cNvSpPr>
            <a:spLocks noGrp="1"/>
          </p:cNvSpPr>
          <p:nvPr>
            <p:ph type="sldNum" sz="quarter" idx="12"/>
          </p:nvPr>
        </p:nvSpPr>
        <p:spPr>
          <a:xfrm>
            <a:off x="0" y="1272222"/>
            <a:ext cx="711200" cy="244476"/>
          </a:xfrm>
        </p:spPr>
        <p:txBody>
          <a:bodyPr>
            <a:normAutofit fontScale="85000" lnSpcReduction="20000"/>
          </a:bodyPr>
          <a:lstStyle/>
          <a:p>
            <a:fld id="{B6F15528-21DE-4FAA-801E-634DDDAF4B2B}" type="slidenum">
              <a:rPr lang="en-US" smtClean="0"/>
              <a:pPr/>
              <a:t>4</a:t>
            </a:fld>
            <a:endParaRPr lang="en-US" dirty="0"/>
          </a:p>
        </p:txBody>
      </p:sp>
      <p:sp>
        <p:nvSpPr>
          <p:cNvPr id="13" name="Content Placeholder 12">
            <a:extLst>
              <a:ext uri="{FF2B5EF4-FFF2-40B4-BE49-F238E27FC236}">
                <a16:creationId xmlns:a16="http://schemas.microsoft.com/office/drawing/2014/main" id="{B2108664-0410-4CA6-8CD5-C8099A609067}"/>
              </a:ext>
            </a:extLst>
          </p:cNvPr>
          <p:cNvSpPr>
            <a:spLocks noGrp="1"/>
          </p:cNvSpPr>
          <p:nvPr>
            <p:ph sz="quarter" idx="1"/>
          </p:nvPr>
        </p:nvSpPr>
        <p:spPr>
          <a:xfrm>
            <a:off x="660400" y="465773"/>
            <a:ext cx="10871200" cy="1611630"/>
          </a:xfrm>
          <a:ln>
            <a:solidFill>
              <a:schemeClr val="accent1"/>
            </a:solidFill>
          </a:ln>
        </p:spPr>
        <p:txBody>
          <a:bodyPr>
            <a:normAutofit/>
          </a:bodyPr>
          <a:lstStyle/>
          <a:p>
            <a:pPr marL="0" indent="0">
              <a:buNone/>
            </a:pPr>
            <a:r>
              <a:rPr lang="en-US" b="1" dirty="0">
                <a:solidFill>
                  <a:srgbClr val="0070C0"/>
                </a:solidFill>
              </a:rPr>
              <a:t>Susceptible</a:t>
            </a:r>
          </a:p>
          <a:p>
            <a:pPr marL="0" indent="0">
              <a:buNone/>
            </a:pPr>
            <a:r>
              <a:rPr lang="en-US" dirty="0"/>
              <a:t>A node is in the </a:t>
            </a:r>
            <a:r>
              <a:rPr lang="en-US" dirty="0">
                <a:solidFill>
                  <a:srgbClr val="FF0000"/>
                </a:solidFill>
              </a:rPr>
              <a:t>susceptible</a:t>
            </a:r>
            <a:r>
              <a:rPr lang="en-US" dirty="0"/>
              <a:t> state if it does not have the disease yet but could catch it from its neighbors. </a:t>
            </a:r>
          </a:p>
          <a:p>
            <a:endParaRPr lang="en-US" dirty="0"/>
          </a:p>
        </p:txBody>
      </p:sp>
      <p:sp>
        <p:nvSpPr>
          <p:cNvPr id="14" name="Content Placeholder 12">
            <a:extLst>
              <a:ext uri="{FF2B5EF4-FFF2-40B4-BE49-F238E27FC236}">
                <a16:creationId xmlns:a16="http://schemas.microsoft.com/office/drawing/2014/main" id="{05D9AD40-2478-4A43-9AE3-53EA3418CD09}"/>
              </a:ext>
            </a:extLst>
          </p:cNvPr>
          <p:cNvSpPr txBox="1">
            <a:spLocks/>
          </p:cNvSpPr>
          <p:nvPr/>
        </p:nvSpPr>
        <p:spPr>
          <a:xfrm>
            <a:off x="660400" y="2554447"/>
            <a:ext cx="10871200" cy="1611630"/>
          </a:xfrm>
          <a:prstGeom prst="rect">
            <a:avLst/>
          </a:prstGeom>
          <a:ln>
            <a:solidFill>
              <a:schemeClr val="accent1"/>
            </a:solidFill>
          </a:ln>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b="1" dirty="0">
                <a:solidFill>
                  <a:srgbClr val="0070C0"/>
                </a:solidFill>
              </a:rPr>
              <a:t>Infected</a:t>
            </a:r>
          </a:p>
          <a:p>
            <a:pPr marL="0" indent="0">
              <a:buFont typeface="Wingdings"/>
              <a:buNone/>
            </a:pPr>
            <a:r>
              <a:rPr lang="en-US" dirty="0"/>
              <a:t>A node is in the </a:t>
            </a:r>
            <a:r>
              <a:rPr lang="en-US" dirty="0">
                <a:solidFill>
                  <a:srgbClr val="FF0000"/>
                </a:solidFill>
              </a:rPr>
              <a:t>infected</a:t>
            </a:r>
            <a:r>
              <a:rPr lang="en-US" dirty="0"/>
              <a:t> state if it has the disease and can, with some probability, pass it on to its susceptible neighbors. </a:t>
            </a:r>
          </a:p>
          <a:p>
            <a:endParaRPr lang="en-US" dirty="0"/>
          </a:p>
        </p:txBody>
      </p:sp>
      <p:sp>
        <p:nvSpPr>
          <p:cNvPr id="15" name="Content Placeholder 12">
            <a:extLst>
              <a:ext uri="{FF2B5EF4-FFF2-40B4-BE49-F238E27FC236}">
                <a16:creationId xmlns:a16="http://schemas.microsoft.com/office/drawing/2014/main" id="{CD0E7615-2578-4674-8B66-FCC2F964A08E}"/>
              </a:ext>
            </a:extLst>
          </p:cNvPr>
          <p:cNvSpPr txBox="1">
            <a:spLocks/>
          </p:cNvSpPr>
          <p:nvPr/>
        </p:nvSpPr>
        <p:spPr>
          <a:xfrm>
            <a:off x="660400" y="4643121"/>
            <a:ext cx="10871200" cy="1611630"/>
          </a:xfrm>
          <a:prstGeom prst="rect">
            <a:avLst/>
          </a:prstGeom>
          <a:ln>
            <a:solidFill>
              <a:schemeClr val="accent1"/>
            </a:solidFill>
          </a:ln>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b="1" dirty="0">
                <a:solidFill>
                  <a:srgbClr val="0070C0"/>
                </a:solidFill>
              </a:rPr>
              <a:t>Removed</a:t>
            </a:r>
          </a:p>
          <a:p>
            <a:pPr marL="0" indent="0">
              <a:buFont typeface="Wingdings"/>
              <a:buNone/>
            </a:pPr>
            <a:r>
              <a:rPr lang="en-US" dirty="0"/>
              <a:t>A node is </a:t>
            </a:r>
            <a:r>
              <a:rPr lang="en-US" dirty="0">
                <a:solidFill>
                  <a:srgbClr val="FF0000"/>
                </a:solidFill>
              </a:rPr>
              <a:t>removed</a:t>
            </a:r>
            <a:r>
              <a:rPr lang="en-US" dirty="0"/>
              <a:t> from consideration if, after an infectious period, it cannot infect other nodes and cannot be infected by other nodes. </a:t>
            </a:r>
          </a:p>
          <a:p>
            <a:endParaRPr lang="en-US" dirty="0"/>
          </a:p>
        </p:txBody>
      </p:sp>
    </p:spTree>
    <p:extLst>
      <p:ext uri="{BB962C8B-B14F-4D97-AF65-F5344CB8AC3E}">
        <p14:creationId xmlns:p14="http://schemas.microsoft.com/office/powerpoint/2010/main" val="154317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46F452-2D1F-4D11-BFA3-48B7202F4D68}"/>
              </a:ext>
            </a:extLst>
          </p:cNvPr>
          <p:cNvSpPr>
            <a:spLocks noGrp="1"/>
          </p:cNvSpPr>
          <p:nvPr>
            <p:ph type="sldNum" sz="quarter" idx="12"/>
          </p:nvPr>
        </p:nvSpPr>
        <p:spPr>
          <a:xfrm>
            <a:off x="0" y="1272222"/>
            <a:ext cx="711200" cy="244476"/>
          </a:xfrm>
        </p:spPr>
        <p:txBody>
          <a:bodyPr>
            <a:normAutofit fontScale="85000" lnSpcReduction="20000"/>
          </a:bodyPr>
          <a:lstStyle/>
          <a:p>
            <a:fld id="{B6F15528-21DE-4FAA-801E-634DDDAF4B2B}" type="slidenum">
              <a:rPr lang="en-US" smtClean="0"/>
              <a:pPr/>
              <a:t>5</a:t>
            </a:fld>
            <a:endParaRPr lang="en-US" dirty="0"/>
          </a:p>
        </p:txBody>
      </p:sp>
      <p:sp>
        <p:nvSpPr>
          <p:cNvPr id="14" name="Content Placeholder 12">
            <a:extLst>
              <a:ext uri="{FF2B5EF4-FFF2-40B4-BE49-F238E27FC236}">
                <a16:creationId xmlns:a16="http://schemas.microsoft.com/office/drawing/2014/main" id="{05D9AD40-2478-4A43-9AE3-53EA3418CD09}"/>
              </a:ext>
            </a:extLst>
          </p:cNvPr>
          <p:cNvSpPr txBox="1">
            <a:spLocks/>
          </p:cNvSpPr>
          <p:nvPr/>
        </p:nvSpPr>
        <p:spPr>
          <a:xfrm>
            <a:off x="660400" y="1272222"/>
            <a:ext cx="10871200" cy="2893855"/>
          </a:xfrm>
          <a:prstGeom prst="rect">
            <a:avLst/>
          </a:prstGeom>
          <a:ln>
            <a:noFill/>
          </a:ln>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endParaRPr lang="en-US" dirty="0"/>
          </a:p>
        </p:txBody>
      </p:sp>
      <p:sp>
        <p:nvSpPr>
          <p:cNvPr id="15" name="Content Placeholder 12">
            <a:extLst>
              <a:ext uri="{FF2B5EF4-FFF2-40B4-BE49-F238E27FC236}">
                <a16:creationId xmlns:a16="http://schemas.microsoft.com/office/drawing/2014/main" id="{CD0E7615-2578-4674-8B66-FCC2F964A08E}"/>
              </a:ext>
            </a:extLst>
          </p:cNvPr>
          <p:cNvSpPr txBox="1">
            <a:spLocks/>
          </p:cNvSpPr>
          <p:nvPr/>
        </p:nvSpPr>
        <p:spPr>
          <a:xfrm>
            <a:off x="660400" y="4643121"/>
            <a:ext cx="10871200" cy="1611630"/>
          </a:xfrm>
          <a:prstGeom prst="rect">
            <a:avLst/>
          </a:prstGeom>
          <a:ln>
            <a:solidFill>
              <a:schemeClr val="accent1"/>
            </a:solidFill>
          </a:ln>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b="1" dirty="0">
                <a:solidFill>
                  <a:srgbClr val="0070C0"/>
                </a:solidFill>
              </a:rPr>
              <a:t>Removed</a:t>
            </a:r>
          </a:p>
          <a:p>
            <a:pPr marL="0" indent="0">
              <a:buFont typeface="Wingdings"/>
              <a:buNone/>
            </a:pPr>
            <a:r>
              <a:rPr lang="en-US" dirty="0"/>
              <a:t>A node is </a:t>
            </a:r>
            <a:r>
              <a:rPr lang="en-US" dirty="0">
                <a:solidFill>
                  <a:srgbClr val="FF0000"/>
                </a:solidFill>
              </a:rPr>
              <a:t>removed</a:t>
            </a:r>
            <a:r>
              <a:rPr lang="en-US" dirty="0"/>
              <a:t> from consideration if, after an infectious period, it cannot infect other nodes and cannot be infected by other nodes. </a:t>
            </a:r>
          </a:p>
          <a:p>
            <a:endParaRPr lang="en-US" dirty="0"/>
          </a:p>
        </p:txBody>
      </p:sp>
      <p:sp>
        <p:nvSpPr>
          <p:cNvPr id="16" name="TextBox 15">
            <a:extLst>
              <a:ext uri="{FF2B5EF4-FFF2-40B4-BE49-F238E27FC236}">
                <a16:creationId xmlns:a16="http://schemas.microsoft.com/office/drawing/2014/main" id="{A654F0E7-A9C9-4A45-839C-41F55A3EFA3F}"/>
              </a:ext>
            </a:extLst>
          </p:cNvPr>
          <p:cNvSpPr txBox="1"/>
          <p:nvPr/>
        </p:nvSpPr>
        <p:spPr>
          <a:xfrm>
            <a:off x="1156970" y="1105287"/>
            <a:ext cx="6718299" cy="2323713"/>
          </a:xfrm>
          <a:prstGeom prst="rect">
            <a:avLst/>
          </a:prstGeom>
          <a:noFill/>
        </p:spPr>
        <p:txBody>
          <a:bodyPr wrap="square">
            <a:spAutoFit/>
          </a:bodyPr>
          <a:lstStyle/>
          <a:p>
            <a:r>
              <a:rPr kumimoji="0" lang="en-US" sz="2900" b="0" i="0" u="none" strike="noStrike" kern="1200" cap="none" spc="0" normalizeH="0" baseline="0" noProof="0" dirty="0">
                <a:ln>
                  <a:noFill/>
                </a:ln>
                <a:solidFill>
                  <a:srgbClr val="FF0000"/>
                </a:solidFill>
                <a:effectLst/>
                <a:uLnTx/>
                <a:uFillTx/>
                <a:latin typeface="Tw Cen MT"/>
                <a:ea typeface="+mn-ea"/>
                <a:cs typeface="+mn-cs"/>
              </a:rPr>
              <a:t>There two completely opposite reasons to remove a node from consideration: </a:t>
            </a:r>
          </a:p>
          <a:p>
            <a:pPr marL="457200" indent="-457200">
              <a:buFont typeface="Arial" panose="020B0604020202020204" pitchFamily="34" charset="0"/>
              <a:buChar char="•"/>
            </a:pPr>
            <a:r>
              <a:rPr kumimoji="0" lang="en-US" sz="2900" b="0" i="0" u="none" strike="noStrike" kern="1200" cap="none" spc="0" normalizeH="0" baseline="0" noProof="0" dirty="0">
                <a:ln>
                  <a:noFill/>
                </a:ln>
                <a:solidFill>
                  <a:srgbClr val="FF0000"/>
                </a:solidFill>
                <a:effectLst/>
                <a:uLnTx/>
                <a:uFillTx/>
                <a:latin typeface="Tw Cen MT"/>
                <a:ea typeface="+mn-ea"/>
                <a:cs typeface="+mn-cs"/>
              </a:rPr>
              <a:t>the node has recovered and got immunity to the disease; </a:t>
            </a:r>
            <a:endParaRPr lang="en-US" sz="2900" dirty="0">
              <a:solidFill>
                <a:srgbClr val="FF0000"/>
              </a:solidFill>
              <a:latin typeface="Tw Cen MT"/>
            </a:endParaRPr>
          </a:p>
          <a:p>
            <a:pPr marL="457200" indent="-457200">
              <a:buFont typeface="Arial" panose="020B0604020202020204" pitchFamily="34" charset="0"/>
              <a:buChar char="•"/>
            </a:pPr>
            <a:r>
              <a:rPr kumimoji="0" lang="en-US" sz="2900" b="0" i="0" u="none" strike="noStrike" kern="1200" cap="none" spc="0" normalizeH="0" baseline="0" noProof="0" dirty="0">
                <a:ln>
                  <a:noFill/>
                </a:ln>
                <a:solidFill>
                  <a:srgbClr val="FF0000"/>
                </a:solidFill>
                <a:effectLst/>
                <a:uLnTx/>
                <a:uFillTx/>
                <a:latin typeface="Tw Cen MT"/>
                <a:ea typeface="+mn-ea"/>
                <a:cs typeface="+mn-cs"/>
              </a:rPr>
              <a:t>the node has died.</a:t>
            </a:r>
            <a:endParaRPr lang="en-US" dirty="0">
              <a:solidFill>
                <a:srgbClr val="FF0000"/>
              </a:solidFill>
            </a:endParaRPr>
          </a:p>
        </p:txBody>
      </p:sp>
      <p:cxnSp>
        <p:nvCxnSpPr>
          <p:cNvPr id="17" name="Straight Arrow Connector 16">
            <a:extLst>
              <a:ext uri="{FF2B5EF4-FFF2-40B4-BE49-F238E27FC236}">
                <a16:creationId xmlns:a16="http://schemas.microsoft.com/office/drawing/2014/main" id="{5DBBABE3-E10B-45A3-8782-FD987ACF259B}"/>
              </a:ext>
            </a:extLst>
          </p:cNvPr>
          <p:cNvCxnSpPr/>
          <p:nvPr/>
        </p:nvCxnSpPr>
        <p:spPr>
          <a:xfrm>
            <a:off x="2891790" y="3617437"/>
            <a:ext cx="0" cy="1600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6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r>
              <a:rPr lang="en-US" dirty="0"/>
              <a:t>The SI Model</a:t>
            </a:r>
          </a:p>
        </p:txBody>
      </p:sp>
      <p:sp>
        <p:nvSpPr>
          <p:cNvPr id="4" name="Slide Number Placeholder 3"/>
          <p:cNvSpPr>
            <a:spLocks noGrp="1"/>
          </p:cNvSpPr>
          <p:nvPr>
            <p:ph type="sldNum" sz="quarter" idx="11"/>
          </p:nvPr>
        </p:nvSpPr>
        <p:spPr/>
        <p:txBody>
          <a:bodyPr/>
          <a:lstStyle/>
          <a:p>
            <a:fld id="{B6F15528-21DE-4FAA-801E-634DDDAF4B2B}" type="slidenum">
              <a:rPr lang="en-US" smtClean="0"/>
              <a:pPr/>
              <a:t>6</a:t>
            </a:fld>
            <a:endParaRPr lang="en-US" dirty="0"/>
          </a:p>
        </p:txBody>
      </p:sp>
      <p:pic>
        <p:nvPicPr>
          <p:cNvPr id="5" name="Picture 4">
            <a:extLst>
              <a:ext uri="{FF2B5EF4-FFF2-40B4-BE49-F238E27FC236}">
                <a16:creationId xmlns:a16="http://schemas.microsoft.com/office/drawing/2014/main" id="{0B906986-1CCA-4A27-925F-8E30C223CC67}"/>
              </a:ext>
            </a:extLst>
          </p:cNvPr>
          <p:cNvPicPr>
            <a:picLocks noChangeAspect="1"/>
          </p:cNvPicPr>
          <p:nvPr/>
        </p:nvPicPr>
        <p:blipFill>
          <a:blip r:embed="rId2"/>
          <a:stretch>
            <a:fillRect/>
          </a:stretch>
        </p:blipFill>
        <p:spPr>
          <a:xfrm>
            <a:off x="1828800" y="2743200"/>
            <a:ext cx="2433638" cy="942975"/>
          </a:xfrm>
          <a:prstGeom prst="rect">
            <a:avLst/>
          </a:prstGeom>
        </p:spPr>
      </p:pic>
    </p:spTree>
    <p:extLst>
      <p:ext uri="{BB962C8B-B14F-4D97-AF65-F5344CB8AC3E}">
        <p14:creationId xmlns:p14="http://schemas.microsoft.com/office/powerpoint/2010/main" val="3811969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5187-5022-4466-AC2D-4F6A5620B23F}"/>
              </a:ext>
            </a:extLst>
          </p:cNvPr>
          <p:cNvSpPr>
            <a:spLocks noGrp="1"/>
          </p:cNvSpPr>
          <p:nvPr>
            <p:ph type="title"/>
          </p:nvPr>
        </p:nvSpPr>
        <p:spPr/>
        <p:txBody>
          <a:bodyPr/>
          <a:lstStyle/>
          <a:p>
            <a:r>
              <a:rPr lang="en-US" dirty="0"/>
              <a:t>Assumptions for SI</a:t>
            </a:r>
          </a:p>
        </p:txBody>
      </p:sp>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dirty="0"/>
          </a:p>
        </p:txBody>
      </p:sp>
      <p:sp>
        <p:nvSpPr>
          <p:cNvPr id="4" name="Content Placeholder 3">
            <a:extLst>
              <a:ext uri="{FF2B5EF4-FFF2-40B4-BE49-F238E27FC236}">
                <a16:creationId xmlns:a16="http://schemas.microsoft.com/office/drawing/2014/main" id="{51B9969B-9C73-4B93-8837-F45B62029D11}"/>
              </a:ext>
            </a:extLst>
          </p:cNvPr>
          <p:cNvSpPr>
            <a:spLocks noGrp="1"/>
          </p:cNvSpPr>
          <p:nvPr>
            <p:ph sz="quarter" idx="1"/>
          </p:nvPr>
        </p:nvSpPr>
        <p:spPr/>
        <p:txBody>
          <a:bodyPr>
            <a:normAutofit/>
          </a:bodyPr>
          <a:lstStyle/>
          <a:p>
            <a:pPr marL="0" indent="0">
              <a:buNone/>
            </a:pPr>
            <a:r>
              <a:rPr lang="en-US" dirty="0"/>
              <a:t>The </a:t>
            </a:r>
            <a:r>
              <a:rPr lang="en-US" dirty="0">
                <a:solidFill>
                  <a:srgbClr val="FF0000"/>
                </a:solidFill>
              </a:rPr>
              <a:t>SI model </a:t>
            </a:r>
            <a:r>
              <a:rPr lang="en-US" dirty="0"/>
              <a:t>is the simplest model based on the following assumptions (not too realistic):</a:t>
            </a:r>
          </a:p>
          <a:p>
            <a:pPr marL="514350" indent="-514350">
              <a:buFont typeface="+mj-lt"/>
              <a:buAutoNum type="arabicPeriod"/>
            </a:pPr>
            <a:r>
              <a:rPr lang="en-US" b="1" dirty="0">
                <a:solidFill>
                  <a:srgbClr val="0070C0"/>
                </a:solidFill>
              </a:rPr>
              <a:t>S or I. </a:t>
            </a:r>
            <a:r>
              <a:rPr lang="en-US" dirty="0"/>
              <a:t>At any time instance, each node is either susceptible or infected.</a:t>
            </a:r>
          </a:p>
          <a:p>
            <a:pPr marL="514350" indent="-514350">
              <a:buFont typeface="+mj-lt"/>
              <a:buAutoNum type="arabicPeriod"/>
            </a:pPr>
            <a:r>
              <a:rPr lang="en-US" b="1" dirty="0">
                <a:solidFill>
                  <a:srgbClr val="0070C0"/>
                </a:solidFill>
              </a:rPr>
              <a:t>Contacts. </a:t>
            </a:r>
            <a:r>
              <a:rPr lang="en-US" dirty="0"/>
              <a:t>Every node has an equal chance, per unit time (for example, per day), of coming into contact with every other. </a:t>
            </a:r>
          </a:p>
          <a:p>
            <a:pPr marL="514350" indent="-514350">
              <a:buFont typeface="+mj-lt"/>
              <a:buAutoNum type="arabicPeriod"/>
            </a:pPr>
            <a:r>
              <a:rPr lang="en-US" b="1" dirty="0">
                <a:solidFill>
                  <a:srgbClr val="0070C0"/>
                </a:solidFill>
              </a:rPr>
              <a:t>Disease transmission. </a:t>
            </a:r>
            <a:r>
              <a:rPr lang="en-US" dirty="0"/>
              <a:t>At any time instance, the probability of disease transmission from an infected node to a susceptible node is constant. </a:t>
            </a:r>
          </a:p>
          <a:p>
            <a:pPr marL="0" indent="0">
              <a:buNone/>
            </a:pPr>
            <a:endParaRPr lang="en-US" dirty="0"/>
          </a:p>
        </p:txBody>
      </p:sp>
    </p:spTree>
    <p:extLst>
      <p:ext uri="{BB962C8B-B14F-4D97-AF65-F5344CB8AC3E}">
        <p14:creationId xmlns:p14="http://schemas.microsoft.com/office/powerpoint/2010/main" val="45496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5187-5022-4466-AC2D-4F6A5620B23F}"/>
              </a:ext>
            </a:extLst>
          </p:cNvPr>
          <p:cNvSpPr>
            <a:spLocks noGrp="1"/>
          </p:cNvSpPr>
          <p:nvPr>
            <p:ph type="title"/>
          </p:nvPr>
        </p:nvSpPr>
        <p:spPr>
          <a:xfrm>
            <a:off x="2880868" y="110490"/>
            <a:ext cx="6430264" cy="651510"/>
          </a:xfrm>
        </p:spPr>
        <p:txBody>
          <a:bodyPr>
            <a:normAutofit fontScale="90000"/>
          </a:bodyPr>
          <a:lstStyle/>
          <a:p>
            <a:pPr algn="ctr"/>
            <a:r>
              <a:rPr lang="en-US" dirty="0"/>
              <a:t>Transmission Rate </a:t>
            </a:r>
          </a:p>
        </p:txBody>
      </p:sp>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1B9969B-9C73-4B93-8837-F45B62029D11}"/>
                  </a:ext>
                </a:extLst>
              </p:cNvPr>
              <p:cNvSpPr>
                <a:spLocks noGrp="1"/>
              </p:cNvSpPr>
              <p:nvPr>
                <p:ph sz="quarter" idx="1"/>
              </p:nvPr>
            </p:nvSpPr>
            <p:spPr>
              <a:xfrm>
                <a:off x="816864" y="1062990"/>
                <a:ext cx="10871200" cy="5257800"/>
              </a:xfrm>
            </p:spPr>
            <p:txBody>
              <a:bodyPr>
                <a:normAutofit/>
              </a:bodyPr>
              <a:lstStyle/>
              <a:p>
                <a:pPr marL="0" indent="0">
                  <a:buNone/>
                </a:pPr>
                <a:r>
                  <a:rPr lang="en-US" dirty="0"/>
                  <a:t>The </a:t>
                </a:r>
                <a:r>
                  <a:rPr lang="en-US" dirty="0">
                    <a:solidFill>
                      <a:srgbClr val="FF0000"/>
                    </a:solidFill>
                  </a:rPr>
                  <a:t>transmission rate </a:t>
                </a:r>
                <a:r>
                  <a:rPr lang="en-US" dirty="0"/>
                  <a:t>is the main parameter of all epidemic models. It is denoted by </a:t>
                </a:r>
                <a14:m>
                  <m:oMath xmlns:m="http://schemas.openxmlformats.org/officeDocument/2006/math">
                    <m:r>
                      <a:rPr lang="en-US" i="1">
                        <a:solidFill>
                          <a:srgbClr val="FF0000"/>
                        </a:solidFill>
                        <a:latin typeface="Cambria Math" panose="02040503050406030204" pitchFamily="18" charset="0"/>
                      </a:rPr>
                      <m:t>𝛽</m:t>
                    </m:r>
                  </m:oMath>
                </a14:m>
                <a:r>
                  <a:rPr lang="en-US" dirty="0"/>
                  <a:t> and defined as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𝛽</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𝑝</m:t>
                      </m:r>
                    </m:oMath>
                  </m:oMathPara>
                </a14:m>
                <a:endParaRPr lang="en-US" dirty="0"/>
              </a:p>
              <a:p>
                <a:pPr marL="0" indent="0">
                  <a:buNone/>
                </a:pPr>
                <a:r>
                  <a:rPr lang="en-US" dirty="0"/>
                  <a:t>where </a:t>
                </a:r>
              </a:p>
              <a:p>
                <a14:m>
                  <m:oMath xmlns:m="http://schemas.openxmlformats.org/officeDocument/2006/math">
                    <m:r>
                      <a:rPr lang="en-US" i="1">
                        <a:latin typeface="Cambria Math" panose="02040503050406030204" pitchFamily="18" charset="0"/>
                      </a:rPr>
                      <m:t>𝑘</m:t>
                    </m:r>
                  </m:oMath>
                </a14:m>
                <a:r>
                  <a:rPr lang="en-US" dirty="0"/>
                  <a:t> is the </a:t>
                </a:r>
                <a:r>
                  <a:rPr lang="en-US" dirty="0">
                    <a:solidFill>
                      <a:srgbClr val="FF0000"/>
                    </a:solidFill>
                  </a:rPr>
                  <a:t>total contact rate</a:t>
                </a:r>
                <a:r>
                  <a:rPr lang="en-US" dirty="0"/>
                  <a:t>, the expected number of contacts for a node per unit time;</a:t>
                </a:r>
              </a:p>
              <a:p>
                <a14:m>
                  <m:oMath xmlns:m="http://schemas.openxmlformats.org/officeDocument/2006/math">
                    <m:r>
                      <a:rPr lang="en-US" i="1">
                        <a:latin typeface="Cambria Math" panose="02040503050406030204" pitchFamily="18" charset="0"/>
                      </a:rPr>
                      <m:t>𝑝</m:t>
                    </m:r>
                  </m:oMath>
                </a14:m>
                <a:r>
                  <a:rPr lang="en-US" dirty="0"/>
                  <a:t> is the </a:t>
                </a:r>
                <a:r>
                  <a:rPr lang="en-US" dirty="0">
                    <a:solidFill>
                      <a:srgbClr val="FF0000"/>
                    </a:solidFill>
                  </a:rPr>
                  <a:t>risk of infection</a:t>
                </a:r>
                <a:r>
                  <a:rPr lang="en-US" dirty="0"/>
                  <a:t>, the probability of disease transmission from an infected node to a susceptible node.</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51B9969B-9C73-4B93-8837-F45B62029D11}"/>
                  </a:ext>
                </a:extLst>
              </p:cNvPr>
              <p:cNvSpPr>
                <a:spLocks noGrp="1" noRot="1" noChangeAspect="1" noMove="1" noResize="1" noEditPoints="1" noAdjustHandles="1" noChangeArrowheads="1" noChangeShapeType="1" noTextEdit="1"/>
              </p:cNvSpPr>
              <p:nvPr>
                <p:ph sz="quarter" idx="1"/>
              </p:nvPr>
            </p:nvSpPr>
            <p:spPr>
              <a:xfrm>
                <a:off x="816864" y="1062990"/>
                <a:ext cx="10871200" cy="5257800"/>
              </a:xfrm>
              <a:blipFill>
                <a:blip r:embed="rId2"/>
                <a:stretch>
                  <a:fillRect l="-1178" t="-1159" r="-14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02B530E-9E27-421A-8FE8-CB60D8E17DF0}"/>
                  </a:ext>
                </a:extLst>
              </p:cNvPr>
              <p:cNvSpPr txBox="1"/>
              <p:nvPr/>
            </p:nvSpPr>
            <p:spPr>
              <a:xfrm>
                <a:off x="1705991" y="5272623"/>
                <a:ext cx="9092946" cy="830997"/>
              </a:xfrm>
              <a:prstGeom prst="rect">
                <a:avLst/>
              </a:prstGeom>
              <a:noFill/>
              <a:ln>
                <a:solidFill>
                  <a:srgbClr val="0070C0"/>
                </a:solidFill>
              </a:ln>
            </p:spPr>
            <p:txBody>
              <a:bodyPr wrap="square" rtlCol="0">
                <a:spAutoFit/>
              </a:bodyPr>
              <a:lstStyle/>
              <a:p>
                <a:r>
                  <a:rPr lang="en-US" sz="2400" dirty="0">
                    <a:solidFill>
                      <a:srgbClr val="0070C0"/>
                    </a:solidFill>
                  </a:rPr>
                  <a:t>We can think of </a:t>
                </a:r>
                <a14:m>
                  <m:oMath xmlns:m="http://schemas.openxmlformats.org/officeDocument/2006/math">
                    <m:r>
                      <a:rPr lang="en-US" sz="2400" b="0" i="1" smtClean="0">
                        <a:solidFill>
                          <a:srgbClr val="0070C0"/>
                        </a:solidFill>
                        <a:latin typeface="Cambria Math" panose="02040503050406030204" pitchFamily="18" charset="0"/>
                      </a:rPr>
                      <m:t>𝛽</m:t>
                    </m:r>
                  </m:oMath>
                </a14:m>
                <a:r>
                  <a:rPr lang="en-US" sz="2400" dirty="0">
                    <a:solidFill>
                      <a:srgbClr val="0070C0"/>
                    </a:solidFill>
                  </a:rPr>
                  <a:t> as the average number of infection-producing contacts per node per unit time. </a:t>
                </a:r>
              </a:p>
            </p:txBody>
          </p:sp>
        </mc:Choice>
        <mc:Fallback xmlns="">
          <p:sp>
            <p:nvSpPr>
              <p:cNvPr id="5" name="TextBox 4">
                <a:extLst>
                  <a:ext uri="{FF2B5EF4-FFF2-40B4-BE49-F238E27FC236}">
                    <a16:creationId xmlns:a16="http://schemas.microsoft.com/office/drawing/2014/main" id="{E02B530E-9E27-421A-8FE8-CB60D8E17DF0}"/>
                  </a:ext>
                </a:extLst>
              </p:cNvPr>
              <p:cNvSpPr txBox="1">
                <a:spLocks noRot="1" noChangeAspect="1" noMove="1" noResize="1" noEditPoints="1" noAdjustHandles="1" noChangeArrowheads="1" noChangeShapeType="1" noTextEdit="1"/>
              </p:cNvSpPr>
              <p:nvPr/>
            </p:nvSpPr>
            <p:spPr>
              <a:xfrm>
                <a:off x="1705991" y="5272623"/>
                <a:ext cx="9092946" cy="830997"/>
              </a:xfrm>
              <a:prstGeom prst="rect">
                <a:avLst/>
              </a:prstGeom>
              <a:blipFill>
                <a:blip r:embed="rId3"/>
                <a:stretch>
                  <a:fillRect l="-1005" t="-5072" r="-1541" b="-15217"/>
                </a:stretch>
              </a:blipFill>
              <a:ln>
                <a:solidFill>
                  <a:srgbClr val="0070C0"/>
                </a:solidFill>
              </a:ln>
            </p:spPr>
            <p:txBody>
              <a:bodyPr/>
              <a:lstStyle/>
              <a:p>
                <a:r>
                  <a:rPr lang="en-US">
                    <a:noFill/>
                  </a:rPr>
                  <a:t> </a:t>
                </a:r>
              </a:p>
            </p:txBody>
          </p:sp>
        </mc:Fallback>
      </mc:AlternateContent>
    </p:spTree>
    <p:extLst>
      <p:ext uri="{BB962C8B-B14F-4D97-AF65-F5344CB8AC3E}">
        <p14:creationId xmlns:p14="http://schemas.microsoft.com/office/powerpoint/2010/main" val="253324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5187-5022-4466-AC2D-4F6A5620B23F}"/>
              </a:ext>
            </a:extLst>
          </p:cNvPr>
          <p:cNvSpPr>
            <a:spLocks noGrp="1"/>
          </p:cNvSpPr>
          <p:nvPr>
            <p:ph type="title"/>
          </p:nvPr>
        </p:nvSpPr>
        <p:spPr/>
        <p:txBody>
          <a:bodyPr/>
          <a:lstStyle/>
          <a:p>
            <a:r>
              <a:rPr lang="en-US" dirty="0"/>
              <a:t>Number of Infected Nodes</a:t>
            </a:r>
          </a:p>
        </p:txBody>
      </p:sp>
      <p:sp>
        <p:nvSpPr>
          <p:cNvPr id="3" name="Slide Number Placeholder 2">
            <a:extLst>
              <a:ext uri="{FF2B5EF4-FFF2-40B4-BE49-F238E27FC236}">
                <a16:creationId xmlns:a16="http://schemas.microsoft.com/office/drawing/2014/main" id="{5826FEC3-1FF0-4010-A7CA-D226A12A0A5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1B9969B-9C73-4B93-8837-F45B62029D11}"/>
                  </a:ext>
                </a:extLst>
              </p:cNvPr>
              <p:cNvSpPr>
                <a:spLocks noGrp="1"/>
              </p:cNvSpPr>
              <p:nvPr>
                <p:ph sz="quarter" idx="1"/>
              </p:nvPr>
            </p:nvSpPr>
            <p:spPr/>
            <p:txBody>
              <a:bodyPr>
                <a:normAutofit/>
              </a:bodyPr>
              <a:lstStyle/>
              <a:p>
                <a:pPr marL="0" indent="0">
                  <a:buNone/>
                </a:pPr>
                <a:r>
                  <a:rPr lang="en-US" b="1" dirty="0">
                    <a:solidFill>
                      <a:srgbClr val="0070C0"/>
                    </a:solidFill>
                  </a:rPr>
                  <a:t>Notation</a:t>
                </a:r>
              </a:p>
              <a:p>
                <a14:m>
                  <m:oMath xmlns:m="http://schemas.openxmlformats.org/officeDocument/2006/math">
                    <m:r>
                      <a:rPr lang="en-US" b="0" i="1" smtClean="0">
                        <a:latin typeface="Cambria Math" panose="02040503050406030204" pitchFamily="18" charset="0"/>
                      </a:rPr>
                      <m:t>𝑛</m:t>
                    </m:r>
                  </m:oMath>
                </a14:m>
                <a:r>
                  <a:rPr lang="en-US" dirty="0"/>
                  <a:t> is the number of nodes;</a:t>
                </a:r>
              </a:p>
              <a:p>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is the number of infected nodes at time instance </a:t>
                </a:r>
                <a14:m>
                  <m:oMath xmlns:m="http://schemas.openxmlformats.org/officeDocument/2006/math">
                    <m:r>
                      <a:rPr lang="en-US" b="0" i="1" smtClean="0">
                        <a:latin typeface="Cambria Math" panose="02040503050406030204" pitchFamily="18" charset="0"/>
                      </a:rPr>
                      <m:t>𝑡</m:t>
                    </m:r>
                  </m:oMath>
                </a14:m>
                <a:r>
                  <a:rPr lang="en-US" dirty="0"/>
                  <a:t>;</a:t>
                </a:r>
              </a:p>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is the number of susceptible nodes at time instance </a:t>
                </a:r>
                <a14:m>
                  <m:oMath xmlns:m="http://schemas.openxmlformats.org/officeDocument/2006/math">
                    <m:r>
                      <a:rPr lang="en-US" b="0" i="1" smtClean="0">
                        <a:latin typeface="Cambria Math" panose="02040503050406030204" pitchFamily="18" charset="0"/>
                      </a:rPr>
                      <m:t>𝑡</m:t>
                    </m:r>
                  </m:oMath>
                </a14:m>
                <a:r>
                  <a:rPr lang="en-US" dirty="0"/>
                  <a:t>.</a:t>
                </a:r>
              </a:p>
              <a:p>
                <a:pPr marL="0" indent="0">
                  <a:buNone/>
                </a:pPr>
                <a:r>
                  <a:rPr lang="en-US" b="1" dirty="0">
                    <a:solidFill>
                      <a:srgbClr val="0070C0"/>
                    </a:solidFill>
                  </a:rPr>
                  <a:t>Change of </a:t>
                </a:r>
                <a14:m>
                  <m:oMath xmlns:m="http://schemas.openxmlformats.org/officeDocument/2006/math">
                    <m:r>
                      <a:rPr lang="en-US" b="1" i="1" smtClean="0">
                        <a:solidFill>
                          <a:srgbClr val="0070C0"/>
                        </a:solidFill>
                        <a:latin typeface="Cambria Math" panose="02040503050406030204" pitchFamily="18" charset="0"/>
                      </a:rPr>
                      <m:t>𝑿</m:t>
                    </m:r>
                  </m:oMath>
                </a14:m>
                <a:endParaRPr lang="en-US" b="1" dirty="0">
                  <a:solidFill>
                    <a:srgbClr val="0070C0"/>
                  </a:solidFill>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num>
                        <m:den>
                          <m:r>
                            <a:rPr lang="en-US" b="0" i="1" smtClean="0">
                              <a:latin typeface="Cambria Math" panose="02040503050406030204" pitchFamily="18" charset="0"/>
                            </a:rPr>
                            <m:t>𝑛</m:t>
                          </m:r>
                        </m:den>
                      </m:f>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𝑛</m:t>
                              </m:r>
                            </m:den>
                          </m:f>
                        </m:e>
                      </m:d>
                    </m:oMath>
                  </m:oMathPara>
                </a14:m>
                <a:endParaRPr lang="en-US" dirty="0"/>
              </a:p>
            </p:txBody>
          </p:sp>
        </mc:Choice>
        <mc:Fallback xmlns="">
          <p:sp>
            <p:nvSpPr>
              <p:cNvPr id="4" name="Content Placeholder 3">
                <a:extLst>
                  <a:ext uri="{FF2B5EF4-FFF2-40B4-BE49-F238E27FC236}">
                    <a16:creationId xmlns:a16="http://schemas.microsoft.com/office/drawing/2014/main" id="{51B9969B-9C73-4B93-8837-F45B62029D11}"/>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33EE411-9347-4288-9D74-E2F5EB00E0A5}"/>
              </a:ext>
            </a:extLst>
          </p:cNvPr>
          <p:cNvSpPr txBox="1"/>
          <p:nvPr/>
        </p:nvSpPr>
        <p:spPr>
          <a:xfrm>
            <a:off x="4270020" y="5304335"/>
            <a:ext cx="5049672" cy="830997"/>
          </a:xfrm>
          <a:prstGeom prst="rect">
            <a:avLst/>
          </a:prstGeom>
          <a:noFill/>
        </p:spPr>
        <p:txBody>
          <a:bodyPr wrap="square" rtlCol="0">
            <a:spAutoFit/>
          </a:bodyPr>
          <a:lstStyle/>
          <a:p>
            <a:r>
              <a:rPr lang="en-US" sz="2400" dirty="0"/>
              <a:t>probability that a random contact is a contact with a susceptible node</a:t>
            </a:r>
          </a:p>
        </p:txBody>
      </p:sp>
      <p:sp>
        <p:nvSpPr>
          <p:cNvPr id="6" name="Rectangle: Rounded Corners 5">
            <a:extLst>
              <a:ext uri="{FF2B5EF4-FFF2-40B4-BE49-F238E27FC236}">
                <a16:creationId xmlns:a16="http://schemas.microsoft.com/office/drawing/2014/main" id="{A48299DD-57B7-4845-8635-5329D461F474}"/>
              </a:ext>
            </a:extLst>
          </p:cNvPr>
          <p:cNvSpPr/>
          <p:nvPr/>
        </p:nvSpPr>
        <p:spPr>
          <a:xfrm>
            <a:off x="6269902" y="4217348"/>
            <a:ext cx="736979" cy="968991"/>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0F941653-B64D-41FA-BF1E-4D9878F84B33}"/>
              </a:ext>
            </a:extLst>
          </p:cNvPr>
          <p:cNvSpPr/>
          <p:nvPr/>
        </p:nvSpPr>
        <p:spPr>
          <a:xfrm>
            <a:off x="4270020" y="5307747"/>
            <a:ext cx="4736744" cy="813937"/>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44281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1">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0070C0"/>
      </a:hlink>
      <a:folHlink>
        <a:srgbClr val="7030A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2799</TotalTime>
  <Words>1988</Words>
  <Application>Microsoft Office PowerPoint</Application>
  <PresentationFormat>Widescreen</PresentationFormat>
  <Paragraphs>206</Paragraphs>
  <Slides>34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Cambria Math</vt:lpstr>
      <vt:lpstr>Tw Cen MT</vt:lpstr>
      <vt:lpstr>Wingdings</vt:lpstr>
      <vt:lpstr>Wingdings 2</vt:lpstr>
      <vt:lpstr>Median</vt:lpstr>
      <vt:lpstr>models of epidemics on contact networks</vt:lpstr>
      <vt:lpstr>Diffusion Versus Epidemics</vt:lpstr>
      <vt:lpstr>What Kind of Models?</vt:lpstr>
      <vt:lpstr>PowerPoint Presentation</vt:lpstr>
      <vt:lpstr>PowerPoint Presentation</vt:lpstr>
      <vt:lpstr>The SI Model</vt:lpstr>
      <vt:lpstr>Assumptions for SI</vt:lpstr>
      <vt:lpstr>Transmission Rate </vt:lpstr>
      <vt:lpstr>Number of Infected Nodes</vt:lpstr>
      <vt:lpstr>Fraction of Infected Nodes</vt:lpstr>
      <vt:lpstr>Plot of x(t)</vt:lpstr>
      <vt:lpstr>The SIR Model</vt:lpstr>
      <vt:lpstr>PowerPoint Presentation</vt:lpstr>
      <vt:lpstr>Two Parameters of the SIR Model</vt:lpstr>
      <vt:lpstr>Three Fractions</vt:lpstr>
      <vt:lpstr>Equations for s(t), x(t), and r(t)</vt:lpstr>
      <vt:lpstr>Example of Numerical Solutions</vt:lpstr>
      <vt:lpstr>Comments</vt:lpstr>
      <vt:lpstr>Basic Reproduction Number</vt:lpstr>
      <vt:lpstr>Examples</vt:lpstr>
      <vt:lpstr>Epidemic Threshold</vt:lpstr>
      <vt:lpstr>The SIS Model</vt:lpstr>
      <vt:lpstr>Another Modification of the SI Model</vt:lpstr>
      <vt:lpstr>Analysis of the SIS Model</vt:lpstr>
      <vt:lpstr>Analysis of the SIS Model (cont.)</vt:lpstr>
      <vt:lpstr>Numerical Solution</vt:lpstr>
      <vt:lpstr>Epidemic Models on Real-World Networks</vt:lpstr>
      <vt:lpstr>Contact Networks</vt:lpstr>
      <vt:lpstr>Super-Spreaders</vt:lpstr>
      <vt:lpstr>General Results for the SIR and SIS Models</vt:lpstr>
      <vt:lpstr>Exercise</vt:lpstr>
      <vt:lpstr>Example</vt:lpstr>
      <vt:lpstr>Duration of the Epidemic</vt:lpstr>
      <vt:lpstr>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of epidemics on contact networks</dc:title>
  <dc:subject>Network Science</dc:subject>
  <dc:creator>Evgeny Dantsin</dc:creator>
  <cp:lastModifiedBy>Evgeny Dantsin</cp:lastModifiedBy>
  <cp:revision>202</cp:revision>
  <cp:lastPrinted>2021-04-15T15:41:24Z</cp:lastPrinted>
  <dcterms:created xsi:type="dcterms:W3CDTF">2020-04-12T16:54:07Z</dcterms:created>
  <dcterms:modified xsi:type="dcterms:W3CDTF">2023-11-16T15:04:35Z</dcterms:modified>
</cp:coreProperties>
</file>