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318" r:id="rId4"/>
    <p:sldId id="300" r:id="rId5"/>
    <p:sldId id="301" r:id="rId6"/>
    <p:sldId id="315" r:id="rId7"/>
    <p:sldId id="302" r:id="rId8"/>
    <p:sldId id="326" r:id="rId9"/>
    <p:sldId id="654" r:id="rId10"/>
    <p:sldId id="652" r:id="rId1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transitivity and clustering coefficients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World Networks with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network structure is modeled as a graph or directed graph, often with labels assigned to nodes or edges. Such a graph is expected to </a:t>
            </a:r>
            <a:r>
              <a:rPr lang="en-US" dirty="0">
                <a:solidFill>
                  <a:srgbClr val="FF0000"/>
                </a:solidFill>
              </a:rPr>
              <a:t>mimic</a:t>
            </a:r>
            <a:r>
              <a:rPr lang="en-US" dirty="0"/>
              <a:t> the properties of the network: connectivity, distances between nodes, degree distributions, etc.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Questions about underlying graphs</a:t>
            </a:r>
          </a:p>
          <a:p>
            <a:r>
              <a:rPr lang="en-US" dirty="0"/>
              <a:t>Do they have any common properties? If so, what are those properties? </a:t>
            </a:r>
          </a:p>
          <a:p>
            <a:r>
              <a:rPr lang="en-US" dirty="0"/>
              <a:t>How arbitrary can they be? Does any graph can be the underlying graph of a real-world network?</a:t>
            </a:r>
          </a:p>
        </p:txBody>
      </p:sp>
    </p:spTree>
    <p:extLst>
      <p:ext uri="{BB962C8B-B14F-4D97-AF65-F5344CB8AC3E}">
        <p14:creationId xmlns:p14="http://schemas.microsoft.com/office/powerpoint/2010/main" val="5247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Random Graph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Random graphs. </a:t>
                </a:r>
                <a:r>
                  <a:rPr lang="en-US" dirty="0"/>
                  <a:t>The simplest model is a </a:t>
                </a:r>
                <a:r>
                  <a:rPr lang="en-US" dirty="0">
                    <a:solidFill>
                      <a:srgbClr val="FF0000"/>
                    </a:solidFill>
                  </a:rPr>
                  <a:t>random graph</a:t>
                </a:r>
                <a:r>
                  <a:rPr lang="en-US" dirty="0"/>
                  <a:t>. There are two different ways to formalize this model.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model.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we place an edge between each pair of distinct vertices with independent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model. </a:t>
                </a:r>
                <a:r>
                  <a:rPr lang="en-US" dirty="0"/>
                  <a:t>We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we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pairs of vertices uniformly at random from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of distinct vertices. Then we connect the vertices in each chosen pair by an edge. 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model is much more widely studied. Also, this model seems to be more adequate for applications since the number of links is rarely fixed in real-world networks.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 r="-337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71464" y="1927349"/>
            <a:ext cx="5562000" cy="2438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2587" y="4677508"/>
                <a:ext cx="1033975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Two realizations of a random graph with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=1/6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87" y="4677508"/>
                <a:ext cx="10339754" cy="538609"/>
              </a:xfrm>
              <a:prstGeom prst="rect">
                <a:avLst/>
              </a:prstGeom>
              <a:blipFill>
                <a:blip r:embed="rId3"/>
                <a:stretch>
                  <a:fillRect l="-1297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4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2587" y="5074282"/>
                <a:ext cx="1033975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Three realizations of a random graph with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=0.03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87" y="5074282"/>
                <a:ext cx="10339754" cy="538609"/>
              </a:xfrm>
              <a:prstGeom prst="rect">
                <a:avLst/>
              </a:prstGeom>
              <a:blipFill>
                <a:blip r:embed="rId2"/>
                <a:stretch>
                  <a:fillRect l="-1297" t="-11236" r="-767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14104" y="1884927"/>
            <a:ext cx="8676720" cy="27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Expectations for Random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expected number of edges: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edges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expected degree of each vertex: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degree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expected diameter: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degree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9CBA3-4439-4E88-BD99-027409A1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4CF76B-1C34-41C7-8F09-22C49428F0F9}"/>
              </a:ext>
            </a:extLst>
          </p:cNvPr>
          <p:cNvSpPr txBox="1">
            <a:spLocks/>
          </p:cNvSpPr>
          <p:nvPr/>
        </p:nvSpPr>
        <p:spPr>
          <a:xfrm>
            <a:off x="1812689" y="185057"/>
            <a:ext cx="8566622" cy="7293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Are Real-World Networks Random?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F0802-D74B-4906-92E5-D7D4F8336C1D}"/>
              </a:ext>
            </a:extLst>
          </p:cNvPr>
          <p:cNvSpPr txBox="1">
            <a:spLocks/>
          </p:cNvSpPr>
          <p:nvPr/>
        </p:nvSpPr>
        <p:spPr>
          <a:xfrm>
            <a:off x="660400" y="914400"/>
            <a:ext cx="10871200" cy="5050971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dirty="0"/>
              <a:t> </a:t>
            </a:r>
          </a:p>
          <a:p>
            <a:pPr marL="0" indent="0">
              <a:buFont typeface="Wingdings"/>
              <a:buNone/>
            </a:pPr>
            <a:r>
              <a:rPr lang="en-US" dirty="0"/>
              <a:t>Are random graphs good models of real-world networks?</a:t>
            </a:r>
          </a:p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/>
              <a:t> </a:t>
            </a:r>
          </a:p>
          <a:p>
            <a:pPr marL="0" indent="0">
              <a:buFont typeface="Wingdings"/>
              <a:buNone/>
            </a:pPr>
            <a:r>
              <a:rPr lang="en-US" dirty="0"/>
              <a:t>No. We will see many </a:t>
            </a:r>
            <a:r>
              <a:rPr lang="en-US" dirty="0">
                <a:highlight>
                  <a:srgbClr val="FFFF00"/>
                </a:highlight>
              </a:rPr>
              <a:t>big differences</a:t>
            </a:r>
            <a:r>
              <a:rPr lang="en-US" dirty="0"/>
              <a:t> between random graphs and graphs underlying real-world networks.</a:t>
            </a:r>
          </a:p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For example:</a:t>
            </a:r>
          </a:p>
          <a:p>
            <a:r>
              <a:rPr lang="en-US" dirty="0"/>
              <a:t>transitivity;</a:t>
            </a:r>
          </a:p>
          <a:p>
            <a:r>
              <a:rPr lang="en-US" dirty="0"/>
              <a:t>average distance between nodes;</a:t>
            </a:r>
          </a:p>
          <a:p>
            <a:r>
              <a:rPr lang="en-US" dirty="0"/>
              <a:t>degree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B5DA0-18E5-42E9-9EF3-5611340F24B1}"/>
              </a:ext>
            </a:extLst>
          </p:cNvPr>
          <p:cNvSpPr txBox="1"/>
          <p:nvPr/>
        </p:nvSpPr>
        <p:spPr>
          <a:xfrm>
            <a:off x="7336970" y="4136573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will discuss it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7C9F8-3F10-4CC0-A412-8284D5A44858}"/>
              </a:ext>
            </a:extLst>
          </p:cNvPr>
          <p:cNvSpPr txBox="1"/>
          <p:nvPr/>
        </p:nvSpPr>
        <p:spPr>
          <a:xfrm>
            <a:off x="7336970" y="5175180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will discuss them later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CF674-C7D8-40BE-AFDB-2655178C9D8A}"/>
              </a:ext>
            </a:extLst>
          </p:cNvPr>
          <p:cNvCxnSpPr/>
          <p:nvPr/>
        </p:nvCxnSpPr>
        <p:spPr>
          <a:xfrm flipH="1">
            <a:off x="2808514" y="4376057"/>
            <a:ext cx="4430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78C136-746B-49C0-B28C-A5833F8DBB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96000" y="4953001"/>
            <a:ext cx="1240970" cy="45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3BE10-B52A-44C4-8E82-199F39F7D11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69229" y="5406013"/>
            <a:ext cx="316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C57D0-0E90-4B42-8EED-E9F3A39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6200-972C-419B-BF95-4021553C6F1E}"/>
              </a:ext>
            </a:extLst>
          </p:cNvPr>
          <p:cNvSpPr txBox="1"/>
          <p:nvPr/>
        </p:nvSpPr>
        <p:spPr>
          <a:xfrm>
            <a:off x="3244215" y="1223010"/>
            <a:ext cx="570357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Will be continued on Wednesday.</a:t>
            </a:r>
          </a:p>
        </p:txBody>
      </p:sp>
    </p:spTree>
    <p:extLst>
      <p:ext uri="{BB962C8B-B14F-4D97-AF65-F5344CB8AC3E}">
        <p14:creationId xmlns:p14="http://schemas.microsoft.com/office/powerpoint/2010/main" val="470808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3232</TotalTime>
  <Words>375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Tw Cen MT</vt:lpstr>
      <vt:lpstr>Wingdings</vt:lpstr>
      <vt:lpstr>Wingdings 2</vt:lpstr>
      <vt:lpstr>MyTheme</vt:lpstr>
      <vt:lpstr>transitivity and clustering coefficients</vt:lpstr>
      <vt:lpstr>Modeling Real World Networks with Graphs</vt:lpstr>
      <vt:lpstr>Random Graphs</vt:lpstr>
      <vt:lpstr>Two Random Graph Models</vt:lpstr>
      <vt:lpstr>Example</vt:lpstr>
      <vt:lpstr>Another Example</vt:lpstr>
      <vt:lpstr>Some Expectations for Random Graphs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transitivity and clustering coefficients</dc:title>
  <dc:subject>Network Science</dc:subject>
  <dc:creator>Evgeny Dantsin</dc:creator>
  <cp:lastModifiedBy>Evgeny Dantsin</cp:lastModifiedBy>
  <cp:revision>246</cp:revision>
  <cp:lastPrinted>2022-02-08T19:40:05Z</cp:lastPrinted>
  <dcterms:created xsi:type="dcterms:W3CDTF">2019-08-09T20:20:42Z</dcterms:created>
  <dcterms:modified xsi:type="dcterms:W3CDTF">2023-10-10T00:26:20Z</dcterms:modified>
</cp:coreProperties>
</file>