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64" r:id="rId2"/>
    <p:sldId id="560" r:id="rId3"/>
    <p:sldId id="584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24" autoAdjust="0"/>
  </p:normalViewPr>
  <p:slideViewPr>
    <p:cSldViewPr snapToGrid="0">
      <p:cViewPr varScale="1">
        <p:scale>
          <a:sx n="48" d="100"/>
          <a:sy n="48" d="100"/>
        </p:scale>
        <p:origin x="8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4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5161-08D7-472C-BCCB-6A2E4E0C1D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FFDB7-54B5-4F36-9B63-E3ACCCDF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FFDB7-54B5-4F36-9B63-E3ACCCDF5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6E0EAF2-5B14-4A74-98F1-A44F5748ECF4}" type="datetime1">
              <a:rPr lang="en-US" smtClean="0"/>
              <a:t>7/20/2023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B8F-AB82-4203-8882-7FD5DCF3DF27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356D77BE-124F-4EA1-9F56-8EF2FA4C33AD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C644-166D-48D3-809E-2148822FC52A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207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704-0496-435C-86CD-2E012CF45D82}" type="datetime1">
              <a:rPr lang="en-US" smtClean="0"/>
              <a:t>7/20/2023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F74B25A-AA5A-4092-AD5B-21E4DAFA5343}" type="datetime1">
              <a:rPr lang="en-US" smtClean="0"/>
              <a:t>7/20/2023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649C1-971B-4A42-A134-2D825C02346A}" type="datetime1">
              <a:rPr lang="en-US" smtClean="0"/>
              <a:t>7/20/2023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7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793-D223-4F93-87D3-0417BE0FC518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30D-A37F-4797-BB84-9473457CEF55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E1D8-97B4-4986-808E-7797D7F41419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37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70DB82E0-5C70-49B5-BAC0-ED87C996C351}" type="datetime1">
              <a:rPr lang="en-US" smtClean="0"/>
              <a:t>7/20/2023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6149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01AFC6-53B6-46EB-BD96-587CE0D24FDE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A21B9-A7C7-4C77-89DF-7E58B6B7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FBA2AE-B5F0-48DC-BA13-A32C77F2D68A}"/>
              </a:ext>
            </a:extLst>
          </p:cNvPr>
          <p:cNvSpPr txBox="1">
            <a:spLocks/>
          </p:cNvSpPr>
          <p:nvPr/>
        </p:nvSpPr>
        <p:spPr>
          <a:xfrm>
            <a:off x="1265237" y="212655"/>
            <a:ext cx="9661525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Symmetric Matrices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09D8E-890F-4498-B494-78A1E5C6405E}"/>
              </a:ext>
            </a:extLst>
          </p:cNvPr>
          <p:cNvSpPr txBox="1"/>
          <p:nvPr/>
        </p:nvSpPr>
        <p:spPr>
          <a:xfrm>
            <a:off x="305594" y="4046022"/>
            <a:ext cx="19192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C2A6B-4997-423A-AFFC-38A8DD2A9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203255"/>
            <a:ext cx="11887200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FB9D9-41B5-48BD-B056-CC1F1543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49" y="4584631"/>
            <a:ext cx="4508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6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69E87-67C7-4ED4-9F43-514A0B259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6C054F-B1C6-4BF2-BE7B-FE20193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26987-F3B7-49E2-824A-F805E9247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7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DE2F83-182E-4339-96F9-680CF69B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9A3CA0D7-B83C-4563-9B09-141B7C1165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5237" y="53178"/>
                <a:ext cx="9661525" cy="990600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Find the Product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9A3CA0D7-B83C-4563-9B09-141B7C116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37" y="53178"/>
                <a:ext cx="9661525" cy="990600"/>
              </a:xfrm>
              <a:prstGeom prst="rect">
                <a:avLst/>
              </a:prstGeom>
              <a:blipFill>
                <a:blip r:embed="rId2"/>
                <a:stretch>
                  <a:fillRect t="-12963" b="-6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EBC9ABD-4AAF-40A0-A3E4-319CF655B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37" y="1148838"/>
            <a:ext cx="4047110" cy="1097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92D2D-2E20-40A1-81A6-BF908002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440" y="1240276"/>
            <a:ext cx="1272209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B7A3CD-606B-4BE9-BB21-42DA4A5B5F47}"/>
              </a:ext>
            </a:extLst>
          </p:cNvPr>
          <p:cNvSpPr txBox="1"/>
          <p:nvPr/>
        </p:nvSpPr>
        <p:spPr>
          <a:xfrm>
            <a:off x="7104941" y="1428172"/>
            <a:ext cx="150412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Answer: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D20C6C-2E4D-4BF4-8214-B3CB0DF14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237" y="2601339"/>
            <a:ext cx="5025813" cy="1463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688365-6AF6-4272-99E8-EFE135C88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237" y="4419600"/>
            <a:ext cx="5371301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0C61FB-1950-41E7-BACA-7134892FF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440" y="2788920"/>
            <a:ext cx="1857488" cy="12801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26ACDE-D0B2-4739-9D80-9F7B26BBA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3205" y="4511039"/>
            <a:ext cx="2612003" cy="16459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8A8719-1279-4537-8C35-A28ECC2EA722}"/>
              </a:ext>
            </a:extLst>
          </p:cNvPr>
          <p:cNvSpPr txBox="1"/>
          <p:nvPr/>
        </p:nvSpPr>
        <p:spPr>
          <a:xfrm>
            <a:off x="7104941" y="3063554"/>
            <a:ext cx="150412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Answer: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499BA0-E755-470C-8253-F024F947EF9E}"/>
              </a:ext>
            </a:extLst>
          </p:cNvPr>
          <p:cNvSpPr txBox="1"/>
          <p:nvPr/>
        </p:nvSpPr>
        <p:spPr>
          <a:xfrm>
            <a:off x="7104940" y="5064695"/>
            <a:ext cx="150412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11578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43F73-00F7-4D9F-9786-3456BFD9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E4500-5DB0-447B-9296-FC0BB9CD3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45" y="653289"/>
            <a:ext cx="6959167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A4722C-3F4D-4CE6-9385-32C075FE217E}"/>
              </a:ext>
            </a:extLst>
          </p:cNvPr>
          <p:cNvSpPr txBox="1"/>
          <p:nvPr/>
        </p:nvSpPr>
        <p:spPr>
          <a:xfrm>
            <a:off x="942680" y="4754467"/>
            <a:ext cx="150412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Answer: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91091-DDD7-437C-B984-0FAD69D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04" y="4520851"/>
            <a:ext cx="197144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6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C683-0CA8-4AA9-89F9-2FC4B195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Matrix?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E19FC7-09A3-4E42-B08B-77791D65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9C51CC-E09E-4610-AAAE-C8B68D1F895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Informally: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rgbClr val="FF0000"/>
                    </a:solidFill>
                  </a:rPr>
                  <a:t>matrix</a:t>
                </a:r>
                <a:r>
                  <a:rPr lang="en-US" dirty="0"/>
                  <a:t> is a two-dimensional array of numbers. A matrix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rows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columns is called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matrix</a:t>
                </a:r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 matrix 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square matrix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9C51CC-E09E-4610-AAAE-C8B68D1F8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378A8D-8E81-4A7D-B3E3-17CB3AAE7359}"/>
                  </a:ext>
                </a:extLst>
              </p:cNvPr>
              <p:cNvSpPr txBox="1"/>
              <p:nvPr/>
            </p:nvSpPr>
            <p:spPr>
              <a:xfrm>
                <a:off x="1391478" y="3723862"/>
                <a:ext cx="3140765" cy="1736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9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9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9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9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378A8D-8E81-4A7D-B3E3-17CB3AAE7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78" y="3723862"/>
                <a:ext cx="3140765" cy="1736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C8DA5D-E38A-466F-A2C1-5FFD1980D291}"/>
                  </a:ext>
                </a:extLst>
              </p:cNvPr>
              <p:cNvSpPr txBox="1"/>
              <p:nvPr/>
            </p:nvSpPr>
            <p:spPr>
              <a:xfrm>
                <a:off x="4532243" y="4361279"/>
                <a:ext cx="37901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This matrix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4×3</m:t>
                    </m:r>
                  </m:oMath>
                </a14:m>
                <a:r>
                  <a:rPr lang="en-US" sz="2400" dirty="0"/>
                  <a:t> matrix.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C8DA5D-E38A-466F-A2C1-5FFD198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43" y="4361279"/>
                <a:ext cx="3790122" cy="461665"/>
              </a:xfrm>
              <a:prstGeom prst="rect">
                <a:avLst/>
              </a:prstGeom>
              <a:blipFill>
                <a:blip r:embed="rId4"/>
                <a:stretch>
                  <a:fillRect l="-24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7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ABDB3-F9D4-4A91-B30D-97E81E41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80CCC-6586-46F1-A438-CCD28699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23" y="0"/>
            <a:ext cx="11154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1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1836C-7A0A-41EA-BEAA-D261DEBE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B7938-B349-402C-AC55-D2EEBA809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8" y="1421295"/>
            <a:ext cx="11953875" cy="165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48BE2E-88A6-4CB4-9B54-4D2F5A102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9" y="3429000"/>
            <a:ext cx="11953875" cy="1914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346519E-B5C8-4984-A970-1461F7E59383}"/>
              </a:ext>
            </a:extLst>
          </p:cNvPr>
          <p:cNvSpPr txBox="1">
            <a:spLocks/>
          </p:cNvSpPr>
          <p:nvPr/>
        </p:nvSpPr>
        <p:spPr>
          <a:xfrm>
            <a:off x="3811233" y="80340"/>
            <a:ext cx="4569524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420235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E2A71E-C87E-459E-BD4C-2B073112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C9F2F-A46F-4CCD-B0CD-15AEF91D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285875"/>
            <a:ext cx="1198245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753325-C0A3-4195-91AD-08B08ADB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4286250"/>
            <a:ext cx="11849100" cy="18288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0E468DC-CBF3-49E4-BC62-D9E8FC27CF35}"/>
              </a:ext>
            </a:extLst>
          </p:cNvPr>
          <p:cNvSpPr txBox="1">
            <a:spLocks/>
          </p:cNvSpPr>
          <p:nvPr/>
        </p:nvSpPr>
        <p:spPr>
          <a:xfrm>
            <a:off x="2853359" y="147637"/>
            <a:ext cx="6351932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13037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900C3-76AC-4A5E-80F6-643CAEC8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B13C3-9E00-45C4-8B9C-8A3CF6BA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399" y="3962400"/>
            <a:ext cx="3906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8FB3A-C9A8-4F86-8BFD-B90C4FF1E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845" y="1377914"/>
            <a:ext cx="6049108" cy="2286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61677B-7644-412B-BAFD-868841AEFFE0}"/>
              </a:ext>
            </a:extLst>
          </p:cNvPr>
          <p:cNvSpPr txBox="1">
            <a:spLocks/>
          </p:cNvSpPr>
          <p:nvPr/>
        </p:nvSpPr>
        <p:spPr>
          <a:xfrm>
            <a:off x="1265237" y="212655"/>
            <a:ext cx="9661525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Matrix Multiplication: Example</a:t>
            </a:r>
          </a:p>
        </p:txBody>
      </p:sp>
    </p:spTree>
    <p:extLst>
      <p:ext uri="{BB962C8B-B14F-4D97-AF65-F5344CB8AC3E}">
        <p14:creationId xmlns:p14="http://schemas.microsoft.com/office/powerpoint/2010/main" val="197763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2426F7-18F2-4650-9C0B-B1932EEA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5A87E-9C1F-4F7E-BA1C-1B25258C8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562" y="1958941"/>
            <a:ext cx="6618515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53934E-08E2-45E1-A2E4-1AFA1457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562" y="4086227"/>
            <a:ext cx="6774873" cy="1371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A2A5BE-C0D2-4354-A83D-3ADDC8F72F08}"/>
              </a:ext>
            </a:extLst>
          </p:cNvPr>
          <p:cNvSpPr txBox="1">
            <a:spLocks/>
          </p:cNvSpPr>
          <p:nvPr/>
        </p:nvSpPr>
        <p:spPr>
          <a:xfrm>
            <a:off x="1265237" y="212655"/>
            <a:ext cx="9661525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Matrix Multiplication: More Examples</a:t>
            </a:r>
          </a:p>
        </p:txBody>
      </p:sp>
    </p:spTree>
    <p:extLst>
      <p:ext uri="{BB962C8B-B14F-4D97-AF65-F5344CB8AC3E}">
        <p14:creationId xmlns:p14="http://schemas.microsoft.com/office/powerpoint/2010/main" val="419424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2426F7-18F2-4650-9C0B-B1932EEA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A2A5BE-C0D2-4354-A83D-3ADDC8F72F08}"/>
              </a:ext>
            </a:extLst>
          </p:cNvPr>
          <p:cNvSpPr txBox="1">
            <a:spLocks/>
          </p:cNvSpPr>
          <p:nvPr/>
        </p:nvSpPr>
        <p:spPr>
          <a:xfrm>
            <a:off x="1265237" y="212655"/>
            <a:ext cx="9661525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Powers of Matrices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A7F90-95A9-40A6-81A4-A123E51E5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48" y="1385887"/>
            <a:ext cx="328889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DB6F56-A4B1-4C46-BDFA-FA3FDBF1550C}"/>
                  </a:ext>
                </a:extLst>
              </p:cNvPr>
              <p:cNvSpPr txBox="1"/>
              <p:nvPr/>
            </p:nvSpPr>
            <p:spPr>
              <a:xfrm>
                <a:off x="5100639" y="2488182"/>
                <a:ext cx="5586413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/>
                  <a:t>This is the </a:t>
                </a:r>
                <a:r>
                  <a:rPr lang="en-US" sz="2900" dirty="0">
                    <a:solidFill>
                      <a:srgbClr val="FF0000"/>
                    </a:solidFill>
                  </a:rPr>
                  <a:t>identity matrix </a:t>
                </a:r>
                <a:r>
                  <a:rPr lang="en-US" sz="2900" dirty="0"/>
                  <a:t>of order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9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DB6F56-A4B1-4C46-BDFA-FA3FDBF15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639" y="2488182"/>
                <a:ext cx="5586413" cy="538609"/>
              </a:xfrm>
              <a:prstGeom prst="rect">
                <a:avLst/>
              </a:prstGeom>
              <a:blipFill>
                <a:blip r:embed="rId3"/>
                <a:stretch>
                  <a:fillRect l="-2402" t="-11236" r="-1419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A4ACD28-6E29-4A0F-BDDF-4E187C251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873" y="5220152"/>
            <a:ext cx="2451039" cy="640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948A06-CBC3-4E41-BFA4-2C3094920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354" y="4991552"/>
            <a:ext cx="402336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0750E4-3024-4ABD-80B9-4BAE022BE1E1}"/>
                  </a:ext>
                </a:extLst>
              </p:cNvPr>
              <p:cNvSpPr txBox="1"/>
              <p:nvPr/>
            </p:nvSpPr>
            <p:spPr>
              <a:xfrm>
                <a:off x="661991" y="4875347"/>
                <a:ext cx="4367212" cy="9848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/>
                  <a:t>If </a:t>
                </a:r>
                <a14:m>
                  <m:oMath xmlns:m="http://schemas.openxmlformats.org/officeDocument/2006/math">
                    <m:r>
                      <a:rPr lang="en-US" sz="29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900" dirty="0"/>
                  <a:t> is an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900" dirty="0"/>
                  <a:t> matrix then</a:t>
                </a:r>
              </a:p>
              <a:p>
                <a:r>
                  <a:rPr lang="en-US" sz="2900" dirty="0"/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0750E4-3024-4ABD-80B9-4BAE022BE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91" y="4875347"/>
                <a:ext cx="4367212" cy="984885"/>
              </a:xfrm>
              <a:prstGeom prst="rect">
                <a:avLst/>
              </a:prstGeom>
              <a:blipFill>
                <a:blip r:embed="rId6"/>
                <a:stretch>
                  <a:fillRect l="-2925" t="-5521" r="-16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8FE7D6-335A-4A2C-AE39-C3DAE8936047}"/>
                  </a:ext>
                </a:extLst>
              </p:cNvPr>
              <p:cNvSpPr txBox="1"/>
              <p:nvPr/>
            </p:nvSpPr>
            <p:spPr>
              <a:xfrm>
                <a:off x="5834059" y="4652208"/>
                <a:ext cx="5695950" cy="14311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/>
                  <a:t>If </a:t>
                </a:r>
                <a14:m>
                  <m:oMath xmlns:m="http://schemas.openxmlformats.org/officeDocument/2006/math">
                    <m:r>
                      <a:rPr lang="en-US" sz="29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900" dirty="0"/>
                  <a:t> is an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900" dirty="0"/>
                  <a:t> matrix then</a:t>
                </a:r>
              </a:p>
              <a:p>
                <a:endParaRPr lang="en-US" sz="2900" dirty="0"/>
              </a:p>
              <a:p>
                <a:r>
                  <a:rPr lang="en-US" sz="2900" dirty="0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8FE7D6-335A-4A2C-AE39-C3DAE893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59" y="4652208"/>
                <a:ext cx="5695950" cy="1431161"/>
              </a:xfrm>
              <a:prstGeom prst="rect">
                <a:avLst/>
              </a:prstGeom>
              <a:blipFill>
                <a:blip r:embed="rId7"/>
                <a:stretch>
                  <a:fillRect l="-2137" t="-379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70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A21B9-A7C7-4C77-89DF-7E58B6B7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FBA2AE-B5F0-48DC-BA13-A32C77F2D68A}"/>
              </a:ext>
            </a:extLst>
          </p:cNvPr>
          <p:cNvSpPr txBox="1">
            <a:spLocks/>
          </p:cNvSpPr>
          <p:nvPr/>
        </p:nvSpPr>
        <p:spPr>
          <a:xfrm>
            <a:off x="1265237" y="212655"/>
            <a:ext cx="9661525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Transposes of Matrices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09D8E-890F-4498-B494-78A1E5C6405E}"/>
              </a:ext>
            </a:extLst>
          </p:cNvPr>
          <p:cNvSpPr txBox="1"/>
          <p:nvPr/>
        </p:nvSpPr>
        <p:spPr>
          <a:xfrm>
            <a:off x="305594" y="4046022"/>
            <a:ext cx="19192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6D4FD2-8CB2-4F34-A5E5-C3DB6BD2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203255"/>
            <a:ext cx="11887200" cy="25595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BF2A21-5098-4F63-8876-E5E82D277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49" y="4471987"/>
            <a:ext cx="7302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3254</TotalTime>
  <Words>135</Words>
  <Application>Microsoft Office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Tw Cen MT</vt:lpstr>
      <vt:lpstr>Wingdings</vt:lpstr>
      <vt:lpstr>Wingdings 2</vt:lpstr>
      <vt:lpstr>MyTheme</vt:lpstr>
      <vt:lpstr>Matrices</vt:lpstr>
      <vt:lpstr>What Is a Matrix?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Network Science</dc:subject>
  <dc:creator>Evgeny Dantsin</dc:creator>
  <cp:lastModifiedBy>Evgeny Dantsin</cp:lastModifiedBy>
  <cp:revision>241</cp:revision>
  <dcterms:created xsi:type="dcterms:W3CDTF">2019-06-06T18:21:16Z</dcterms:created>
  <dcterms:modified xsi:type="dcterms:W3CDTF">2023-07-20T13:59:32Z</dcterms:modified>
</cp:coreProperties>
</file>