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464" r:id="rId2"/>
    <p:sldId id="625" r:id="rId3"/>
    <p:sldId id="638" r:id="rId4"/>
    <p:sldId id="639" r:id="rId5"/>
    <p:sldId id="645" r:id="rId6"/>
    <p:sldId id="646" r:id="rId7"/>
    <p:sldId id="640" r:id="rId8"/>
    <p:sldId id="643" r:id="rId9"/>
    <p:sldId id="644" r:id="rId10"/>
    <p:sldId id="641" r:id="rId11"/>
    <p:sldId id="647" r:id="rId12"/>
    <p:sldId id="651" r:id="rId13"/>
    <p:sldId id="648" r:id="rId14"/>
    <p:sldId id="649" r:id="rId15"/>
    <p:sldId id="650" r:id="rId16"/>
    <p:sldId id="65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22" autoAdjust="0"/>
    <p:restoredTop sz="82951" autoAdjust="0"/>
  </p:normalViewPr>
  <p:slideViewPr>
    <p:cSldViewPr snapToGrid="0">
      <p:cViewPr varScale="1">
        <p:scale>
          <a:sx n="52" d="100"/>
          <a:sy n="52" d="100"/>
        </p:scale>
        <p:origin x="6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14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65161-08D7-472C-BCCB-6A2E4E0C1DCB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FFDB7-54B5-4F36-9B63-E3ACCCDF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0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6E0EAF2-5B14-4A74-98F1-A44F5748ECF4}" type="datetime1">
              <a:rPr lang="en-US" smtClean="0"/>
              <a:t>7/19/2023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16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2B8F-AB82-4203-8882-7FD5DCF3DF27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8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356D77BE-124F-4EA1-9F56-8EF2FA4C33AD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0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C644-166D-48D3-809E-2148822FC52A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1207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B704-0496-435C-86CD-2E012CF45D82}" type="datetime1">
              <a:rPr lang="en-US" smtClean="0"/>
              <a:t>7/19/2023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56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F74B25A-AA5A-4092-AD5B-21E4DAFA5343}" type="datetime1">
              <a:rPr lang="en-US" smtClean="0"/>
              <a:t>7/19/2023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9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08649C1-971B-4A42-A134-2D825C02346A}" type="datetime1">
              <a:rPr lang="en-US" smtClean="0"/>
              <a:t>7/19/2023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27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6793-D223-4F93-87D3-0417BE0FC518}" type="datetime1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1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630D-A37F-4797-BB84-9473457CEF55}" type="datetime1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5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3E1D8-97B4-4986-808E-7797D7F41419}" type="datetime1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8377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70DB82E0-5C70-49B5-BAC0-ED87C996C351}" type="datetime1">
              <a:rPr lang="en-US" smtClean="0"/>
              <a:t>7/19/2023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06149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01AFC6-53B6-46EB-BD96-587CE0D24FDE}" type="datetime1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7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Representation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734460-0F59-4DAF-BA06-741E5F21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10</a:t>
            </a:fld>
            <a:endParaRPr lang="en-US"/>
          </a:p>
        </p:txBody>
      </p:sp>
      <p:sp>
        <p:nvSpPr>
          <p:cNvPr id="3" name="AutoShape 2" descr="A graph with 5 vertices and 6 edges.">
            <a:extLst>
              <a:ext uri="{FF2B5EF4-FFF2-40B4-BE49-F238E27FC236}">
                <a16:creationId xmlns:a16="http://schemas.microsoft.com/office/drawing/2014/main" id="{738EF3A4-4677-4780-9F21-84ACB179FC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D649F15-1DD6-4FE2-8AD0-D59583B8BD19}"/>
              </a:ext>
            </a:extLst>
          </p:cNvPr>
          <p:cNvSpPr txBox="1">
            <a:spLocks/>
          </p:cNvSpPr>
          <p:nvPr/>
        </p:nvSpPr>
        <p:spPr>
          <a:xfrm>
            <a:off x="1331843" y="200645"/>
            <a:ext cx="9528313" cy="86304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Exercise 1: Find the Adjacency Matrix</a:t>
            </a:r>
          </a:p>
        </p:txBody>
      </p:sp>
      <p:sp>
        <p:nvSpPr>
          <p:cNvPr id="8" name="AutoShape 2" descr="Figure for exercise 13">
            <a:extLst>
              <a:ext uri="{FF2B5EF4-FFF2-40B4-BE49-F238E27FC236}">
                <a16:creationId xmlns:a16="http://schemas.microsoft.com/office/drawing/2014/main" id="{B3B5FBA2-A988-48D6-BF65-65CF2AECB5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CC51AE-E7AF-4DE2-91E0-A38D926AD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246" y="1690687"/>
            <a:ext cx="2695575" cy="31718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E4DE02C-4FDD-44F3-999F-5B6BB079E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579" y="2133599"/>
            <a:ext cx="240424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2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734460-0F59-4DAF-BA06-741E5F21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11</a:t>
            </a:fld>
            <a:endParaRPr lang="en-US"/>
          </a:p>
        </p:txBody>
      </p:sp>
      <p:sp>
        <p:nvSpPr>
          <p:cNvPr id="3" name="AutoShape 2" descr="A graph with 5 vertices and 6 edges.">
            <a:extLst>
              <a:ext uri="{FF2B5EF4-FFF2-40B4-BE49-F238E27FC236}">
                <a16:creationId xmlns:a16="http://schemas.microsoft.com/office/drawing/2014/main" id="{738EF3A4-4677-4780-9F21-84ACB179FC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D649F15-1DD6-4FE2-8AD0-D59583B8BD19}"/>
              </a:ext>
            </a:extLst>
          </p:cNvPr>
          <p:cNvSpPr txBox="1">
            <a:spLocks/>
          </p:cNvSpPr>
          <p:nvPr/>
        </p:nvSpPr>
        <p:spPr>
          <a:xfrm>
            <a:off x="2862469" y="204581"/>
            <a:ext cx="6771861" cy="86304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Exercise 2: Draw the Graph</a:t>
            </a:r>
          </a:p>
        </p:txBody>
      </p:sp>
      <p:sp>
        <p:nvSpPr>
          <p:cNvPr id="4" name="AutoShape 2" descr="Figure for exercise 2">
            <a:extLst>
              <a:ext uri="{FF2B5EF4-FFF2-40B4-BE49-F238E27FC236}">
                <a16:creationId xmlns:a16="http://schemas.microsoft.com/office/drawing/2014/main" id="{48FB4A7C-660F-440E-988E-16FE697ADE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2817B1B-DDF0-434E-B0E4-8D877EB6C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80" y="2286000"/>
            <a:ext cx="2404925" cy="2286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45714CC-2CC1-474E-8337-A256C18D6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495" y="2057400"/>
            <a:ext cx="301897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1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734460-0F59-4DAF-BA06-741E5F21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12</a:t>
            </a:fld>
            <a:endParaRPr lang="en-US"/>
          </a:p>
        </p:txBody>
      </p:sp>
      <p:sp>
        <p:nvSpPr>
          <p:cNvPr id="3" name="AutoShape 2" descr="A graph with 5 vertices and 6 edges.">
            <a:extLst>
              <a:ext uri="{FF2B5EF4-FFF2-40B4-BE49-F238E27FC236}">
                <a16:creationId xmlns:a16="http://schemas.microsoft.com/office/drawing/2014/main" id="{738EF3A4-4677-4780-9F21-84ACB179FC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Figure for exercise 2">
            <a:extLst>
              <a:ext uri="{FF2B5EF4-FFF2-40B4-BE49-F238E27FC236}">
                <a16:creationId xmlns:a16="http://schemas.microsoft.com/office/drawing/2014/main" id="{48FB4A7C-660F-440E-988E-16FE697ADE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2" descr="C:\Users\edantsin\Google Drive\Teaching\2013 Fall\F-13 Math 245\Pictures\012.jpg">
            <a:extLst>
              <a:ext uri="{FF2B5EF4-FFF2-40B4-BE49-F238E27FC236}">
                <a16:creationId xmlns:a16="http://schemas.microsoft.com/office/drawing/2014/main" id="{229360E7-6264-4C45-8921-7045494F1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735" y="1679713"/>
            <a:ext cx="311191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edantsin\Google Drive\Teaching\2013 Fall\F-13 Math 245\Pictures\013.jpg">
            <a:extLst>
              <a:ext uri="{FF2B5EF4-FFF2-40B4-BE49-F238E27FC236}">
                <a16:creationId xmlns:a16="http://schemas.microsoft.com/office/drawing/2014/main" id="{6E151539-7F86-4F7C-B5F3-F5126DB0D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155" y="1679713"/>
            <a:ext cx="303777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AEBBEDC-092C-415D-A6F0-6F9B95D0F77D}"/>
              </a:ext>
            </a:extLst>
          </p:cNvPr>
          <p:cNvSpPr txBox="1">
            <a:spLocks/>
          </p:cNvSpPr>
          <p:nvPr/>
        </p:nvSpPr>
        <p:spPr>
          <a:xfrm>
            <a:off x="3014869" y="154057"/>
            <a:ext cx="6771861" cy="86304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Exercise 3: Draw the Graph</a:t>
            </a:r>
          </a:p>
        </p:txBody>
      </p:sp>
    </p:spTree>
    <p:extLst>
      <p:ext uri="{BB962C8B-B14F-4D97-AF65-F5344CB8AC3E}">
        <p14:creationId xmlns:p14="http://schemas.microsoft.com/office/powerpoint/2010/main" val="131685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E5B0FE-CA6F-4CD6-8853-CCF46ADA9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AF106F-A873-47FB-97BD-9C87F123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Incidence Matrices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D595B-D96E-4AED-80F5-76D2D4F39E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58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9A50CE-DB2D-40D7-8A99-2AB3B8F9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B1E76C5D-3724-4D6A-B7CB-29A993BD6A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1200" y="490330"/>
                <a:ext cx="10524436" cy="575807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Definition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900" dirty="0"/>
                  <a:t> be a graph with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900" dirty="0"/>
                  <a:t> and edges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900" dirty="0"/>
                  <a:t>. </a:t>
                </a:r>
                <a:r>
                  <a:rPr lang="en-US" sz="2900"/>
                  <a:t>The </a:t>
                </a:r>
                <a:r>
                  <a:rPr lang="en-US">
                    <a:solidFill>
                      <a:srgbClr val="FF0000"/>
                    </a:solidFill>
                  </a:rPr>
                  <a:t>incidence</a:t>
                </a:r>
                <a:r>
                  <a:rPr lang="en-US" sz="2900">
                    <a:solidFill>
                      <a:srgbClr val="FF0000"/>
                    </a:solidFill>
                  </a:rPr>
                  <a:t> </a:t>
                </a:r>
                <a:r>
                  <a:rPr lang="en-US" sz="2900" dirty="0">
                    <a:solidFill>
                      <a:srgbClr val="FF0000"/>
                    </a:solidFill>
                  </a:rPr>
                  <a:t>matrix </a:t>
                </a:r>
                <a:r>
                  <a:rPr lang="en-US" sz="2900" dirty="0"/>
                  <a:t>for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900" dirty="0"/>
                  <a:t> is the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900" dirty="0"/>
                  <a:t> matrix </a:t>
                </a:r>
                <a14:m>
                  <m:oMath xmlns:m="http://schemas.openxmlformats.org/officeDocument/2006/math">
                    <m:r>
                      <a:rPr lang="en-US" sz="29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900" dirty="0"/>
                  <a:t> where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9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1     </m:t>
                              </m:r>
                              <m:r>
                                <m:rPr>
                                  <m:nor/>
                                </m:rPr>
                                <a:rPr lang="en-US" sz="2900" b="0" i="0" smtClean="0">
                                  <a:latin typeface="Cambria Math" panose="02040503050406030204" pitchFamily="18" charset="0"/>
                                </a:rPr>
                                <m:t>when</m:t>
                              </m:r>
                              <m:r>
                                <m:rPr>
                                  <m:nor/>
                                </m:rPr>
                                <a:rPr lang="en-US" sz="29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900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m:rPr>
                                  <m:nor/>
                                </m:rPr>
                                <a:rPr lang="en-US" sz="29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900" b="0" i="0" smtClean="0">
                                  <a:latin typeface="Cambria Math" panose="02040503050406030204" pitchFamily="18" charset="0"/>
                                </a:rPr>
                                <m:t>incident</m:t>
                              </m:r>
                              <m:r>
                                <m:rPr>
                                  <m:nor/>
                                </m:rPr>
                                <a:rPr lang="en-US" sz="29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900" b="0" i="0" smtClean="0">
                                  <a:latin typeface="Cambria Math" panose="02040503050406030204" pitchFamily="18" charset="0"/>
                                </a:rPr>
                                <m:t>with</m:t>
                              </m:r>
                              <m:r>
                                <m:rPr>
                                  <m:nor/>
                                </m:rPr>
                                <a:rPr lang="en-US" sz="29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0     </m:t>
                              </m:r>
                              <m:r>
                                <m:rPr>
                                  <m:nor/>
                                </m:rPr>
                                <a:rPr lang="en-US" sz="29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 sz="2900" b="0" i="0" smtClean="0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900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Example</a:t>
                </a:r>
              </a:p>
              <a:p>
                <a:pPr marL="0" indent="0">
                  <a:buNone/>
                </a:pPr>
                <a:r>
                  <a:rPr lang="en-US" sz="29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B1E76C5D-3724-4D6A-B7CB-29A993BD6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490330"/>
                <a:ext cx="10524436" cy="5758070"/>
              </a:xfrm>
              <a:prstGeom prst="rect">
                <a:avLst/>
              </a:prstGeom>
              <a:blipFill>
                <a:blip r:embed="rId2"/>
                <a:stretch>
                  <a:fillRect l="-1275" t="-1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C0543B4-9ADD-4FC7-BE60-B1C56A5CB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931" y="3824080"/>
            <a:ext cx="3399118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E4E9B1-CD5F-487A-9E48-526370EA3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797" y="3595480"/>
            <a:ext cx="329909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18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734460-0F59-4DAF-BA06-741E5F21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15</a:t>
            </a:fld>
            <a:endParaRPr lang="en-US"/>
          </a:p>
        </p:txBody>
      </p:sp>
      <p:sp>
        <p:nvSpPr>
          <p:cNvPr id="3" name="AutoShape 2" descr="A graph with 5 vertices and 6 edges.">
            <a:extLst>
              <a:ext uri="{FF2B5EF4-FFF2-40B4-BE49-F238E27FC236}">
                <a16:creationId xmlns:a16="http://schemas.microsoft.com/office/drawing/2014/main" id="{738EF3A4-4677-4780-9F21-84ACB179FC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D649F15-1DD6-4FE2-8AD0-D59583B8BD19}"/>
              </a:ext>
            </a:extLst>
          </p:cNvPr>
          <p:cNvSpPr txBox="1">
            <a:spLocks/>
          </p:cNvSpPr>
          <p:nvPr/>
        </p:nvSpPr>
        <p:spPr>
          <a:xfrm>
            <a:off x="1835426" y="229428"/>
            <a:ext cx="8216348" cy="86304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Exercise: Find the Incidence Matrix</a:t>
            </a:r>
          </a:p>
        </p:txBody>
      </p:sp>
      <p:sp>
        <p:nvSpPr>
          <p:cNvPr id="8" name="AutoShape 2" descr="Figure for exercise 13">
            <a:extLst>
              <a:ext uri="{FF2B5EF4-FFF2-40B4-BE49-F238E27FC236}">
                <a16:creationId xmlns:a16="http://schemas.microsoft.com/office/drawing/2014/main" id="{B3B5FBA2-A988-48D6-BF65-65CF2AECB5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D4CB40-1519-4722-A2A3-FB13B3002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416" y="2057400"/>
            <a:ext cx="4222679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D6B7C5-4CB2-4A82-AED0-939A5C044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905" y="1600200"/>
            <a:ext cx="43808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0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2799" y="1589567"/>
            <a:ext cx="7155543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Section 6.2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C42FE918-A725-4A17-832F-F28B624C2EC6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3BD102-EB16-447C-B953-6F14AC941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029" y="1589567"/>
            <a:ext cx="350797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9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E5B0FE-CA6F-4CD6-8853-CCF46ADA9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AF106F-A873-47FB-97BD-9C87F123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Adjacency Lists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D595B-D96E-4AED-80F5-76D2D4F39E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94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734460-0F59-4DAF-BA06-741E5F21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3</a:t>
            </a:fld>
            <a:endParaRPr lang="en-US"/>
          </a:p>
        </p:txBody>
      </p:sp>
      <p:sp>
        <p:nvSpPr>
          <p:cNvPr id="3" name="AutoShape 2" descr="A graph with 5 vertices and 6 edges.">
            <a:extLst>
              <a:ext uri="{FF2B5EF4-FFF2-40B4-BE49-F238E27FC236}">
                <a16:creationId xmlns:a16="http://schemas.microsoft.com/office/drawing/2014/main" id="{738EF3A4-4677-4780-9F21-84ACB179FC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5D77D-4392-42A5-A047-EE58E078C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95" y="1904999"/>
            <a:ext cx="3031958" cy="27432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649F15-1DD6-4FE2-8AD0-D59583B8BD19}"/>
              </a:ext>
            </a:extLst>
          </p:cNvPr>
          <p:cNvSpPr txBox="1">
            <a:spLocks/>
          </p:cNvSpPr>
          <p:nvPr/>
        </p:nvSpPr>
        <p:spPr>
          <a:xfrm>
            <a:off x="2014330" y="229726"/>
            <a:ext cx="8468139" cy="86304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What Is an Adjacency List?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BE98FC-3CCB-4D25-9E6D-CC6FDA9E2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256" y="1915260"/>
            <a:ext cx="6172200" cy="280987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B78E29-9305-4095-A16E-6D2D818AAE1A}"/>
              </a:ext>
            </a:extLst>
          </p:cNvPr>
          <p:cNvSpPr/>
          <p:nvPr/>
        </p:nvSpPr>
        <p:spPr>
          <a:xfrm>
            <a:off x="8812694" y="4250957"/>
            <a:ext cx="795131" cy="2650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4D615D-D8C1-4AE4-A338-CACD0B1A4B40}"/>
              </a:ext>
            </a:extLst>
          </p:cNvPr>
          <p:cNvSpPr txBox="1"/>
          <p:nvPr/>
        </p:nvSpPr>
        <p:spPr>
          <a:xfrm>
            <a:off x="8209720" y="5303561"/>
            <a:ext cx="2001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adjacency list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19710D-BE31-403F-B9E2-363C5840C714}"/>
              </a:ext>
            </a:extLst>
          </p:cNvPr>
          <p:cNvCxnSpPr>
            <a:cxnSpLocks/>
          </p:cNvCxnSpPr>
          <p:nvPr/>
        </p:nvCxnSpPr>
        <p:spPr>
          <a:xfrm flipV="1">
            <a:off x="9210260" y="4516001"/>
            <a:ext cx="0" cy="787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23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734460-0F59-4DAF-BA06-741E5F21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4</a:t>
            </a:fld>
            <a:endParaRPr lang="en-US"/>
          </a:p>
        </p:txBody>
      </p:sp>
      <p:sp>
        <p:nvSpPr>
          <p:cNvPr id="3" name="AutoShape 2" descr="A graph with 5 vertices and 6 edges.">
            <a:extLst>
              <a:ext uri="{FF2B5EF4-FFF2-40B4-BE49-F238E27FC236}">
                <a16:creationId xmlns:a16="http://schemas.microsoft.com/office/drawing/2014/main" id="{738EF3A4-4677-4780-9F21-84ACB179FC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D649F15-1DD6-4FE2-8AD0-D59583B8BD19}"/>
              </a:ext>
            </a:extLst>
          </p:cNvPr>
          <p:cNvSpPr txBox="1">
            <a:spLocks/>
          </p:cNvSpPr>
          <p:nvPr/>
        </p:nvSpPr>
        <p:spPr>
          <a:xfrm>
            <a:off x="1905001" y="188582"/>
            <a:ext cx="8381998" cy="86304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Adjacency Lists for Directed Graphs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4D615D-D8C1-4AE4-A338-CACD0B1A4B40}"/>
              </a:ext>
            </a:extLst>
          </p:cNvPr>
          <p:cNvSpPr txBox="1"/>
          <p:nvPr/>
        </p:nvSpPr>
        <p:spPr>
          <a:xfrm>
            <a:off x="8640415" y="5611405"/>
            <a:ext cx="2001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adjacency list</a:t>
            </a:r>
          </a:p>
        </p:txBody>
      </p:sp>
      <p:sp>
        <p:nvSpPr>
          <p:cNvPr id="6" name="AutoShape 2" descr="A directed graph with 5 vertices and 12 edges.">
            <a:extLst>
              <a:ext uri="{FF2B5EF4-FFF2-40B4-BE49-F238E27FC236}">
                <a16:creationId xmlns:a16="http://schemas.microsoft.com/office/drawing/2014/main" id="{82C3D4CE-25E4-4B01-BF1A-2375070FE6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24AB26-6059-4010-A840-079113E1B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59" y="2209800"/>
            <a:ext cx="3268980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CBB5C5-A9B0-44A7-910B-2179F1ED2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216" y="2171700"/>
            <a:ext cx="6200775" cy="27813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967D517-351F-4A55-A46D-B4BE1405B8DE}"/>
              </a:ext>
            </a:extLst>
          </p:cNvPr>
          <p:cNvSpPr/>
          <p:nvPr/>
        </p:nvSpPr>
        <p:spPr>
          <a:xfrm>
            <a:off x="9236763" y="4494720"/>
            <a:ext cx="808383" cy="2650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2DA21D-4553-47BF-AA44-83ABC87B5658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9640955" y="4759763"/>
            <a:ext cx="6626" cy="8863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66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35A2DF-693A-4E87-BCF3-254111B4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5AB84C3-68B4-46A6-9792-A4A196805E09}"/>
              </a:ext>
            </a:extLst>
          </p:cNvPr>
          <p:cNvSpPr txBox="1">
            <a:spLocks/>
          </p:cNvSpPr>
          <p:nvPr/>
        </p:nvSpPr>
        <p:spPr>
          <a:xfrm>
            <a:off x="2080591" y="141840"/>
            <a:ext cx="8335618" cy="86304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Exercise 1: Find the Adjacency Lists</a:t>
            </a:r>
          </a:p>
        </p:txBody>
      </p:sp>
      <p:sp>
        <p:nvSpPr>
          <p:cNvPr id="4" name="AutoShape 2" descr="Figure for exercise 1.">
            <a:extLst>
              <a:ext uri="{FF2B5EF4-FFF2-40B4-BE49-F238E27FC236}">
                <a16:creationId xmlns:a16="http://schemas.microsoft.com/office/drawing/2014/main" id="{3E966790-2579-4C0B-8DB0-3A4A1DEAF5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4740E-F7F1-4722-AE1F-D4C0F2060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050" y="1666875"/>
            <a:ext cx="2543175" cy="3219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981E57-EA7F-4DE1-BFDC-E12C95019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502" y="1952625"/>
            <a:ext cx="59245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6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35A2DF-693A-4E87-BCF3-254111B4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6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5AB84C3-68B4-46A6-9792-A4A196805E09}"/>
              </a:ext>
            </a:extLst>
          </p:cNvPr>
          <p:cNvSpPr txBox="1">
            <a:spLocks/>
          </p:cNvSpPr>
          <p:nvPr/>
        </p:nvSpPr>
        <p:spPr>
          <a:xfrm>
            <a:off x="1822173" y="146084"/>
            <a:ext cx="8547653" cy="86304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Exercise 2: Find the Adjacency Lists </a:t>
            </a:r>
          </a:p>
        </p:txBody>
      </p:sp>
      <p:sp>
        <p:nvSpPr>
          <p:cNvPr id="4" name="AutoShape 2" descr="Figure for exercise 1.">
            <a:extLst>
              <a:ext uri="{FF2B5EF4-FFF2-40B4-BE49-F238E27FC236}">
                <a16:creationId xmlns:a16="http://schemas.microsoft.com/office/drawing/2014/main" id="{3E966790-2579-4C0B-8DB0-3A4A1DEAF5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Figure for exercise 3.">
            <a:extLst>
              <a:ext uri="{FF2B5EF4-FFF2-40B4-BE49-F238E27FC236}">
                <a16:creationId xmlns:a16="http://schemas.microsoft.com/office/drawing/2014/main" id="{D4E18CB6-AA30-4F4E-BD03-28DB104ABD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D9B601-775D-46D0-8811-0679DC639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731" y="1743075"/>
            <a:ext cx="3114675" cy="3067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A350E4-013E-49F7-A694-85DE9D2AD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169" y="2052637"/>
            <a:ext cx="57531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0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E5B0FE-CA6F-4CD6-8853-CCF46ADA9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AF106F-A873-47FB-97BD-9C87F123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Adjacency Matrices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D595B-D96E-4AED-80F5-76D2D4F39E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32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9A50CE-DB2D-40D7-8A99-2AB3B8F9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B1E76C5D-3724-4D6A-B7CB-29A993BD6A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1200" y="742122"/>
                <a:ext cx="10524436" cy="530971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Definition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900" dirty="0"/>
                  <a:t> be a graph with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900" dirty="0"/>
                  <a:t>. The </a:t>
                </a:r>
                <a:r>
                  <a:rPr lang="en-US" sz="2900" dirty="0">
                    <a:solidFill>
                      <a:srgbClr val="FF0000"/>
                    </a:solidFill>
                  </a:rPr>
                  <a:t>adjacency matrix </a:t>
                </a:r>
                <a:r>
                  <a:rPr lang="en-US" sz="2900" dirty="0"/>
                  <a:t>for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900" dirty="0"/>
                  <a:t> is the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900" dirty="0"/>
                  <a:t> matrix </a:t>
                </a:r>
                <a14:m>
                  <m:oMath xmlns:m="http://schemas.openxmlformats.org/officeDocument/2006/math">
                    <m:r>
                      <a:rPr lang="en-US" sz="29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9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900" dirty="0"/>
                  <a:t> is the number of edges whose endpoints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9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900" dirty="0"/>
                  <a:t>.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Example</a:t>
                </a:r>
              </a:p>
              <a:p>
                <a:pPr marL="0" indent="0">
                  <a:buNone/>
                </a:pPr>
                <a:r>
                  <a:rPr lang="en-US" sz="29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B1E76C5D-3724-4D6A-B7CB-29A993BD6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742122"/>
                <a:ext cx="10524436" cy="5309718"/>
              </a:xfrm>
              <a:prstGeom prst="rect">
                <a:avLst/>
              </a:prstGeom>
              <a:blipFill>
                <a:blip r:embed="rId2"/>
                <a:stretch>
                  <a:fillRect l="-1275" t="-1148" r="-1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1CF2129D-19A5-4C05-AA82-EE7DCC3C6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472" y="3242379"/>
            <a:ext cx="190232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13CA04E4-C056-4E36-911E-8E0498387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39" y="3470979"/>
            <a:ext cx="384389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4379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9A50CE-DB2D-40D7-8A99-2AB3B8F9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B1E76C5D-3724-4D6A-B7CB-29A993BD6A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1200" y="742122"/>
                <a:ext cx="10524436" cy="530971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Definition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900" dirty="0"/>
                  <a:t> be a </a:t>
                </a:r>
                <a:r>
                  <a:rPr lang="en-US" sz="2900" dirty="0">
                    <a:highlight>
                      <a:srgbClr val="FFFF00"/>
                    </a:highlight>
                  </a:rPr>
                  <a:t>directed</a:t>
                </a:r>
                <a:r>
                  <a:rPr lang="en-US" sz="2900" dirty="0"/>
                  <a:t> graph with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900" dirty="0"/>
                  <a:t>. The </a:t>
                </a:r>
                <a:r>
                  <a:rPr lang="en-US" sz="2900" dirty="0">
                    <a:solidFill>
                      <a:srgbClr val="FF0000"/>
                    </a:solidFill>
                  </a:rPr>
                  <a:t>adjacency matrix </a:t>
                </a:r>
                <a:r>
                  <a:rPr lang="en-US" sz="2900" dirty="0"/>
                  <a:t>for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900" dirty="0"/>
                  <a:t> is the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900" dirty="0"/>
                  <a:t> matrix </a:t>
                </a:r>
                <a14:m>
                  <m:oMath xmlns:m="http://schemas.openxmlformats.org/officeDocument/2006/math">
                    <m:r>
                      <a:rPr lang="en-US" sz="29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9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900" dirty="0"/>
                  <a:t> is the number of edges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9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900" dirty="0"/>
                  <a:t>.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Example</a:t>
                </a:r>
              </a:p>
              <a:p>
                <a:pPr marL="0" indent="0">
                  <a:buNone/>
                </a:pPr>
                <a:r>
                  <a:rPr lang="en-US" sz="29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B1E76C5D-3724-4D6A-B7CB-29A993BD6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742122"/>
                <a:ext cx="10524436" cy="5309718"/>
              </a:xfrm>
              <a:prstGeom prst="rect">
                <a:avLst/>
              </a:prstGeom>
              <a:blipFill>
                <a:blip r:embed="rId2"/>
                <a:stretch>
                  <a:fillRect l="-1275" t="-1148" r="-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1932A60-D827-4F36-A543-24881CDA1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238" y="3429000"/>
            <a:ext cx="3200400" cy="24094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4C2C09-C4EB-405B-A63E-E4CD88040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632" y="3719313"/>
            <a:ext cx="385304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42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" id="{EE3CAD15-D4C5-48E4-B044-E3C0614D0E17}" vid="{14AA537B-0363-4E43-89C6-FB46DAC3E8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4400</TotalTime>
  <Words>204</Words>
  <Application>Microsoft Office PowerPoint</Application>
  <PresentationFormat>Widescreen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Cambria Math</vt:lpstr>
      <vt:lpstr>Tw Cen MT</vt:lpstr>
      <vt:lpstr>Wingdings</vt:lpstr>
      <vt:lpstr>Wingdings 2</vt:lpstr>
      <vt:lpstr>MyTheme</vt:lpstr>
      <vt:lpstr>Graph Representation</vt:lpstr>
      <vt:lpstr>Adjacency Lists</vt:lpstr>
      <vt:lpstr>PowerPoint Presentation</vt:lpstr>
      <vt:lpstr>PowerPoint Presentation</vt:lpstr>
      <vt:lpstr>PowerPoint Presentation</vt:lpstr>
      <vt:lpstr>PowerPoint Presentation</vt:lpstr>
      <vt:lpstr>Adjacency Matrices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Incidence Matrices</vt:lpstr>
      <vt:lpstr>PowerPoint Presentation</vt:lpstr>
      <vt:lpstr>PowerPoint Presentation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Network Science</dc:subject>
  <dc:creator>Evgeny Dantsin</dc:creator>
  <cp:lastModifiedBy>Evgeny Dantsin</cp:lastModifiedBy>
  <cp:revision>363</cp:revision>
  <dcterms:created xsi:type="dcterms:W3CDTF">2019-06-06T18:21:16Z</dcterms:created>
  <dcterms:modified xsi:type="dcterms:W3CDTF">2023-07-20T01:49:29Z</dcterms:modified>
</cp:coreProperties>
</file>