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464" r:id="rId2"/>
    <p:sldId id="658" r:id="rId3"/>
    <p:sldId id="659" r:id="rId4"/>
    <p:sldId id="643" r:id="rId5"/>
    <p:sldId id="661" r:id="rId6"/>
    <p:sldId id="662" r:id="rId7"/>
    <p:sldId id="677" r:id="rId8"/>
    <p:sldId id="666" r:id="rId9"/>
    <p:sldId id="667" r:id="rId10"/>
    <p:sldId id="676" r:id="rId11"/>
    <p:sldId id="674" r:id="rId12"/>
    <p:sldId id="675" r:id="rId13"/>
    <p:sldId id="668" r:id="rId14"/>
    <p:sldId id="669" r:id="rId15"/>
    <p:sldId id="670" r:id="rId16"/>
    <p:sldId id="663" r:id="rId17"/>
    <p:sldId id="65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2" autoAdjust="0"/>
    <p:restoredTop sz="75215" autoAdjust="0"/>
  </p:normalViewPr>
  <p:slideViewPr>
    <p:cSldViewPr snapToGrid="0">
      <p:cViewPr varScale="1">
        <p:scale>
          <a:sx n="47" d="100"/>
          <a:sy n="47" d="100"/>
        </p:scale>
        <p:origin x="8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4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65161-08D7-472C-BCCB-6A2E4E0C1DCB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FFDB7-54B5-4F36-9B63-E3ACCCDF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0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simple graph, then we can represent the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by the corresponding sequence of vertices</a:t>
                </a:r>
                <a:r>
                  <a:rPr lang="en-US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:r>
                  <a:rPr lang="en-US" b="0" i="0">
                    <a:latin typeface="Cambria Math" panose="02040503050406030204" pitchFamily="18" charset="0"/>
                  </a:rPr>
                  <a:t>𝐺</a:t>
                </a:r>
                <a:r>
                  <a:rPr lang="en-US" dirty="0"/>
                  <a:t> is a simple graph, then we can represent the path </a:t>
                </a:r>
                <a:r>
                  <a:rPr lang="en-US" b="0" i="0">
                    <a:latin typeface="Cambria Math" panose="02040503050406030204" pitchFamily="18" charset="0"/>
                  </a:rPr>
                  <a:t>𝑒_1,𝑒_2,…, 𝑒_𝑛</a:t>
                </a:r>
                <a:r>
                  <a:rPr lang="en-US" dirty="0"/>
                  <a:t>, by the corresponding sequence of vertices</a:t>
                </a:r>
                <a:r>
                  <a:rPr lang="en-US" baseline="0" dirty="0"/>
                  <a:t> </a:t>
                </a:r>
                <a:r>
                  <a:rPr lang="en-US" b="0" i="0">
                    <a:latin typeface="Cambria Math" panose="02040503050406030204" pitchFamily="18" charset="0"/>
                  </a:rPr>
                  <a:t>𝑥_0, 𝑥_1, …, 𝑥_𝑛</a:t>
                </a:r>
                <a:r>
                  <a:rPr lang="en-US" dirty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FFDB7-54B5-4F36-9B63-E3ACCCDF5E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:r>
                  <a:rPr lang="en-US" b="0" i="0">
                    <a:latin typeface="Cambria Math" panose="02040503050406030204" pitchFamily="18" charset="0"/>
                  </a:rPr>
                  <a:t>𝐺</a:t>
                </a:r>
                <a:r>
                  <a:rPr lang="en-US" dirty="0"/>
                  <a:t> is a simple graph, then we can represent the path </a:t>
                </a:r>
                <a:r>
                  <a:rPr lang="en-US" b="0" i="0">
                    <a:latin typeface="Cambria Math" panose="02040503050406030204" pitchFamily="18" charset="0"/>
                  </a:rPr>
                  <a:t>𝑒_1,𝑒_2,…, 𝑒_𝑛</a:t>
                </a:r>
                <a:r>
                  <a:rPr lang="en-US" dirty="0"/>
                  <a:t>, by the corresponding sequence of vertices</a:t>
                </a:r>
                <a:r>
                  <a:rPr lang="en-US" baseline="0" dirty="0"/>
                  <a:t> </a:t>
                </a:r>
                <a:r>
                  <a:rPr lang="en-US" b="0" i="0">
                    <a:latin typeface="Cambria Math" panose="02040503050406030204" pitchFamily="18" charset="0"/>
                  </a:rPr>
                  <a:t>𝑥_0, 𝑥_1, …, 𝑥_𝑛</a:t>
                </a:r>
                <a:r>
                  <a:rPr lang="en-US" dirty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FFDB7-54B5-4F36-9B63-E3ACCCDF5E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86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FFDB7-54B5-4F36-9B63-E3ACCCDF5E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2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6E0EAF2-5B14-4A74-98F1-A44F5748ECF4}" type="datetime1">
              <a:rPr lang="en-US" smtClean="0"/>
              <a:t>7/20/2023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16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52B8F-AB82-4203-8882-7FD5DCF3DF27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356D77BE-124F-4EA1-9F56-8EF2FA4C33AD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0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C644-166D-48D3-809E-2148822FC52A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1207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B704-0496-435C-86CD-2E012CF45D82}" type="datetime1">
              <a:rPr lang="en-US" smtClean="0"/>
              <a:t>7/20/2023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56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F74B25A-AA5A-4092-AD5B-21E4DAFA5343}" type="datetime1">
              <a:rPr lang="en-US" smtClean="0"/>
              <a:t>7/20/2023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9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08649C1-971B-4A42-A134-2D825C02346A}" type="datetime1">
              <a:rPr lang="en-US" smtClean="0"/>
              <a:t>7/20/2023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27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6793-D223-4F93-87D3-0417BE0FC518}" type="datetime1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1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630D-A37F-4797-BB84-9473457CEF55}" type="datetime1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5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3E1D8-97B4-4986-808E-7797D7F41419}" type="datetime1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8377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70DB82E0-5C70-49B5-BAC0-ED87C996C351}" type="datetime1">
              <a:rPr lang="en-US" smtClean="0"/>
              <a:t>7/20/2023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06149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01AFC6-53B6-46EB-BD96-587CE0D24FDE}" type="datetime1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42FE918-A725-4A17-832F-F28B624C2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7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0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Paths in 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05C549-C361-4F11-A9D4-AD3E129CF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3377212-FDE8-4926-8376-FC466B575AA8}"/>
              </a:ext>
            </a:extLst>
          </p:cNvPr>
          <p:cNvSpPr txBox="1">
            <a:spLocks/>
          </p:cNvSpPr>
          <p:nvPr/>
        </p:nvSpPr>
        <p:spPr>
          <a:xfrm>
            <a:off x="355600" y="190500"/>
            <a:ext cx="11491414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Connected Components and Adjacency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4415998-B873-4275-B019-77F1A760C6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8721" y="1089191"/>
                <a:ext cx="10534555" cy="5251118"/>
              </a:xfrm>
              <a:prstGeom prst="rect">
                <a:avLst/>
              </a:prstGeom>
            </p:spPr>
            <p:txBody>
              <a:bodyPr/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/>
                  <a:buNone/>
                </a:pPr>
                <a:r>
                  <a:rPr lang="en-US" dirty="0"/>
                  <a:t>If a graph has more than one component, then its vertices can be re-labeled in such way that the adjacency matrix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of the re-labeled graph has </a:t>
                </a:r>
                <a:r>
                  <a:rPr lang="en-US" dirty="0">
                    <a:solidFill>
                      <a:srgbClr val="FF0000"/>
                    </a:solidFill>
                  </a:rPr>
                  <a:t>block diagonal form</a:t>
                </a:r>
                <a:r>
                  <a:rPr lang="en-US" dirty="0"/>
                  <a:t>: all non-zero entries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are confined to square blocks along the diagonal.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4415998-B873-4275-B019-77F1A760C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21" y="1089191"/>
                <a:ext cx="10534555" cy="5251118"/>
              </a:xfrm>
              <a:prstGeom prst="rect">
                <a:avLst/>
              </a:prstGeom>
              <a:blipFill>
                <a:blip r:embed="rId2"/>
                <a:stretch>
                  <a:fillRect l="-1273" t="-1161" r="-1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DC74301-D0D6-486C-89E8-C999B0B4F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932" y="3429000"/>
            <a:ext cx="3940135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35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3CD92D-0CF9-446B-BAA8-C276F8F9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314B63-92F6-49F7-BB4C-8B387A131B70}"/>
              </a:ext>
            </a:extLst>
          </p:cNvPr>
          <p:cNvSpPr txBox="1">
            <a:spLocks/>
          </p:cNvSpPr>
          <p:nvPr/>
        </p:nvSpPr>
        <p:spPr>
          <a:xfrm>
            <a:off x="4459326" y="184279"/>
            <a:ext cx="3273347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Example</a:t>
            </a:r>
          </a:p>
        </p:txBody>
      </p:sp>
      <p:pic>
        <p:nvPicPr>
          <p:cNvPr id="4" name="Picture 3" descr="Graph G consists of 7 vertices: v_1, v_2, v_3, v_4, v_5, v_6, and v_7. It also consists of 8 edges: e_1, e_2, e_3, e_4, e_5, e_6, e_7, and e_8. Two edges e_1 and e_2 start from the vertex v_1 connecting the vertex v_1 itself and v_3, respectively. Two parallel edges e_3 and e_4 connect the vertices v_2 and v_3 to each other. The vertices v_4 and v_5 are connected by the edge e_5.  The edge e_6 is connected to the vertex v_5 itself to form a loop. Two parallel edges e_7 and e_8 connect the vertex v_6 with the vertex v_7.">
            <a:extLst>
              <a:ext uri="{FF2B5EF4-FFF2-40B4-BE49-F238E27FC236}">
                <a16:creationId xmlns:a16="http://schemas.microsoft.com/office/drawing/2014/main" id="{3A236A42-0FF9-42A8-9F27-28FD84C03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4" y="1284922"/>
            <a:ext cx="6699738" cy="2743200"/>
          </a:xfrm>
          <a:prstGeom prst="rect">
            <a:avLst/>
          </a:prstGeom>
        </p:spPr>
      </p:pic>
      <p:pic>
        <p:nvPicPr>
          <p:cNvPr id="5" name="Picture 4" descr="An image shows matrix A as follows,&#10;Row 1, 1 0 1 0 0 0 0,&#10;Row 2, 0 0 2 0 0 0 0,&#10;Row 3, 1 2 0 0 0 0 0,&#10;Row 4, 0 0 0 0 1 0 0,&#10;Row 5, 0 0 0 1 1 0 0,&#10;Row 6, 0 0 0 0 0 0 2,&#10;Row 7, 0 0 0 0 0 2 0.&#10;The rows and columns are separated into groups of 3, 2, and 2 sequentially, using dotted lines. ">
            <a:extLst>
              <a:ext uri="{FF2B5EF4-FFF2-40B4-BE49-F238E27FC236}">
                <a16:creationId xmlns:a16="http://schemas.microsoft.com/office/drawing/2014/main" id="{8E57092C-2F47-44C1-BC05-6BA74622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284" y="1379220"/>
            <a:ext cx="4749165" cy="255460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AC9E8D-3126-4720-BDE0-61CFAC2D1D4F}"/>
              </a:ext>
            </a:extLst>
          </p:cNvPr>
          <p:cNvSpPr/>
          <p:nvPr/>
        </p:nvSpPr>
        <p:spPr>
          <a:xfrm>
            <a:off x="8167268" y="1576573"/>
            <a:ext cx="1294410" cy="9856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A4833A-9274-4176-AF15-BEADF99DE826}"/>
              </a:ext>
            </a:extLst>
          </p:cNvPr>
          <p:cNvSpPr/>
          <p:nvPr/>
        </p:nvSpPr>
        <p:spPr>
          <a:xfrm>
            <a:off x="9612866" y="2562225"/>
            <a:ext cx="914400" cy="7058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BF1A4D-B879-4CE5-951B-BB210B9A3795}"/>
              </a:ext>
            </a:extLst>
          </p:cNvPr>
          <p:cNvSpPr/>
          <p:nvPr/>
        </p:nvSpPr>
        <p:spPr>
          <a:xfrm>
            <a:off x="10678454" y="3268030"/>
            <a:ext cx="914400" cy="6422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F6BED5-9168-4C2D-BA52-28D8A90CD397}"/>
              </a:ext>
            </a:extLst>
          </p:cNvPr>
          <p:cNvSpPr txBox="1"/>
          <p:nvPr/>
        </p:nvSpPr>
        <p:spPr>
          <a:xfrm>
            <a:off x="5769132" y="4940171"/>
            <a:ext cx="609068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Such a matrix is called a </a:t>
            </a:r>
            <a:r>
              <a:rPr lang="en-US" sz="2900" dirty="0">
                <a:solidFill>
                  <a:srgbClr val="FF0000"/>
                </a:solidFill>
              </a:rPr>
              <a:t>block matrix</a:t>
            </a:r>
            <a:r>
              <a:rPr lang="en-US" sz="2900" dirty="0"/>
              <a:t>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85AB3C-FB58-41D5-8F6A-202921C701E3}"/>
              </a:ext>
            </a:extLst>
          </p:cNvPr>
          <p:cNvCxnSpPr>
            <a:stCxn id="12" idx="0"/>
          </p:cNvCxnSpPr>
          <p:nvPr/>
        </p:nvCxnSpPr>
        <p:spPr>
          <a:xfrm flipV="1">
            <a:off x="8814473" y="4122420"/>
            <a:ext cx="0" cy="81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58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7E447C-2FDF-436E-BAEF-BCAFA61E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EA338D5-4D93-449F-939E-5037F5822A91}"/>
              </a:ext>
            </a:extLst>
          </p:cNvPr>
          <p:cNvSpPr txBox="1">
            <a:spLocks/>
          </p:cNvSpPr>
          <p:nvPr/>
        </p:nvSpPr>
        <p:spPr>
          <a:xfrm>
            <a:off x="1680368" y="200025"/>
            <a:ext cx="8831263" cy="75531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Counting the Number of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83152E-EE14-4EA3-9E8D-9F8056E905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1200" y="1214650"/>
                <a:ext cx="10732977" cy="4831308"/>
              </a:xfrm>
              <a:prstGeom prst="rect">
                <a:avLst/>
              </a:prstGeom>
              <a:ln w="12700">
                <a:noFill/>
              </a:ln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Theorem.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 a graph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be its adjacency matrix. For each pair of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the number of different paths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equals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entry of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Example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083152E-EE14-4EA3-9E8D-9F8056E90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214650"/>
                <a:ext cx="10732977" cy="4831308"/>
              </a:xfrm>
              <a:prstGeom prst="rect">
                <a:avLst/>
              </a:prstGeom>
              <a:blipFill>
                <a:blip r:embed="rId2"/>
                <a:stretch>
                  <a:fillRect l="-1250" t="-1261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57A3CDFB-35F4-4C7B-A21E-5882AB9AF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826" y="3160236"/>
            <a:ext cx="2152650" cy="1819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C1CFB8-25B5-4919-B8C7-884E0DBBD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303" y="3277949"/>
            <a:ext cx="1971675" cy="1666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900FBC-AEC0-4D5A-AA8A-178B454DC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6630" y="3192225"/>
            <a:ext cx="2028825" cy="1838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BEE691-E849-4E98-B0A2-410FEFC834C2}"/>
                  </a:ext>
                </a:extLst>
              </p:cNvPr>
              <p:cNvSpPr txBox="1"/>
              <p:nvPr/>
            </p:nvSpPr>
            <p:spPr>
              <a:xfrm>
                <a:off x="6095999" y="5316182"/>
                <a:ext cx="45719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The number of paths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BEE691-E849-4E98-B0A2-410FEFC83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5316182"/>
                <a:ext cx="4571999" cy="830997"/>
              </a:xfrm>
              <a:prstGeom prst="rect">
                <a:avLst/>
              </a:prstGeom>
              <a:blipFill>
                <a:blip r:embed="rId6"/>
                <a:stretch>
                  <a:fillRect l="-2000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CA5719-7511-4306-900B-0479E4C6BE3B}"/>
              </a:ext>
            </a:extLst>
          </p:cNvPr>
          <p:cNvCxnSpPr>
            <a:stCxn id="15" idx="0"/>
          </p:cNvCxnSpPr>
          <p:nvPr/>
        </p:nvCxnSpPr>
        <p:spPr>
          <a:xfrm flipV="1">
            <a:off x="8381999" y="3630304"/>
            <a:ext cx="898479" cy="168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8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DF5457-EE35-45B5-BC15-D49E56234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BE5042-E8F8-456F-A9C7-A980E1B3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in Directed Graphs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FC1A4-2341-4045-B422-646401D12C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1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9A50CE-DB2D-40D7-8A99-2AB3B8F9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B1E76C5D-3724-4D6A-B7CB-29A993BD6A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859" y="1119116"/>
                <a:ext cx="10774281" cy="2142699"/>
              </a:xfrm>
              <a:prstGeom prst="rect">
                <a:avLst/>
              </a:prstGeom>
              <a:ln w="12700">
                <a:noFill/>
              </a:ln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Differences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The only difference in the definition of a </a:t>
                </a:r>
                <a:r>
                  <a:rPr lang="en-US" dirty="0">
                    <a:solidFill>
                      <a:srgbClr val="FF0000"/>
                    </a:solidFill>
                  </a:rPr>
                  <a:t>path</a:t>
                </a:r>
                <a:r>
                  <a:rPr lang="en-US" dirty="0"/>
                  <a:t> is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directed edge from the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to the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The definitions of </a:t>
                </a:r>
                <a:r>
                  <a:rPr lang="en-US" dirty="0">
                    <a:solidFill>
                      <a:srgbClr val="FF0000"/>
                    </a:solidFill>
                  </a:rPr>
                  <a:t>simple paths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rgbClr val="FF0000"/>
                    </a:solidFill>
                  </a:rPr>
                  <a:t>circuits</a:t>
                </a:r>
                <a:r>
                  <a:rPr lang="en-US" dirty="0"/>
                  <a:t> remain literally the same.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B1E76C5D-3724-4D6A-B7CB-29A993BD6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59" y="1119116"/>
                <a:ext cx="10774281" cy="2142699"/>
              </a:xfrm>
              <a:prstGeom prst="rect">
                <a:avLst/>
              </a:prstGeom>
              <a:blipFill>
                <a:blip r:embed="rId3"/>
                <a:stretch>
                  <a:fillRect l="-1188" t="-2849" b="-3704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95D14680-FC86-4333-BF64-2F7C66FF1993}"/>
              </a:ext>
            </a:extLst>
          </p:cNvPr>
          <p:cNvSpPr txBox="1">
            <a:spLocks/>
          </p:cNvSpPr>
          <p:nvPr/>
        </p:nvSpPr>
        <p:spPr>
          <a:xfrm>
            <a:off x="2336042" y="133029"/>
            <a:ext cx="7519916" cy="86304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Definitions for Directed Graphs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BDE1D7-8227-438E-842A-367513B68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001" y="3505200"/>
            <a:ext cx="2951720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C421CC29-36C9-4F29-B272-2B2DAD99EF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63239" y="3726976"/>
                <a:ext cx="6196084" cy="2299647"/>
              </a:xfrm>
              <a:prstGeom prst="rect">
                <a:avLst/>
              </a:prstGeom>
              <a:ln w="12700">
                <a:noFill/>
              </a:ln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Examples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Simple path: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Path (not simple):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Simple circuit: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C421CC29-36C9-4F29-B272-2B2DAD99E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239" y="3726976"/>
                <a:ext cx="6196084" cy="2299647"/>
              </a:xfrm>
              <a:prstGeom prst="rect">
                <a:avLst/>
              </a:prstGeom>
              <a:blipFill>
                <a:blip r:embed="rId5"/>
                <a:stretch>
                  <a:fillRect l="-2065" t="-264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365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9A50CE-DB2D-40D7-8A99-2AB3B8F9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B1E76C5D-3724-4D6A-B7CB-29A993BD6A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859" y="1241946"/>
                <a:ext cx="10774281" cy="5254388"/>
              </a:xfrm>
              <a:prstGeom prst="rect">
                <a:avLst/>
              </a:prstGeom>
              <a:ln w="12700">
                <a:noFill/>
              </a:ln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Definition.</a:t>
                </a:r>
                <a:r>
                  <a:rPr lang="en-US" dirty="0"/>
                  <a:t> A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called </a:t>
                </a:r>
                <a:r>
                  <a:rPr lang="en-US" dirty="0">
                    <a:solidFill>
                      <a:srgbClr val="FF0000"/>
                    </a:solidFill>
                  </a:rPr>
                  <a:t>strongly connected </a:t>
                </a:r>
                <a:r>
                  <a:rPr lang="en-US" dirty="0"/>
                  <a:t>if for each pair of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</a:t>
                </a:r>
              </a:p>
              <a:p>
                <a:r>
                  <a:rPr lang="en-US" dirty="0"/>
                  <a:t>there is a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;</a:t>
                </a:r>
              </a:p>
              <a:p>
                <a:r>
                  <a:rPr lang="en-US" dirty="0"/>
                  <a:t>there is a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B1E76C5D-3724-4D6A-B7CB-29A993BD6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59" y="1241946"/>
                <a:ext cx="10774281" cy="5254388"/>
              </a:xfrm>
              <a:prstGeom prst="rect">
                <a:avLst/>
              </a:prstGeom>
              <a:blipFill>
                <a:blip r:embed="rId3"/>
                <a:stretch>
                  <a:fillRect l="-1188" t="-116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95D14680-FC86-4333-BF64-2F7C66FF1993}"/>
              </a:ext>
            </a:extLst>
          </p:cNvPr>
          <p:cNvSpPr txBox="1">
            <a:spLocks/>
          </p:cNvSpPr>
          <p:nvPr/>
        </p:nvSpPr>
        <p:spPr>
          <a:xfrm>
            <a:off x="1829936" y="256068"/>
            <a:ext cx="8532125" cy="86304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Connectedness in Directed Graphs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1FD11B-D03E-48E9-A56A-C350E818D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580" y="3518847"/>
            <a:ext cx="5655316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910B72-E62D-42D6-B697-FC5C056C0B6E}"/>
                  </a:ext>
                </a:extLst>
              </p:cNvPr>
              <p:cNvSpPr txBox="1"/>
              <p:nvPr/>
            </p:nvSpPr>
            <p:spPr>
              <a:xfrm>
                <a:off x="7874759" y="4160987"/>
                <a:ext cx="33300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is strongly connected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910B72-E62D-42D6-B697-FC5C056C0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759" y="4160987"/>
                <a:ext cx="3330054" cy="461665"/>
              </a:xfrm>
              <a:prstGeom prst="rect">
                <a:avLst/>
              </a:prstGeom>
              <a:blipFill>
                <a:blip r:embed="rId5"/>
                <a:stretch>
                  <a:fillRect l="-54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86DC4D-EAE8-4BE7-A49C-9FE5ED9A626C}"/>
                  </a:ext>
                </a:extLst>
              </p:cNvPr>
              <p:cNvSpPr txBox="1"/>
              <p:nvPr/>
            </p:nvSpPr>
            <p:spPr>
              <a:xfrm>
                <a:off x="7874759" y="4745482"/>
                <a:ext cx="36083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is not strongly connected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86DC4D-EAE8-4BE7-A49C-9FE5ED9A6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759" y="4745482"/>
                <a:ext cx="3608381" cy="461665"/>
              </a:xfrm>
              <a:prstGeom prst="rect">
                <a:avLst/>
              </a:prstGeom>
              <a:blipFill>
                <a:blip r:embed="rId6"/>
                <a:stretch>
                  <a:fillRect l="-50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04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9DD59-CD5B-436F-9C30-AAE6C9341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F15FE04-1140-4C5F-80B1-26C315D4DB73}"/>
              </a:ext>
            </a:extLst>
          </p:cNvPr>
          <p:cNvSpPr txBox="1">
            <a:spLocks/>
          </p:cNvSpPr>
          <p:nvPr/>
        </p:nvSpPr>
        <p:spPr>
          <a:xfrm>
            <a:off x="2153882" y="269506"/>
            <a:ext cx="7884236" cy="86304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Strongly Connected Components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CCE7F4-D481-446F-A1CF-2E2FA21E1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39" y="1408847"/>
            <a:ext cx="345412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33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2799" y="1589567"/>
            <a:ext cx="7155543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Sections </a:t>
            </a:r>
            <a:r>
              <a:rPr lang="en-US" dirty="0"/>
              <a:t>6.11-6.12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C42FE918-A725-4A17-832F-F28B624C2EC6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BD102-EB16-447C-B953-6F14AC941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029" y="1589567"/>
            <a:ext cx="350797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9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ADFD56-0841-4263-BF0D-692AD8DF8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985C7C-5DBC-473E-A07D-6D960D0DD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and Connectivity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975AB-1B73-47AE-A83F-6F25315BFC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1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0A1689-C5E5-46F4-9071-3B15B8D9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02AE5-B43C-4C67-9963-45B32CABB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11" y="1283804"/>
            <a:ext cx="6897065" cy="4572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ADEBF13-28D7-4DA6-94D7-C40A6046AD36}"/>
              </a:ext>
            </a:extLst>
          </p:cNvPr>
          <p:cNvSpPr txBox="1">
            <a:spLocks/>
          </p:cNvSpPr>
          <p:nvPr/>
        </p:nvSpPr>
        <p:spPr>
          <a:xfrm>
            <a:off x="4855947" y="110024"/>
            <a:ext cx="2480104" cy="86304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463803-0746-4AA1-8327-7037BDED8C26}"/>
                  </a:ext>
                </a:extLst>
              </p:cNvPr>
              <p:cNvSpPr txBox="1"/>
              <p:nvPr/>
            </p:nvSpPr>
            <p:spPr>
              <a:xfrm>
                <a:off x="7883376" y="3013501"/>
                <a:ext cx="359133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a path of length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between the vertices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463803-0746-4AA1-8327-7037BDED8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376" y="3013501"/>
                <a:ext cx="3591339" cy="830997"/>
              </a:xfrm>
              <a:prstGeom prst="rect">
                <a:avLst/>
              </a:prstGeom>
              <a:blipFill>
                <a:blip r:embed="rId3"/>
                <a:stretch>
                  <a:fillRect l="-2547" t="-5839" r="-3396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70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9A50CE-DB2D-40D7-8A99-2AB3B8F9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B1E76C5D-3724-4D6A-B7CB-29A993BD6A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2418" y="1064316"/>
                <a:ext cx="7306366" cy="5184084"/>
              </a:xfrm>
              <a:prstGeom prst="rect">
                <a:avLst/>
              </a:prstGeom>
              <a:ln w="12700">
                <a:noFill/>
              </a:ln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900" dirty="0"/>
                  <a:t> be a graph and let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900" dirty="0"/>
                  <a:t> be vertices in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900" dirty="0"/>
                  <a:t>. Let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900" dirty="0"/>
                  <a:t> be an integer. A </a:t>
                </a:r>
                <a:r>
                  <a:rPr lang="en-US" sz="2900" dirty="0">
                    <a:solidFill>
                      <a:srgbClr val="FF0000"/>
                    </a:solidFill>
                  </a:rPr>
                  <a:t>path</a:t>
                </a:r>
                <a:r>
                  <a:rPr lang="en-US" sz="2900" dirty="0"/>
                  <a:t> of length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a sequence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edges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which there is a sequence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vertices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such that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; </a:t>
                </a:r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the endpoints of the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B1E76C5D-3724-4D6A-B7CB-29A993BD6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18" y="1064316"/>
                <a:ext cx="7306366" cy="5184084"/>
              </a:xfrm>
              <a:prstGeom prst="rect">
                <a:avLst/>
              </a:prstGeom>
              <a:blipFill>
                <a:blip r:embed="rId3"/>
                <a:stretch>
                  <a:fillRect l="-1751" t="-117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95D14680-FC86-4333-BF64-2F7C66FF1993}"/>
              </a:ext>
            </a:extLst>
          </p:cNvPr>
          <p:cNvSpPr txBox="1">
            <a:spLocks/>
          </p:cNvSpPr>
          <p:nvPr/>
        </p:nvSpPr>
        <p:spPr>
          <a:xfrm>
            <a:off x="4680844" y="108502"/>
            <a:ext cx="2830312" cy="86304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Definition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83D5C3-A093-4952-B59B-B2DD2AF59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833" y="2378765"/>
            <a:ext cx="344853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7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9A50CE-DB2D-40D7-8A99-2AB3B8F9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B1E76C5D-3724-4D6A-B7CB-29A993BD6A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509" y="1190718"/>
                <a:ext cx="10732977" cy="5057682"/>
              </a:xfrm>
              <a:prstGeom prst="rect">
                <a:avLst/>
              </a:prstGeom>
              <a:ln w="12700">
                <a:noFill/>
              </a:ln>
            </p:spPr>
            <p:txBody>
              <a:bodyPr>
                <a:normAutofit lnSpcReduction="10000"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Definition.</a:t>
                </a:r>
                <a:r>
                  <a:rPr lang="en-US" dirty="0"/>
                  <a:t> A path is called </a:t>
                </a:r>
                <a:r>
                  <a:rPr lang="en-US" dirty="0">
                    <a:solidFill>
                      <a:srgbClr val="FF0000"/>
                    </a:solidFill>
                  </a:rPr>
                  <a:t>simple</a:t>
                </a:r>
                <a:r>
                  <a:rPr lang="en-US" dirty="0"/>
                  <a:t> if it does not contain the same edge more than once.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Examples</a:t>
                </a:r>
              </a:p>
              <a:p>
                <a:r>
                  <a:rPr lang="en-US" dirty="0"/>
                  <a:t>The path (that passes through the vertices)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is simple.</a:t>
                </a:r>
              </a:p>
              <a:p>
                <a:r>
                  <a:rPr lang="en-US" dirty="0"/>
                  <a:t>The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not simple.</a:t>
                </a:r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B1E76C5D-3724-4D6A-B7CB-29A993BD6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09" y="1190718"/>
                <a:ext cx="10732977" cy="5057682"/>
              </a:xfrm>
              <a:prstGeom prst="rect">
                <a:avLst/>
              </a:prstGeom>
              <a:blipFill>
                <a:blip r:embed="rId2"/>
                <a:stretch>
                  <a:fillRect l="-1250" t="-2048" r="-341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95D14680-FC86-4333-BF64-2F7C66FF1993}"/>
              </a:ext>
            </a:extLst>
          </p:cNvPr>
          <p:cNvSpPr txBox="1">
            <a:spLocks/>
          </p:cNvSpPr>
          <p:nvPr/>
        </p:nvSpPr>
        <p:spPr>
          <a:xfrm>
            <a:off x="4339492" y="83766"/>
            <a:ext cx="3513012" cy="75609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Simple Paths</a:t>
            </a:r>
          </a:p>
        </p:txBody>
      </p:sp>
      <p:sp>
        <p:nvSpPr>
          <p:cNvPr id="4" name="AutoShape 2" descr="A simple graph.">
            <a:extLst>
              <a:ext uri="{FF2B5EF4-FFF2-40B4-BE49-F238E27FC236}">
                <a16:creationId xmlns:a16="http://schemas.microsoft.com/office/drawing/2014/main" id="{6DBBCF0A-39E5-4DF2-9596-A1C1C4E738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E887C-F852-4455-AA8D-2F6D821DC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418" y="1905000"/>
            <a:ext cx="400315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1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9A50CE-DB2D-40D7-8A99-2AB3B8F9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B1E76C5D-3724-4D6A-B7CB-29A993BD6A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509" y="1190718"/>
                <a:ext cx="10732977" cy="5057682"/>
              </a:xfrm>
              <a:prstGeom prst="rect">
                <a:avLst/>
              </a:prstGeom>
              <a:ln w="12700">
                <a:noFill/>
              </a:ln>
            </p:spPr>
            <p:txBody>
              <a:bodyPr>
                <a:normAutofit lnSpcReduction="10000"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Definition.</a:t>
                </a:r>
                <a:r>
                  <a:rPr lang="en-US" dirty="0"/>
                  <a:t> A path is called a </a:t>
                </a:r>
                <a:r>
                  <a:rPr lang="en-US" dirty="0">
                    <a:solidFill>
                      <a:srgbClr val="FF0000"/>
                    </a:solidFill>
                  </a:rPr>
                  <a:t>circuit</a:t>
                </a:r>
                <a:r>
                  <a:rPr lang="en-US" dirty="0"/>
                  <a:t> if the following holds:</a:t>
                </a:r>
              </a:p>
              <a:p>
                <a:r>
                  <a:rPr lang="en-US" dirty="0"/>
                  <a:t>it begins and ends at the same vertex;</a:t>
                </a:r>
              </a:p>
              <a:p>
                <a:r>
                  <a:rPr lang="en-US" dirty="0"/>
                  <a:t>its length is greater than zero.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Examples</a:t>
                </a:r>
              </a:p>
              <a:p>
                <a:r>
                  <a:rPr lang="en-US" dirty="0"/>
                  <a:t>The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 simple circuit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circuit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is not simple.</a:t>
                </a:r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B1E76C5D-3724-4D6A-B7CB-29A993BD6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09" y="1190718"/>
                <a:ext cx="10732977" cy="5057682"/>
              </a:xfrm>
              <a:prstGeom prst="rect">
                <a:avLst/>
              </a:prstGeom>
              <a:blipFill>
                <a:blip r:embed="rId2"/>
                <a:stretch>
                  <a:fillRect l="-1250" t="-2048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95D14680-FC86-4333-BF64-2F7C66FF1993}"/>
              </a:ext>
            </a:extLst>
          </p:cNvPr>
          <p:cNvSpPr txBox="1">
            <a:spLocks/>
          </p:cNvSpPr>
          <p:nvPr/>
        </p:nvSpPr>
        <p:spPr>
          <a:xfrm>
            <a:off x="4339492" y="83766"/>
            <a:ext cx="3513012" cy="75609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Circuits</a:t>
            </a:r>
          </a:p>
        </p:txBody>
      </p:sp>
      <p:sp>
        <p:nvSpPr>
          <p:cNvPr id="4" name="AutoShape 2" descr="A simple graph.">
            <a:extLst>
              <a:ext uri="{FF2B5EF4-FFF2-40B4-BE49-F238E27FC236}">
                <a16:creationId xmlns:a16="http://schemas.microsoft.com/office/drawing/2014/main" id="{6DBBCF0A-39E5-4DF2-9596-A1C1C4E738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E887C-F852-4455-AA8D-2F6D821DC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014" y="2685197"/>
            <a:ext cx="3202526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EFF278-A109-4B3C-915F-3537E8A7F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7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C80506-8DD7-4D48-B51F-0D6570E73D3A}"/>
              </a:ext>
            </a:extLst>
          </p:cNvPr>
          <p:cNvSpPr txBox="1">
            <a:spLocks/>
          </p:cNvSpPr>
          <p:nvPr/>
        </p:nvSpPr>
        <p:spPr>
          <a:xfrm>
            <a:off x="3392742" y="228599"/>
            <a:ext cx="5406515" cy="863221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Distance and Diameter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4EFDB67-2896-4E4A-B7E3-14A6953C93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6864" y="1276065"/>
                <a:ext cx="10871200" cy="2629615"/>
              </a:xfrm>
              <a:prstGeom prst="rect">
                <a:avLst/>
              </a:prstGeom>
            </p:spPr>
            <p:txBody>
              <a:bodyPr/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shortest path </a:t>
                </a:r>
                <a:r>
                  <a:rPr lang="en-US" dirty="0"/>
                  <a:t>between vertices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a path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of the smallest length. 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distance</a:t>
                </a:r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the length of shortest paths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diameter</a:t>
                </a:r>
                <a:r>
                  <a:rPr lang="en-US" dirty="0"/>
                  <a:t> of a graph is the largest distance between its vertices.</a:t>
                </a:r>
              </a:p>
              <a:p>
                <a:pPr marL="0" indent="0">
                  <a:buFont typeface="Wingdings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4EFDB67-2896-4E4A-B7E3-14A6953C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64" y="1276065"/>
                <a:ext cx="10871200" cy="2629615"/>
              </a:xfrm>
              <a:prstGeom prst="rect">
                <a:avLst/>
              </a:prstGeom>
              <a:blipFill>
                <a:blip r:embed="rId2"/>
                <a:stretch>
                  <a:fillRect l="-280" t="-2315" r="-561"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CAEED88-4D1C-4F67-A0BB-E627D6A7B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82" y="4168222"/>
            <a:ext cx="5573124" cy="2021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AD6044-AF80-4ABE-BB32-B55A2F8D20F5}"/>
              </a:ext>
            </a:extLst>
          </p:cNvPr>
          <p:cNvSpPr txBox="1"/>
          <p:nvPr/>
        </p:nvSpPr>
        <p:spPr>
          <a:xfrm>
            <a:off x="7485770" y="4326176"/>
            <a:ext cx="2968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What is the diameter of this graph?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A4A505-5096-41FA-95F5-B0B0B7C70C29}"/>
                  </a:ext>
                </a:extLst>
              </p:cNvPr>
              <p:cNvSpPr txBox="1"/>
              <p:nvPr/>
            </p:nvSpPr>
            <p:spPr>
              <a:xfrm>
                <a:off x="7485770" y="5271016"/>
                <a:ext cx="25374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The diameter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A4A505-5096-41FA-95F5-B0B0B7C70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70" y="5271016"/>
                <a:ext cx="2537460" cy="461665"/>
              </a:xfrm>
              <a:prstGeom prst="rect">
                <a:avLst/>
              </a:prstGeom>
              <a:blipFill>
                <a:blip r:embed="rId4"/>
                <a:stretch>
                  <a:fillRect l="-384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75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9A50CE-DB2D-40D7-8A99-2AB3B8F9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B1E76C5D-3724-4D6A-B7CB-29A993BD6A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1200" y="1052559"/>
                <a:ext cx="10732977" cy="5057682"/>
              </a:xfrm>
              <a:prstGeom prst="rect">
                <a:avLst/>
              </a:prstGeom>
              <a:ln w="12700">
                <a:noFill/>
              </a:ln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Definition.</a:t>
                </a:r>
                <a:r>
                  <a:rPr lang="en-US" dirty="0"/>
                  <a:t>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called </a:t>
                </a:r>
                <a:r>
                  <a:rPr lang="en-US" dirty="0">
                    <a:solidFill>
                      <a:srgbClr val="FF0000"/>
                    </a:solidFill>
                  </a:rPr>
                  <a:t>connected</a:t>
                </a:r>
                <a:r>
                  <a:rPr lang="en-US" dirty="0"/>
                  <a:t> if there is a path between every pair of vertices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not connected, it is called </a:t>
                </a:r>
                <a:r>
                  <a:rPr lang="en-US" dirty="0">
                    <a:solidFill>
                      <a:srgbClr val="FF0000"/>
                    </a:solidFill>
                  </a:rPr>
                  <a:t>disconnected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B1E76C5D-3724-4D6A-B7CB-29A993BD6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052559"/>
                <a:ext cx="10732977" cy="5057682"/>
              </a:xfrm>
              <a:prstGeom prst="rect">
                <a:avLst/>
              </a:prstGeom>
              <a:blipFill>
                <a:blip r:embed="rId2"/>
                <a:stretch>
                  <a:fillRect l="-1250" t="-120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95D14680-FC86-4333-BF64-2F7C66FF1993}"/>
              </a:ext>
            </a:extLst>
          </p:cNvPr>
          <p:cNvSpPr txBox="1">
            <a:spLocks/>
          </p:cNvSpPr>
          <p:nvPr/>
        </p:nvSpPr>
        <p:spPr>
          <a:xfrm>
            <a:off x="3664424" y="96622"/>
            <a:ext cx="4558352" cy="75609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Connected Graphs</a:t>
            </a:r>
          </a:p>
        </p:txBody>
      </p:sp>
      <p:sp>
        <p:nvSpPr>
          <p:cNvPr id="4" name="AutoShape 2" descr="A simple graph.">
            <a:extLst>
              <a:ext uri="{FF2B5EF4-FFF2-40B4-BE49-F238E27FC236}">
                <a16:creationId xmlns:a16="http://schemas.microsoft.com/office/drawing/2014/main" id="{6DBBCF0A-39E5-4DF2-9596-A1C1C4E738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Two graphs, G1 and G2.">
            <a:extLst>
              <a:ext uri="{FF2B5EF4-FFF2-40B4-BE49-F238E27FC236}">
                <a16:creationId xmlns:a16="http://schemas.microsoft.com/office/drawing/2014/main" id="{B0BE1D9D-DD8B-46DF-9F24-F53CE95F8C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93F90-E908-4A89-AF10-E2F5D57E7C64}"/>
              </a:ext>
            </a:extLst>
          </p:cNvPr>
          <p:cNvSpPr txBox="1"/>
          <p:nvPr/>
        </p:nvSpPr>
        <p:spPr>
          <a:xfrm>
            <a:off x="3077535" y="5755276"/>
            <a:ext cx="2485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connected 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7F8C70-50B5-4C3B-A9CC-BBDDF8DBC779}"/>
              </a:ext>
            </a:extLst>
          </p:cNvPr>
          <p:cNvSpPr txBox="1"/>
          <p:nvPr/>
        </p:nvSpPr>
        <p:spPr>
          <a:xfrm>
            <a:off x="6400800" y="5755277"/>
            <a:ext cx="263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disconnected graph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C239A2-1880-4482-9F45-CB32EAA7A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445" y="2467848"/>
            <a:ext cx="517089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4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9A50CE-DB2D-40D7-8A99-2AB3B8F9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E918-A725-4A17-832F-F28B624C2EC6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B1E76C5D-3724-4D6A-B7CB-29A993BD6A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1200" y="1052559"/>
                <a:ext cx="10732977" cy="5057682"/>
              </a:xfrm>
              <a:prstGeom prst="rect">
                <a:avLst/>
              </a:prstGeom>
              <a:ln w="12700">
                <a:noFill/>
              </a:ln>
            </p:spPr>
            <p:txBody>
              <a:bodyPr>
                <a:normAutofit/>
              </a:bodyPr>
              <a:lstStyle>
                <a:lvl1pPr marL="320040" indent="-320040" algn="l" rtl="0" eaLnBrk="1" latinLnBrk="0" hangingPunct="1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  <a:defRPr kumimoji="0"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74320" algn="l" rtl="0" eaLnBrk="1" latinLnBrk="0" hangingPunct="1">
                  <a:spcBef>
                    <a:spcPts val="550"/>
                  </a:spcBef>
                  <a:buClr>
                    <a:schemeClr val="accent1"/>
                  </a:buClr>
                  <a:buSzPct val="70000"/>
                  <a:buFont typeface="Wingdings 2"/>
                  <a:buChar char="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5000"/>
                  <a:buFont typeface="Wingdings"/>
                  <a:buChar char=""/>
                  <a:defRPr kumimoji="0" sz="2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228600" algn="l" rtl="0" eaLnBrk="1" latinLnBrk="0" hangingPunct="1">
                  <a:spcBef>
                    <a:spcPts val="400"/>
                  </a:spcBef>
                  <a:buClr>
                    <a:schemeClr val="accent3"/>
                  </a:buClr>
                  <a:buSzPct val="7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-228600" algn="l" rtl="0" eaLnBrk="1" latinLnBrk="0" hangingPunct="1">
                  <a:spcBef>
                    <a:spcPts val="400"/>
                  </a:spcBef>
                  <a:buClr>
                    <a:schemeClr val="accent4"/>
                  </a:buClr>
                  <a:buSzPct val="65000"/>
                  <a:buFont typeface="Wingdings"/>
                  <a:buChar char="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03120" indent="-228600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377440" indent="-228600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651760" indent="-22860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26080" indent="-228600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Font typeface="Wingdings"/>
                  <a:buChar char="§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Definition.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rgbClr val="FF0000"/>
                    </a:solidFill>
                  </a:rPr>
                  <a:t>connected component </a:t>
                </a:r>
                <a:r>
                  <a:rPr lang="en-US" dirty="0"/>
                  <a:t>of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connected subgraph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that is not a proper subgraph of another connected subgraph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. That is, a connected component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highlight>
                      <a:srgbClr val="FFFF00"/>
                    </a:highlight>
                  </a:rPr>
                  <a:t>maximal</a:t>
                </a:r>
                <a:r>
                  <a:rPr lang="en-US" dirty="0"/>
                  <a:t> connected subgraph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B1E76C5D-3724-4D6A-B7CB-29A993BD6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052559"/>
                <a:ext cx="10732977" cy="5057682"/>
              </a:xfrm>
              <a:prstGeom prst="rect">
                <a:avLst/>
              </a:prstGeom>
              <a:blipFill>
                <a:blip r:embed="rId2"/>
                <a:stretch>
                  <a:fillRect l="-1250" t="-120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95D14680-FC86-4333-BF64-2F7C66FF1993}"/>
              </a:ext>
            </a:extLst>
          </p:cNvPr>
          <p:cNvSpPr txBox="1">
            <a:spLocks/>
          </p:cNvSpPr>
          <p:nvPr/>
        </p:nvSpPr>
        <p:spPr>
          <a:xfrm>
            <a:off x="3256013" y="103123"/>
            <a:ext cx="5643349" cy="75609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Connected Components</a:t>
            </a:r>
          </a:p>
        </p:txBody>
      </p:sp>
      <p:sp>
        <p:nvSpPr>
          <p:cNvPr id="4" name="AutoShape 2" descr="A simple graph.">
            <a:extLst>
              <a:ext uri="{FF2B5EF4-FFF2-40B4-BE49-F238E27FC236}">
                <a16:creationId xmlns:a16="http://schemas.microsoft.com/office/drawing/2014/main" id="{6DBBCF0A-39E5-4DF2-9596-A1C1C4E738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2" descr="Two graphs, G1 and G2.">
            <a:extLst>
              <a:ext uri="{FF2B5EF4-FFF2-40B4-BE49-F238E27FC236}">
                <a16:creationId xmlns:a16="http://schemas.microsoft.com/office/drawing/2014/main" id="{B0BE1D9D-DD8B-46DF-9F24-F53CE95F8C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A disconnected graph with 8 vertices. A, B, C, D. E, F, G, and H.">
            <a:extLst>
              <a:ext uri="{FF2B5EF4-FFF2-40B4-BE49-F238E27FC236}">
                <a16:creationId xmlns:a16="http://schemas.microsoft.com/office/drawing/2014/main" id="{1F001787-5534-4A61-94DC-0E1E1FA6BD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94653-5AEB-4072-AD28-5F7DC9C10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066" y="3076433"/>
            <a:ext cx="5745747" cy="3200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A3DA1A-47A0-4EA2-AE7F-6AC4C14FEFA2}"/>
                  </a:ext>
                </a:extLst>
              </p:cNvPr>
              <p:cNvSpPr txBox="1"/>
              <p:nvPr/>
            </p:nvSpPr>
            <p:spPr>
              <a:xfrm>
                <a:off x="7888406" y="4076468"/>
                <a:ext cx="31799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The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has three connected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A3DA1A-47A0-4EA2-AE7F-6AC4C14FE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406" y="4076468"/>
                <a:ext cx="3179929" cy="1200329"/>
              </a:xfrm>
              <a:prstGeom prst="rect">
                <a:avLst/>
              </a:prstGeom>
              <a:blipFill>
                <a:blip r:embed="rId4"/>
                <a:stretch>
                  <a:fillRect l="-2874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384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Theme" id="{EE3CAD15-D4C5-48E4-B044-E3C0614D0E17}" vid="{14AA537B-0363-4E43-89C6-FB46DAC3E8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4920</TotalTime>
  <Words>735</Words>
  <Application>Microsoft Office PowerPoint</Application>
  <PresentationFormat>Widescreen</PresentationFormat>
  <Paragraphs>94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Cambria Math</vt:lpstr>
      <vt:lpstr>Tw Cen MT</vt:lpstr>
      <vt:lpstr>Wingdings</vt:lpstr>
      <vt:lpstr>Wingdings 2</vt:lpstr>
      <vt:lpstr>MyTheme</vt:lpstr>
      <vt:lpstr>Paths in Graphs</vt:lpstr>
      <vt:lpstr>Paths and Connectivity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Connectivity in Directed Graphs </vt:lpstr>
      <vt:lpstr>PowerPoint Presentation</vt:lpstr>
      <vt:lpstr>PowerPoint Presentation</vt:lpstr>
      <vt:lpstr>PowerPoint Presentation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Network Science</dc:subject>
  <dc:creator>Evgeny Dantsin</dc:creator>
  <cp:lastModifiedBy>Evgeny Dantsin</cp:lastModifiedBy>
  <cp:revision>419</cp:revision>
  <dcterms:created xsi:type="dcterms:W3CDTF">2019-06-06T18:21:16Z</dcterms:created>
  <dcterms:modified xsi:type="dcterms:W3CDTF">2023-07-20T23:42:07Z</dcterms:modified>
</cp:coreProperties>
</file>