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34"/>
  </p:notesMasterIdLst>
  <p:sldIdLst>
    <p:sldId id="392" r:id="rId3"/>
    <p:sldId id="469" r:id="rId4"/>
    <p:sldId id="499" r:id="rId5"/>
    <p:sldId id="461" r:id="rId6"/>
    <p:sldId id="500" r:id="rId7"/>
    <p:sldId id="616" r:id="rId8"/>
    <p:sldId id="608" r:id="rId9"/>
    <p:sldId id="603" r:id="rId10"/>
    <p:sldId id="618" r:id="rId11"/>
    <p:sldId id="619" r:id="rId12"/>
    <p:sldId id="620" r:id="rId13"/>
    <p:sldId id="502" r:id="rId14"/>
    <p:sldId id="504" r:id="rId15"/>
    <p:sldId id="580" r:id="rId16"/>
    <p:sldId id="507" r:id="rId17"/>
    <p:sldId id="505" r:id="rId18"/>
    <p:sldId id="575" r:id="rId19"/>
    <p:sldId id="654" r:id="rId20"/>
    <p:sldId id="462" r:id="rId21"/>
    <p:sldId id="506" r:id="rId22"/>
    <p:sldId id="563" r:id="rId23"/>
    <p:sldId id="510" r:id="rId24"/>
    <p:sldId id="564" r:id="rId25"/>
    <p:sldId id="566" r:id="rId26"/>
    <p:sldId id="623" r:id="rId27"/>
    <p:sldId id="579" r:id="rId28"/>
    <p:sldId id="582" r:id="rId29"/>
    <p:sldId id="583" r:id="rId30"/>
    <p:sldId id="584" r:id="rId31"/>
    <p:sldId id="585" r:id="rId32"/>
    <p:sldId id="655" r:id="rId3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7" autoAdjust="0"/>
    <p:restoredTop sz="83976" autoAdjust="0"/>
  </p:normalViewPr>
  <p:slideViewPr>
    <p:cSldViewPr snapToGrid="0">
      <p:cViewPr varScale="1">
        <p:scale>
          <a:sx n="50" d="100"/>
          <a:sy n="50" d="100"/>
        </p:scale>
        <p:origin x="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9863-EF41-46A3-B547-B615F0C195A6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4A14-0872-4E62-BD74-303DC073FEC0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091678-3B03-4EC5-B96C-3841C7E6E3B8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10/31/2023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10/31/2023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10/31/2023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10/31/2023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10C9AF-27E9-47F3-B7D6-874CEDA204FD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Game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/>
              <p:cNvGraphicFramePr>
                <a:graphicFrameLocks/>
              </p:cNvGraphicFramePr>
              <p:nvPr/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86, 92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92, 86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225767"/>
                  </p:ext>
                </p:extLst>
              </p:nvPr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02" t="-96341" r="-93466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3303" t="-96341" r="-612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602" t="-196341" r="-9346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344223" y="1658748"/>
            <a:ext cx="2062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average grade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5777" y="1676400"/>
            <a:ext cx="294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partner’s average grade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06262" y="2028080"/>
            <a:ext cx="1346838" cy="859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728346" y="2045732"/>
            <a:ext cx="1847432" cy="848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/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Presentation: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blipFill>
                <a:blip r:embed="rId3"/>
                <a:stretch>
                  <a:fillRect l="-2294" t="-5882" r="-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/>
              <p:nvPr/>
            </p:nvSpPr>
            <p:spPr>
              <a:xfrm>
                <a:off x="5739604" y="5258364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04" y="5258364"/>
                <a:ext cx="215929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3E035-9D55-4D1D-93E5-5807E0D50D2F}"/>
              </a:ext>
            </a:extLst>
          </p:cNvPr>
          <p:cNvCxnSpPr>
            <a:cxnSpLocks/>
          </p:cNvCxnSpPr>
          <p:nvPr/>
        </p:nvCxnSpPr>
        <p:spPr>
          <a:xfrm flipV="1">
            <a:off x="6096001" y="4339990"/>
            <a:ext cx="0" cy="9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/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9320E-DBEF-4C1D-8A05-4B0B20346BD9}"/>
              </a:ext>
            </a:extLst>
          </p:cNvPr>
          <p:cNvCxnSpPr>
            <a:cxnSpLocks/>
          </p:cNvCxnSpPr>
          <p:nvPr/>
        </p:nvCxnSpPr>
        <p:spPr>
          <a:xfrm flipH="1" flipV="1">
            <a:off x="6776487" y="4362466"/>
            <a:ext cx="2020813" cy="10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9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/>
              <p:cNvGraphicFramePr>
                <a:graphicFrameLocks/>
              </p:cNvGraphicFramePr>
              <p:nvPr/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86, 92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92, 86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88, 88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1046521"/>
                  </p:ext>
                </p:extLst>
              </p:nvPr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02" t="-96341" r="-93466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3303" t="-96341" r="-612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602" t="-196341" r="-9346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3303" t="-196341" r="-612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344223" y="1658748"/>
            <a:ext cx="2062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average grade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5777" y="1676400"/>
            <a:ext cx="294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partner’s average grade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06262" y="2028080"/>
            <a:ext cx="1346838" cy="859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728346" y="2045732"/>
            <a:ext cx="1847432" cy="848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/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Presentation: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blipFill>
                <a:blip r:embed="rId3"/>
                <a:stretch>
                  <a:fillRect l="-2294" t="-5882" r="-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/>
              <p:nvPr/>
            </p:nvSpPr>
            <p:spPr>
              <a:xfrm>
                <a:off x="5739604" y="5258364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04" y="5258364"/>
                <a:ext cx="215929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3E035-9D55-4D1D-93E5-5807E0D50D2F}"/>
              </a:ext>
            </a:extLst>
          </p:cNvPr>
          <p:cNvCxnSpPr>
            <a:cxnSpLocks/>
          </p:cNvCxnSpPr>
          <p:nvPr/>
        </p:nvCxnSpPr>
        <p:spPr>
          <a:xfrm flipV="1">
            <a:off x="6305266" y="4339990"/>
            <a:ext cx="1593628" cy="10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/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9320E-DBEF-4C1D-8A05-4B0B20346BD9}"/>
              </a:ext>
            </a:extLst>
          </p:cNvPr>
          <p:cNvCxnSpPr>
            <a:cxnSpLocks/>
          </p:cNvCxnSpPr>
          <p:nvPr/>
        </p:nvCxnSpPr>
        <p:spPr>
          <a:xfrm flipH="1" flipV="1">
            <a:off x="8679976" y="4339990"/>
            <a:ext cx="312347" cy="96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0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Theory: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Players:</a:t>
            </a:r>
            <a:r>
              <a:rPr lang="en-US" dirty="0"/>
              <a:t> you and your partner.</a:t>
            </a:r>
          </a:p>
          <a:p>
            <a:r>
              <a:rPr lang="en-US" dirty="0">
                <a:solidFill>
                  <a:srgbClr val="FF0000"/>
                </a:solidFill>
              </a:rPr>
              <a:t>Strategies:</a:t>
            </a:r>
            <a:r>
              <a:rPr lang="en-US" dirty="0"/>
              <a:t> to prepare for the presentation or to study for the exam.</a:t>
            </a:r>
          </a:p>
          <a:p>
            <a:r>
              <a:rPr lang="en-US" dirty="0">
                <a:solidFill>
                  <a:srgbClr val="FF0000"/>
                </a:solidFill>
              </a:rPr>
              <a:t>Outcome:</a:t>
            </a:r>
            <a:r>
              <a:rPr lang="en-US" dirty="0"/>
              <a:t> the combined choice of strategies (for example, both you and your partner choose to study for the exam).</a:t>
            </a:r>
          </a:p>
          <a:p>
            <a:r>
              <a:rPr lang="en-US" dirty="0">
                <a:solidFill>
                  <a:srgbClr val="FF0000"/>
                </a:solidFill>
              </a:rPr>
              <a:t>Payoff:</a:t>
            </a:r>
            <a:r>
              <a:rPr lang="en-US" dirty="0"/>
              <a:t> the average grade for a given outcome.</a:t>
            </a:r>
          </a:p>
          <a:p>
            <a:r>
              <a:rPr lang="en-US" dirty="0">
                <a:solidFill>
                  <a:srgbClr val="FF0000"/>
                </a:solidFill>
              </a:rPr>
              <a:t>Payoff matrix: </a:t>
            </a:r>
            <a:r>
              <a:rPr lang="en-US" dirty="0"/>
              <a:t>the table for payoffs.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Games: Definition and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normal-form game </a:t>
                </a:r>
                <a:r>
                  <a:rPr lang="en-US" dirty="0"/>
                  <a:t>is given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players</a:t>
                </a:r>
                <a:r>
                  <a:rPr lang="en-US" dirty="0"/>
                  <a:t>;</a:t>
                </a:r>
              </a:p>
              <a:p>
                <a:pPr lvl="1"/>
                <a:r>
                  <a:rPr lang="en-US" dirty="0">
                    <a:sym typeface="Symbol"/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set of strategies </a:t>
                </a:r>
                <a:r>
                  <a:rPr lang="en-US" dirty="0">
                    <a:sym typeface="Symbol"/>
                  </a:rPr>
                  <a:t>for each of the players; </a:t>
                </a:r>
              </a:p>
              <a:p>
                <a:pPr lvl="1"/>
                <a:r>
                  <a:rPr lang="en-US" dirty="0">
                    <a:sym typeface="Symbol"/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payoff function </a:t>
                </a:r>
                <a:r>
                  <a:rPr lang="en-US" dirty="0">
                    <a:sym typeface="Symbol"/>
                  </a:rPr>
                  <a:t>for each of the players.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Notation. </a:t>
                </a:r>
              </a:p>
              <a:p>
                <a:pPr lvl="1"/>
                <a:r>
                  <a:rPr lang="en-US" dirty="0">
                    <a:sym typeface="Symbol"/>
                  </a:rPr>
                  <a:t>Players: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1, 2, …,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𝑛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  <a:p>
                <a:pPr lvl="1"/>
                <a:r>
                  <a:rPr lang="en-US" dirty="0">
                    <a:sym typeface="Symbol"/>
                  </a:rPr>
                  <a:t>Possible outcomes: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𝑛</m:t>
                    </m:r>
                  </m:oMath>
                </a14:m>
                <a:r>
                  <a:rPr lang="en-US" dirty="0">
                    <a:sym typeface="Symbol"/>
                  </a:rPr>
                  <a:t>-tuples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sym typeface="Symbol"/>
                      </a:rPr>
                      <m:t>) </m:t>
                    </m:r>
                  </m:oMath>
                </a14:m>
                <a:r>
                  <a:rPr lang="en-US" dirty="0"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is a strategy chosen by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en-US" dirty="0">
                    <a:sym typeface="Symbol"/>
                  </a:rPr>
                  <a:t>. </a:t>
                </a:r>
              </a:p>
              <a:p>
                <a:pPr lvl="1"/>
                <a:r>
                  <a:rPr lang="en-US" dirty="0">
                    <a:sym typeface="Symbol"/>
                  </a:rPr>
                  <a:t>Payoff function for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en-US" dirty="0">
                    <a:sym typeface="Symbol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sym typeface="Symbol"/>
                      </a:rPr>
                      <m:t>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2-Player Game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Player 1 has strategies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Player 2 has strategies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9 possible outcomes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/>
            </p:nvGraphicFramePr>
            <p:xfrm>
              <a:off x="4191000" y="3505201"/>
              <a:ext cx="3886202" cy="220980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8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5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19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82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0724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724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9451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4, 4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94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4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i="1" baseline="-2500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5810081"/>
                  </p:ext>
                </p:extLst>
              </p:nvPr>
            </p:nvGraphicFramePr>
            <p:xfrm>
              <a:off x="4191000" y="3505201"/>
              <a:ext cx="3886202" cy="220980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8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5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19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82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0724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724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836" t="-100000" r="-195205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177" t="-100000" r="-93878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9853" t="-100000" r="-1471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9451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3784" t="-194521" r="-582432" b="-2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836" t="-194521" r="-195205" b="-2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177" t="-194521" r="-93878" b="-2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9853" t="-194521" r="-1471" b="-20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94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3784" t="-290541" r="-582432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836" t="-290541" r="-195205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177" t="-290541" r="-9387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9853" t="-290541" r="-1471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4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3784" t="-390541" r="-58243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836" t="-390541" r="-19520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177" t="-390541" r="-9387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9853" t="-390541" r="-1471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077200" y="3276600"/>
            <a:ext cx="1781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Player 2’s payoff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3886200"/>
            <a:ext cx="1781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Player 1’s payoff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600978" y="4255532"/>
            <a:ext cx="1035547" cy="316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7848601" y="3645932"/>
            <a:ext cx="1119389" cy="92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4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The Prisoner’s Dilemma</a:t>
            </a:r>
          </a:p>
          <a:p>
            <a:r>
              <a:rPr lang="en-US" dirty="0"/>
              <a:t>Two suspects are arrested by the police and are being interrogated in separate rooms. </a:t>
            </a:r>
          </a:p>
          <a:p>
            <a:r>
              <a:rPr lang="en-US" dirty="0"/>
              <a:t>There is not enough evidence, and the police offers the same deal to both:</a:t>
            </a:r>
          </a:p>
          <a:p>
            <a:pPr lvl="1"/>
            <a:r>
              <a:rPr lang="en-US" dirty="0"/>
              <a:t>If you confess and your partner doesn’t confess, then you will be released and your partner will receive a 10-year sentence. </a:t>
            </a:r>
          </a:p>
          <a:p>
            <a:pPr lvl="1"/>
            <a:r>
              <a:rPr lang="en-US" dirty="0"/>
              <a:t>If you both confess, then each of you will receive a 4-year sentence.</a:t>
            </a:r>
          </a:p>
          <a:p>
            <a:pPr lvl="1"/>
            <a:r>
              <a:rPr lang="en-US" dirty="0"/>
              <a:t>If neither of you confesses, then each of you will receive a 1-year sentence.</a:t>
            </a:r>
          </a:p>
          <a:p>
            <a:r>
              <a:rPr lang="en-US" dirty="0"/>
              <a:t>How should the suspects act?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362200" y="2057400"/>
          <a:ext cx="7467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Suspect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confess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not-confess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Suspect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?, ?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?, ?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not-confess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?, ?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?, ?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</p:nvPr>
            </p:nvGraphicFramePr>
            <p:xfrm>
              <a:off x="2362200" y="20574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33727372"/>
                  </p:ext>
                </p:extLst>
              </p:nvPr>
            </p:nvGraphicFramePr>
            <p:xfrm>
              <a:off x="2362200" y="20574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28" t="-86264" r="-93664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2722" t="-86264" r="-59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628" t="-187293" r="-93664" b="-1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2722" t="-187293" r="-592" b="-16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85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6.1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8EDAFDA-4EC6-4715-916A-BEA02EB0B3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6" y="1775778"/>
            <a:ext cx="3133515" cy="4572000"/>
          </a:xfrm>
        </p:spPr>
      </p:pic>
    </p:spTree>
    <p:extLst>
      <p:ext uri="{BB962C8B-B14F-4D97-AF65-F5344CB8AC3E}">
        <p14:creationId xmlns:p14="http://schemas.microsoft.com/office/powerpoint/2010/main" val="360799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236BF6-E478-46FA-96AA-A4925C3C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62007-4758-478B-8EDC-BB835015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A5E64-43CD-40C5-8AE0-21DA4776F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269AE-2992-4860-8618-B13741E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C64397-2FFE-4042-860D-5BF1A6839ED2}"/>
              </a:ext>
            </a:extLst>
          </p:cNvPr>
          <p:cNvSpPr txBox="1">
            <a:spLocks/>
          </p:cNvSpPr>
          <p:nvPr/>
        </p:nvSpPr>
        <p:spPr>
          <a:xfrm>
            <a:off x="1228491" y="4724400"/>
            <a:ext cx="9735017" cy="12065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Question.</a:t>
            </a:r>
            <a:r>
              <a:rPr lang="en-US" dirty="0"/>
              <a:t> Given a node, how can we determine its threshold?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Answer.</a:t>
            </a:r>
            <a:r>
              <a:rPr lang="en-US" dirty="0"/>
              <a:t> A natural approach is based on </a:t>
            </a:r>
            <a:r>
              <a:rPr lang="en-US" dirty="0">
                <a:solidFill>
                  <a:srgbClr val="FF0000"/>
                </a:solidFill>
              </a:rPr>
              <a:t>game theory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15734-5330-41E4-837E-C35B5A7E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652482"/>
            <a:ext cx="6502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555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Underlying Assumptions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sym typeface="Symbol"/>
              </a:rPr>
              <a:t>Payoffs.</a:t>
            </a:r>
            <a:r>
              <a:rPr lang="en-US" dirty="0">
                <a:sym typeface="Symbol"/>
              </a:rPr>
              <a:t> Everything that a player cares about is summarized in the player’s payoff function. </a:t>
            </a:r>
          </a:p>
          <a:p>
            <a:r>
              <a:rPr lang="en-US" dirty="0">
                <a:solidFill>
                  <a:srgbClr val="0070C0"/>
                </a:solidFill>
                <a:sym typeface="Symbol"/>
              </a:rPr>
              <a:t>Complete knowledge. </a:t>
            </a:r>
            <a:r>
              <a:rPr lang="en-US" dirty="0">
                <a:sym typeface="Symbol"/>
              </a:rPr>
              <a:t>Each player knows everything about the game: the sets of strategies for all players and the payoff functions for all players.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Rationality. </a:t>
            </a:r>
          </a:p>
          <a:p>
            <a:pPr lvl="1"/>
            <a:r>
              <a:rPr lang="en-US" dirty="0">
                <a:sym typeface="Symbol"/>
              </a:rPr>
              <a:t>Each player wants to maximize his or her own payoff.</a:t>
            </a:r>
          </a:p>
          <a:p>
            <a:pPr lvl="1"/>
            <a:r>
              <a:rPr lang="en-US" dirty="0">
                <a:sym typeface="Symbol"/>
              </a:rPr>
              <a:t>Each player chooses an ``optimal’’ strategy (this assumption is disputable: mistakes, learning from the play of game, etc).</a:t>
            </a:r>
          </a:p>
          <a:p>
            <a:endParaRPr lang="en-US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Response: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Concept of best response. </a:t>
            </a:r>
            <a:r>
              <a:rPr lang="en-US" dirty="0"/>
              <a:t>Informally, the </a:t>
            </a:r>
            <a:r>
              <a:rPr lang="en-US" dirty="0">
                <a:solidFill>
                  <a:srgbClr val="FF0000"/>
                </a:solidFill>
              </a:rPr>
              <a:t>best response</a:t>
            </a:r>
            <a:r>
              <a:rPr lang="en-US" dirty="0"/>
              <a:t> is the best choice of one player, given a belief about the other player’s choice. 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4AF6CD43-A9D4-4ED8-95BA-079FCD8B79F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635154" y="2656597"/>
              <a:ext cx="692169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13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51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48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69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159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15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4AF6CD43-A9D4-4ED8-95BA-079FCD8B79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8219159"/>
                  </p:ext>
                </p:extLst>
              </p:nvPr>
            </p:nvGraphicFramePr>
            <p:xfrm>
              <a:off x="2635154" y="2656597"/>
              <a:ext cx="692169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13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51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48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69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940" t="-210667" r="-9375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2939" t="-210667" r="-639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940" t="-310667" r="-9375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2939" t="-310667" r="-639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D9EFF3-60B8-47C2-B144-6DE8AFB412BB}"/>
              </a:ext>
            </a:extLst>
          </p:cNvPr>
          <p:cNvSpPr txBox="1"/>
          <p:nvPr/>
        </p:nvSpPr>
        <p:spPr>
          <a:xfrm>
            <a:off x="816864" y="4628979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believe that your partner prepares for the presentation, your best response is to study for the exam.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believe that your partner studies for the exam, your best response is to study for the exam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Definition.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dominant strategy </a:t>
            </a:r>
            <a:r>
              <a:rPr lang="en-US" dirty="0"/>
              <a:t>for Player 1 is a strategy that is a best response to every strategy of Player 2.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 1: Exam-or-Presentation</a:t>
            </a:r>
          </a:p>
          <a:p>
            <a:pPr marL="0" indent="0">
              <a:buNone/>
            </a:pPr>
            <a:r>
              <a:rPr lang="en-US" sz="2700" dirty="0">
                <a:solidFill>
                  <a:prstClr val="black"/>
                </a:solidFill>
              </a:rPr>
              <a:t>   The choice of the exam is a dominant strategy for you.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/>
            </p:nvGraphicFramePr>
            <p:xfrm>
              <a:off x="2590799" y="3848100"/>
              <a:ext cx="7010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159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15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2475145"/>
                  </p:ext>
                </p:extLst>
              </p:nvPr>
            </p:nvGraphicFramePr>
            <p:xfrm>
              <a:off x="2590799" y="3848100"/>
              <a:ext cx="7010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282" t="-212000" r="-9384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2776" t="-212000" r="-94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282" t="-312000" r="-9384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2776" t="-312000" r="-94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Question.</a:t>
            </a:r>
            <a:r>
              <a:rPr lang="en-US" dirty="0"/>
              <a:t> Does Suspect 1 have a dominant strategy?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/>
            </p:nvGraphicFramePr>
            <p:xfrm>
              <a:off x="2209800" y="23622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4497246"/>
                  </p:ext>
                </p:extLst>
              </p:nvPr>
            </p:nvGraphicFramePr>
            <p:xfrm>
              <a:off x="2209800" y="23622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28" t="-86264" r="-93664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2722" t="-86264" r="-59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628" t="-187293" r="-93664" b="-1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2722" t="-187293" r="-592" b="-16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Answer: </a:t>
            </a:r>
            <a:r>
              <a:rPr lang="en-US" dirty="0"/>
              <a:t>Yes, the choice of the confession is a dominant strategy for Suspect 1.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/>
            </p:nvGraphicFramePr>
            <p:xfrm>
              <a:off x="2209800" y="28194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1113929"/>
                  </p:ext>
                </p:extLst>
              </p:nvPr>
            </p:nvGraphicFramePr>
            <p:xfrm>
              <a:off x="2209800" y="2819400"/>
              <a:ext cx="7467600" cy="312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49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28" t="-86264" r="-93664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2722" t="-86264" r="-59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49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628" t="-187293" r="-93664" b="-1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2722" t="-187293" r="-592" b="-16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919-80F1-4801-A777-086C57ED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75F55"/>
                </a:solidFill>
              </a:rPr>
              <a:t>Strictly Dominant Strategies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F5457-8EBA-4FC3-A888-5542463F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13C368-CB8B-418E-A74D-0DB62629E68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strategy 𝑆 for Player 1 is a </a:t>
                </a:r>
                <a:r>
                  <a:rPr lang="en-US" dirty="0">
                    <a:solidFill>
                      <a:srgbClr val="FF0000"/>
                    </a:solidFill>
                  </a:rPr>
                  <a:t>strict best response </a:t>
                </a:r>
                <a:r>
                  <a:rPr lang="en-US" dirty="0"/>
                  <a:t>to a strategy 𝑇 for Player 2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other strategy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Player 1. A </a:t>
                </a:r>
                <a:r>
                  <a:rPr lang="en-US" dirty="0">
                    <a:solidFill>
                      <a:srgbClr val="FF0000"/>
                    </a:solidFill>
                  </a:rPr>
                  <a:t>strictly dominant strategy </a:t>
                </a:r>
                <a:r>
                  <a:rPr lang="en-US" dirty="0"/>
                  <a:t>for Player 1 is a strategy that is a strict best response to every strategy of Player 2.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13C368-CB8B-418E-A74D-0DB62629E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764" r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0D5F80-37F3-488A-BD2B-A4EBDAF26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4735" y="3886200"/>
          <a:ext cx="7010401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Your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partner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rgbClr val="0070C0"/>
                          </a:solidFill>
                        </a:rPr>
                        <a:t>presentation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exam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You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rgbClr val="0070C0"/>
                          </a:solidFill>
                        </a:rPr>
                        <a:t>presentation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90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86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92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exam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92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86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88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88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CEB123-0154-4AF8-B9D1-CEEAFFF282F3}"/>
              </a:ext>
            </a:extLst>
          </p:cNvPr>
          <p:cNvSpPr txBox="1"/>
          <p:nvPr/>
        </p:nvSpPr>
        <p:spPr>
          <a:xfrm>
            <a:off x="814664" y="4390935"/>
            <a:ext cx="3552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strictly dominant strategy for you is the choice of the exam.</a:t>
            </a:r>
          </a:p>
        </p:txBody>
      </p:sp>
    </p:spTree>
    <p:extLst>
      <p:ext uri="{BB962C8B-B14F-4D97-AF65-F5344CB8AC3E}">
        <p14:creationId xmlns:p14="http://schemas.microsoft.com/office/powerpoint/2010/main" val="4848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75F55"/>
                </a:solidFill>
              </a:rPr>
              <a:t>Another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DD8047"/>
              </a:buClr>
              <a:buNone/>
            </a:pPr>
            <a:r>
              <a:rPr lang="en-US" dirty="0"/>
              <a:t>A strictly dominant strategy for Suspect 1 is the choice of the confession. </a:t>
            </a:r>
          </a:p>
          <a:p>
            <a:pPr>
              <a:buClr>
                <a:srgbClr val="DD8047"/>
              </a:buClr>
            </a:pPr>
            <a:endParaRPr lang="en-US" sz="2700" dirty="0">
              <a:solidFill>
                <a:prstClr val="black"/>
              </a:solidFill>
            </a:endParaRPr>
          </a:p>
          <a:p>
            <a:pPr marL="0" indent="0">
              <a:buClr>
                <a:srgbClr val="DD8047"/>
              </a:buClr>
              <a:buNone/>
            </a:pPr>
            <a:endParaRPr lang="en-US" sz="2700" dirty="0">
              <a:solidFill>
                <a:prstClr val="black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362200" y="2386084"/>
          <a:ext cx="7467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confess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not-confess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Suspect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not-confess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10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7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Example: Exam-or-Presentation</a:t>
            </a:r>
          </a:p>
          <a:p>
            <a:r>
              <a:rPr lang="en-US" dirty="0"/>
              <a:t>You have </a:t>
            </a:r>
            <a:r>
              <a:rPr lang="en-US" dirty="0">
                <a:solidFill>
                  <a:srgbClr val="FF0000"/>
                </a:solidFill>
              </a:rPr>
              <a:t>a strictly dominant strategy </a:t>
            </a:r>
            <a:r>
              <a:rPr lang="en-US" dirty="0"/>
              <a:t>(the exam). </a:t>
            </a:r>
          </a:p>
          <a:p>
            <a:r>
              <a:rPr lang="en-US" dirty="0"/>
              <a:t>Your partner has a </a:t>
            </a:r>
            <a:r>
              <a:rPr lang="en-US" dirty="0">
                <a:solidFill>
                  <a:srgbClr val="FF0000"/>
                </a:solidFill>
              </a:rPr>
              <a:t>strictly dominant strategy </a:t>
            </a:r>
            <a:r>
              <a:rPr lang="en-US" dirty="0"/>
              <a:t>(the exam). </a:t>
            </a:r>
          </a:p>
          <a:p>
            <a:r>
              <a:rPr lang="en-US" dirty="0"/>
              <a:t>Therefore, it is rational for you both to choose the exam strategies.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/>
            </p:nvGraphicFramePr>
            <p:xfrm>
              <a:off x="2321257" y="3981734"/>
              <a:ext cx="7010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159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15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7440884"/>
                  </p:ext>
                </p:extLst>
              </p:nvPr>
            </p:nvGraphicFramePr>
            <p:xfrm>
              <a:off x="2321257" y="3981734"/>
              <a:ext cx="70104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575" t="-212000" r="-93548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3091" t="-212000" r="-631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575" t="-312000" r="-9354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3091" t="-312000" r="-631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467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payoffs?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the (exam, exam) outcome, you both get </a:t>
            </a:r>
            <a:r>
              <a:rPr lang="en-US" dirty="0">
                <a:solidFill>
                  <a:srgbClr val="FF0000"/>
                </a:solidFill>
              </a:rPr>
              <a:t>88</a:t>
            </a:r>
            <a:r>
              <a:rPr lang="en-US" dirty="0"/>
              <a:t>, while the best payoffs are </a:t>
            </a:r>
            <a:r>
              <a:rPr lang="en-US" dirty="0">
                <a:solidFill>
                  <a:srgbClr val="FF0000"/>
                </a:solidFill>
              </a:rPr>
              <a:t>90</a:t>
            </a:r>
            <a:r>
              <a:rPr lang="en-US" dirty="0"/>
              <a:t>. </a:t>
            </a:r>
          </a:p>
          <a:p>
            <a:r>
              <a:rPr lang="en-US" dirty="0"/>
              <a:t>But the payoff of 90 cannot be achieved by rational play! Even if your partner believed that your choice is the presentation, he or she would have an </a:t>
            </a:r>
            <a:r>
              <a:rPr lang="en-US" dirty="0">
                <a:solidFill>
                  <a:srgbClr val="FF0000"/>
                </a:solidFill>
              </a:rPr>
              <a:t>incentive</a:t>
            </a:r>
            <a:r>
              <a:rPr lang="en-US" dirty="0"/>
              <a:t> to choose the exam so as to get </a:t>
            </a:r>
            <a:r>
              <a:rPr lang="en-US" dirty="0">
                <a:solidFill>
                  <a:srgbClr val="FF0000"/>
                </a:solidFill>
              </a:rPr>
              <a:t>92</a:t>
            </a:r>
            <a:r>
              <a:rPr lang="en-US" dirty="0"/>
              <a:t>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/>
            </p:nvGraphicFramePr>
            <p:xfrm>
              <a:off x="2590801" y="4114800"/>
              <a:ext cx="7010401" cy="1838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739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159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159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15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92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83416"/>
                  </p:ext>
                </p:extLst>
              </p:nvPr>
            </p:nvGraphicFramePr>
            <p:xfrm>
              <a:off x="2590801" y="4114800"/>
              <a:ext cx="7010401" cy="1838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7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45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314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739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575" t="-212000" r="-9354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3091" t="-212000" r="-631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4575" t="-312000" r="-9354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3091" t="-312000" r="-631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09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Suspect 1 has a strictly dominant strategy (</a:t>
                </a:r>
                <a:r>
                  <a:rPr lang="en-US" dirty="0">
                    <a:solidFill>
                      <a:srgbClr val="FF0000"/>
                    </a:solidFill>
                  </a:rPr>
                  <a:t>confess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Suspect 2 has a strictly dominant strategy (</a:t>
                </a:r>
                <a:r>
                  <a:rPr lang="en-US" dirty="0">
                    <a:solidFill>
                      <a:srgbClr val="FF0000"/>
                    </a:solidFill>
                  </a:rPr>
                  <a:t>confess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Both get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-year sentence.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/>
            </p:nvGraphicFramePr>
            <p:xfrm>
              <a:off x="2362200" y="1600200"/>
              <a:ext cx="7467600" cy="2162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3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4413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413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287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2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7115157"/>
                  </p:ext>
                </p:extLst>
              </p:nvPr>
            </p:nvGraphicFramePr>
            <p:xfrm>
              <a:off x="2362200" y="1600200"/>
              <a:ext cx="7467600" cy="2162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73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287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4628" t="-152427" r="-93664" b="-108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2722" t="-152427" r="-592" b="-108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2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4628" t="-252427" r="-93664" b="-8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2722" t="-252427" r="-592" b="-8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1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Games?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Two main aspects of networks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Structure of links: </a:t>
            </a:r>
            <a:r>
              <a:rPr lang="en-US" dirty="0"/>
              <a:t>who is linked to whom.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Behavior: </a:t>
            </a:r>
            <a:r>
              <a:rPr lang="en-US" dirty="0"/>
              <a:t>the outcome for any one node depends (explicitly or implicitly) on the combined behaviors of all. 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Examples of game-theoretic situations: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Network traffic: </a:t>
            </a:r>
            <a:r>
              <a:rPr lang="en-US" dirty="0"/>
              <a:t>choosing a route on the Internet or a transportation network.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Diffusions in networks: </a:t>
            </a:r>
            <a:r>
              <a:rPr lang="en-US" dirty="0"/>
              <a:t>spreading behaviors (opinions, innovations, conventions, etc) from person to person through a social network.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Rationality.</a:t>
            </a:r>
            <a:r>
              <a:rPr lang="en-US" dirty="0"/>
              <a:t> If a player has a strictly dominant strategy, it is rational for him or her to choose such a strategy. </a:t>
            </a:r>
          </a:p>
          <a:p>
            <a:r>
              <a:rPr lang="en-US" b="1" dirty="0">
                <a:solidFill>
                  <a:srgbClr val="0070C0"/>
                </a:solidFill>
              </a:rPr>
              <a:t>Three possible cases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Case 1.</a:t>
            </a:r>
            <a:r>
              <a:rPr lang="en-US" dirty="0"/>
              <a:t> Both players have strictly dominant strategies. Then it is rational for them to choose these strategies.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Case 2. </a:t>
            </a:r>
            <a:r>
              <a:rPr lang="en-US" dirty="0"/>
              <a:t>Only one player has a strictly dominant strategy. What would be a rational behavior?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Case 3.</a:t>
            </a:r>
            <a:r>
              <a:rPr lang="en-US" dirty="0"/>
              <a:t> Neither of the players has a strictly dominant strategy. What would be a rational behavior?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Sections 6.2-6.3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8EDAFDA-4EC6-4715-916A-BEA02EB0B3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6" y="1775778"/>
            <a:ext cx="3133515" cy="4572000"/>
          </a:xfrm>
        </p:spPr>
      </p:pic>
    </p:spTree>
    <p:extLst>
      <p:ext uri="{BB962C8B-B14F-4D97-AF65-F5344CB8AC3E}">
        <p14:creationId xmlns:p14="http://schemas.microsoft.com/office/powerpoint/2010/main" val="11435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5A22C-9511-40B2-A217-4C51F826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7014F5-E9B0-47E7-B84D-84A55BA7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Payoff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1783-E700-4643-B35A-167C3E3DE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Exam or Presentation?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Situation</a:t>
            </a:r>
          </a:p>
          <a:p>
            <a:r>
              <a:rPr lang="en-US" dirty="0"/>
              <a:t>You have two large pieces of work due the next day: an </a:t>
            </a:r>
            <a:r>
              <a:rPr lang="en-US" dirty="0">
                <a:solidFill>
                  <a:srgbClr val="FF0000"/>
                </a:solidFill>
              </a:rPr>
              <a:t>exam</a:t>
            </a:r>
            <a:r>
              <a:rPr lang="en-US" dirty="0"/>
              <a:t> and a joint </a:t>
            </a:r>
            <a:r>
              <a:rPr lang="en-US" dirty="0">
                <a:solidFill>
                  <a:srgbClr val="FF0000"/>
                </a:solidFill>
              </a:rPr>
              <a:t>presentation </a:t>
            </a:r>
            <a:r>
              <a:rPr lang="en-US" dirty="0"/>
              <a:t>with a partner. </a:t>
            </a:r>
          </a:p>
          <a:p>
            <a:r>
              <a:rPr lang="en-US" dirty="0"/>
              <a:t>You can either study for the exam or prepare for the presentation, but not both.</a:t>
            </a:r>
          </a:p>
          <a:p>
            <a:r>
              <a:rPr lang="en-US" dirty="0"/>
              <a:t>Your partner is in the same situation. </a:t>
            </a:r>
            <a:r>
              <a:rPr lang="en-US" dirty="0">
                <a:highlight>
                  <a:srgbClr val="FFFF00"/>
                </a:highlight>
              </a:rPr>
              <a:t>Neither of you is able to contact the other.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is your choice to maximize your average grade?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9AEF-CB6F-4269-A1FB-0B5CA61A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6A871-BD8B-40C4-A1F9-3E68645DF59D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/>
            <p:txBody>
              <a:bodyPr/>
              <a:lstStyle/>
              <a:p>
                <a:pPr lvl="0">
                  <a:buClr>
                    <a:srgbClr val="DD8047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If you study for the exam, your grade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</a:p>
              <a:p>
                <a:pPr lvl="0">
                  <a:buClr>
                    <a:srgbClr val="DD8047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If you don’t study, your grade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6A871-BD8B-40C4-A1F9-3E68645D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blipFill>
                <a:blip r:embed="rId2"/>
                <a:stretch>
                  <a:fillRect l="-588" t="-1701" r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FF919-923B-458E-A332-04AAA299DA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both prepare for the presentation, your grade is 100.</a:t>
            </a:r>
          </a:p>
          <a:p>
            <a:r>
              <a:rPr lang="en-US" dirty="0"/>
              <a:t>If only one of you prepares, your grade is 92.</a:t>
            </a:r>
          </a:p>
          <a:p>
            <a:r>
              <a:rPr lang="en-US" dirty="0"/>
              <a:t>If neither of you prepares, your grade is 84.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A373F-910A-4641-9F4C-6189030689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105BC-01E3-47E0-A33E-0E0B6E68845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118C10-7A96-432B-B8B3-D9873694C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883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/>
              <p:cNvGraphicFramePr>
                <a:graphicFrameLocks/>
              </p:cNvGraphicFramePr>
              <p:nvPr/>
            </p:nvGraphicFramePr>
            <p:xfrm>
              <a:off x="2133601" y="1676399"/>
              <a:ext cx="7638197" cy="30932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0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60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044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62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62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0411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604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388167"/>
                  </p:ext>
                </p:extLst>
              </p:nvPr>
            </p:nvGraphicFramePr>
            <p:xfrm>
              <a:off x="2133601" y="1676399"/>
              <a:ext cx="7638197" cy="30932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0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60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044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62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62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0411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744" t="-94286" r="-93801" b="-100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604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420202" y="1676399"/>
            <a:ext cx="2062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average grade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82241" y="2045731"/>
            <a:ext cx="1770223" cy="923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FB10-8E2E-42B1-91AD-FF933DD42C08}"/>
                  </a:ext>
                </a:extLst>
              </p:cNvPr>
              <p:cNvSpPr txBox="1"/>
              <p:nvPr/>
            </p:nvSpPr>
            <p:spPr>
              <a:xfrm>
                <a:off x="982638" y="5110152"/>
                <a:ext cx="39842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Presentation: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FB10-8E2E-42B1-91AD-FF933DD42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8" y="5110152"/>
                <a:ext cx="3984214" cy="830997"/>
              </a:xfrm>
              <a:prstGeom prst="rect">
                <a:avLst/>
              </a:prstGeom>
              <a:blipFill>
                <a:blip r:embed="rId3"/>
                <a:stretch>
                  <a:fillRect l="-2294" t="-5839" r="-15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9D52A9-A3D0-4CA0-9354-4148192BAD5D}"/>
                  </a:ext>
                </a:extLst>
              </p:cNvPr>
              <p:cNvSpPr txBox="1"/>
              <p:nvPr/>
            </p:nvSpPr>
            <p:spPr>
              <a:xfrm>
                <a:off x="5622878" y="5363570"/>
                <a:ext cx="476306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90=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80+100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9D52A9-A3D0-4CA0-9354-4148192B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78" y="5363570"/>
                <a:ext cx="4763068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20C24-5359-4AEA-9134-94442C3015EF}"/>
              </a:ext>
            </a:extLst>
          </p:cNvPr>
          <p:cNvCxnSpPr/>
          <p:nvPr/>
        </p:nvCxnSpPr>
        <p:spPr>
          <a:xfrm flipH="1" flipV="1">
            <a:off x="6550925" y="3429000"/>
            <a:ext cx="504968" cy="193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/>
              <p:cNvGraphicFramePr>
                <a:graphicFrameLocks/>
              </p:cNvGraphicFramePr>
              <p:nvPr/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6354881"/>
                  </p:ext>
                </p:extLst>
              </p:nvPr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02" t="-96341" r="-93466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344223" y="1658748"/>
            <a:ext cx="2062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average grade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5777" y="1676400"/>
            <a:ext cx="294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partner’s average grade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06262" y="2028080"/>
            <a:ext cx="1346838" cy="859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728346" y="2045732"/>
            <a:ext cx="1847432" cy="848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/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Presentation: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blipFill>
                <a:blip r:embed="rId3"/>
                <a:stretch>
                  <a:fillRect l="-2294" t="-5882" r="-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/>
              <p:nvPr/>
            </p:nvSpPr>
            <p:spPr>
              <a:xfrm>
                <a:off x="6864824" y="5363570"/>
                <a:ext cx="352112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90=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80+100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824" y="5363570"/>
                <a:ext cx="35211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3E035-9D55-4D1D-93E5-5807E0D50D2F}"/>
              </a:ext>
            </a:extLst>
          </p:cNvPr>
          <p:cNvCxnSpPr/>
          <p:nvPr/>
        </p:nvCxnSpPr>
        <p:spPr>
          <a:xfrm flipH="1" flipV="1">
            <a:off x="6605516" y="3275463"/>
            <a:ext cx="1214651" cy="23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/>
              <p:cNvGraphicFramePr>
                <a:graphicFrameLocks/>
              </p:cNvGraphicFramePr>
              <p:nvPr/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59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86, 92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30747098"/>
                  </p:ext>
                </p:extLst>
              </p:nvPr>
            </p:nvGraphicFramePr>
            <p:xfrm>
              <a:off x="2133601" y="1676400"/>
              <a:ext cx="7238999" cy="290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9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421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44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Your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partner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7105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You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aseline="0" dirty="0">
                              <a:solidFill>
                                <a:srgbClr val="0070C0"/>
                              </a:solidFill>
                            </a:rPr>
                            <a:t>presentation</a:t>
                          </a:r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4602" t="-96341" r="-93466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3303" t="-96341" r="-612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9710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exam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344223" y="1658748"/>
            <a:ext cx="2062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average grade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5777" y="1676400"/>
            <a:ext cx="29404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partner’s average grade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06262" y="2028080"/>
            <a:ext cx="1346838" cy="859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728346" y="2045732"/>
            <a:ext cx="1847432" cy="848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/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Exam: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Presentation: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E64-9085-4166-83F6-E0FA7BE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61" y="5253251"/>
                <a:ext cx="3984214" cy="830997"/>
              </a:xfrm>
              <a:prstGeom prst="rect">
                <a:avLst/>
              </a:prstGeom>
              <a:blipFill>
                <a:blip r:embed="rId3"/>
                <a:stretch>
                  <a:fillRect l="-2294" t="-5882" r="-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/>
              <p:nvPr/>
            </p:nvSpPr>
            <p:spPr>
              <a:xfrm>
                <a:off x="5906538" y="5353076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80+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9B5E45-8141-467C-909A-99162964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38" y="5353076"/>
                <a:ext cx="215929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A3E035-9D55-4D1D-93E5-5807E0D50D2F}"/>
              </a:ext>
            </a:extLst>
          </p:cNvPr>
          <p:cNvCxnSpPr>
            <a:cxnSpLocks/>
          </p:cNvCxnSpPr>
          <p:nvPr/>
        </p:nvCxnSpPr>
        <p:spPr>
          <a:xfrm flipV="1">
            <a:off x="6487619" y="3275565"/>
            <a:ext cx="1578208" cy="219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/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B14C7-2DEF-4E28-A423-172198EC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300" y="5300444"/>
                <a:ext cx="215929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9320E-DBEF-4C1D-8A05-4B0B20346BD9}"/>
              </a:ext>
            </a:extLst>
          </p:cNvPr>
          <p:cNvCxnSpPr/>
          <p:nvPr/>
        </p:nvCxnSpPr>
        <p:spPr>
          <a:xfrm flipH="1" flipV="1">
            <a:off x="8575777" y="3275565"/>
            <a:ext cx="554575" cy="219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0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30A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1620</Words>
  <Application>Microsoft Office PowerPoint</Application>
  <PresentationFormat>Widescreen</PresentationFormat>
  <Paragraphs>368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Symbol</vt:lpstr>
      <vt:lpstr>Tw Cen MT</vt:lpstr>
      <vt:lpstr>Wingdings</vt:lpstr>
      <vt:lpstr>Wingdings 2</vt:lpstr>
      <vt:lpstr>MyTheme</vt:lpstr>
      <vt:lpstr>Median</vt:lpstr>
      <vt:lpstr>Basics of Game Theory</vt:lpstr>
      <vt:lpstr>PowerPoint Presentation</vt:lpstr>
      <vt:lpstr>Why Games?</vt:lpstr>
      <vt:lpstr>Payoff Matrices</vt:lpstr>
      <vt:lpstr>Simple Example: Exam or Presentation?</vt:lpstr>
      <vt:lpstr>Expected Outcomes</vt:lpstr>
      <vt:lpstr>Table</vt:lpstr>
      <vt:lpstr>Table</vt:lpstr>
      <vt:lpstr>Table</vt:lpstr>
      <vt:lpstr>Table</vt:lpstr>
      <vt:lpstr>Table</vt:lpstr>
      <vt:lpstr>Game Theory: Terminology</vt:lpstr>
      <vt:lpstr>Games: Definition and Notation</vt:lpstr>
      <vt:lpstr>Example of 2-Player Game </vt:lpstr>
      <vt:lpstr>Another Example</vt:lpstr>
      <vt:lpstr>Payoff Matrix</vt:lpstr>
      <vt:lpstr>Payoff Matrix</vt:lpstr>
      <vt:lpstr>Reading</vt:lpstr>
      <vt:lpstr>Dominant Strategies</vt:lpstr>
      <vt:lpstr>Underlying Assumptions</vt:lpstr>
      <vt:lpstr>Best Response: Example</vt:lpstr>
      <vt:lpstr>Dominant Strategies</vt:lpstr>
      <vt:lpstr>Another Example: Question</vt:lpstr>
      <vt:lpstr>Another Example: Answer</vt:lpstr>
      <vt:lpstr>Strictly Dominant Strategies</vt:lpstr>
      <vt:lpstr>Another Example</vt:lpstr>
      <vt:lpstr>Reasoning About Behavior</vt:lpstr>
      <vt:lpstr>Best payoffs? </vt:lpstr>
      <vt:lpstr>Similar Example</vt:lpstr>
      <vt:lpstr>Reasoning About Behavior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Game Theory</dc:title>
  <dc:subject>Network Science</dc:subject>
  <dc:creator>Evgeny Dantsin</dc:creator>
  <cp:lastModifiedBy>Evgeny Dantsin</cp:lastModifiedBy>
  <cp:revision>105</cp:revision>
  <cp:lastPrinted>2022-03-29T22:10:41Z</cp:lastPrinted>
  <dcterms:created xsi:type="dcterms:W3CDTF">2020-04-12T16:54:07Z</dcterms:created>
  <dcterms:modified xsi:type="dcterms:W3CDTF">2023-10-31T17:27:50Z</dcterms:modified>
</cp:coreProperties>
</file>