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92" r:id="rId2"/>
    <p:sldId id="399" r:id="rId3"/>
    <p:sldId id="449" r:id="rId4"/>
    <p:sldId id="403" r:id="rId5"/>
    <p:sldId id="451" r:id="rId6"/>
    <p:sldId id="453" r:id="rId7"/>
    <p:sldId id="410" r:id="rId8"/>
    <p:sldId id="455" r:id="rId9"/>
    <p:sldId id="417" r:id="rId10"/>
    <p:sldId id="418" r:id="rId11"/>
    <p:sldId id="419" r:id="rId12"/>
    <p:sldId id="420" r:id="rId13"/>
    <p:sldId id="458" r:id="rId14"/>
    <p:sldId id="423" r:id="rId15"/>
    <p:sldId id="424" r:id="rId16"/>
    <p:sldId id="426" r:id="rId17"/>
    <p:sldId id="657" r:id="rId18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8" autoAdjust="0"/>
    <p:restoredTop sz="83976" autoAdjust="0"/>
  </p:normalViewPr>
  <p:slideViewPr>
    <p:cSldViewPr snapToGrid="0">
      <p:cViewPr varScale="1">
        <p:scale>
          <a:sx n="50" d="100"/>
          <a:sy n="50" d="100"/>
        </p:scale>
        <p:origin x="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9863-EF41-46A3-B547-B615F0C195A6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4A14-0872-4E62-BD74-303DC073FEC0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091678-3B03-4EC5-B96C-3841C7E6E3B8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10/31/2023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10C9AF-27E9-47F3-B7D6-874CEDA204FD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76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Thresholds and Payoffs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Key property: </a:t>
                </a:r>
                <a:r>
                  <a:rPr lang="en-US" dirty="0"/>
                  <a:t>If you belong to a group, many of your friends also tend to belong to this group.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set of nodes in a graph. The </a:t>
                </a:r>
                <a:r>
                  <a:rPr lang="en-US" dirty="0">
                    <a:solidFill>
                      <a:srgbClr val="FF0000"/>
                    </a:solidFill>
                  </a:rPr>
                  <a:t>density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defined as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Faculty\Folders\Teaching\2011\F-11 CST 401\Pictures\EK 19.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76400"/>
            <a:ext cx="5615940" cy="146304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42941-3BD8-40DE-AAC0-BF3C63799B35}"/>
                  </a:ext>
                </a:extLst>
              </p:cNvPr>
              <p:cNvSpPr txBox="1"/>
              <p:nvPr/>
            </p:nvSpPr>
            <p:spPr>
              <a:xfrm>
                <a:off x="1956986" y="5257800"/>
                <a:ext cx="8127051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9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fraction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neighbors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belonging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sz="29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42941-3BD8-40DE-AAC0-BF3C63799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86" y="5257800"/>
                <a:ext cx="8127051" cy="673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3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Two groups of density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Faculty\Folders\Teaching\2011\F-11 CST 401\Pictures\EK 19.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2209800"/>
            <a:ext cx="6829425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1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group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also has density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Faculty\Folders\Teaching\2011\F-11 CST 401\Pictures\EK 19.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520" y="2623457"/>
            <a:ext cx="10529888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15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D201-5036-41E2-8E0A-7C2EB253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Cascades and Density of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D475A-38BE-4E2C-8FA0-01B0F134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20AFCC-0873-4A97-9F18-D86C66FA48A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theorem below gives precise characterization of the success or failure of a cascade: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Setting: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nodes of a network;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/>
                  <a:t> is a set of initial adopters of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a threshold.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Theorem.</a:t>
                </a:r>
                <a:r>
                  <a:rPr lang="en-US" dirty="0"/>
                  <a:t>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of initial adopters will not cause a complete cascade if and only if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contains a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blocking cluster</a:t>
                </a:r>
                <a:r>
                  <a:rPr lang="en-US" dirty="0">
                    <a:sym typeface="Symbol"/>
                  </a:rPr>
                  <a:t>: a group of density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20AFCC-0873-4A97-9F18-D86C66FA4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Part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Part 1. </a:t>
                </a:r>
                <a:r>
                  <a:rPr lang="en-US" dirty="0"/>
                  <a:t>The existence of a group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density </a:t>
                </a:r>
                <a:r>
                  <a:rPr lang="en-US" dirty="0">
                    <a:sym typeface="Symbol"/>
                  </a:rPr>
                  <a:t>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 implies the failure of a complete cascade with a threshold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Proof by contradiction</a:t>
                </a:r>
              </a:p>
              <a:p>
                <a:r>
                  <a:rPr lang="en-US" dirty="0">
                    <a:sym typeface="Symbol"/>
                  </a:rPr>
                  <a:t>Suppose that some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switches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(we’ll show that this supposition implies a contradiction).</a:t>
                </a:r>
              </a:p>
              <a:p>
                <a:r>
                  <a:rPr lang="en-US" dirty="0">
                    <a:sym typeface="Symbol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</m:oMath>
                </a14:m>
                <a:r>
                  <a:rPr lang="en-US" dirty="0">
                    <a:sym typeface="Symbol"/>
                  </a:rPr>
                  <a:t> be a time step such that </a:t>
                </a:r>
              </a:p>
              <a:p>
                <a:pPr lvl="1"/>
                <a:r>
                  <a:rPr lang="en-US" dirty="0">
                    <a:sym typeface="Symbol"/>
                  </a:rPr>
                  <a:t>no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;</a:t>
                </a:r>
              </a:p>
              <a:p>
                <a:pPr lvl="1"/>
                <a:r>
                  <a:rPr lang="en-US" dirty="0">
                    <a:sym typeface="Symbol"/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 switches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at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Part 1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This switch is possible only if a fraction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’s neighbors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at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</m:oMath>
                </a14:m>
                <a:r>
                  <a:rPr lang="en-US" dirty="0">
                    <a:sym typeface="Symbol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 All of these neighbors must be outside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(since no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at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</m:oMath>
                </a14:m>
                <a:r>
                  <a:rPr lang="en-US" dirty="0">
                    <a:sym typeface="Symbol"/>
                  </a:rPr>
                  <a:t>).</a:t>
                </a:r>
              </a:p>
              <a:p>
                <a:r>
                  <a:rPr lang="en-US" dirty="0">
                    <a:sym typeface="Symbol"/>
                  </a:rPr>
                  <a:t>But a fraction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’s neighbors outside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must be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 because the density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  This is a contradiction. It follows from the contradiction that our supposition is wrong. Therefore, no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can switch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Part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Part 2. </a:t>
                </a:r>
                <a:r>
                  <a:rPr lang="en-US" dirty="0">
                    <a:sym typeface="Symbol"/>
                  </a:rPr>
                  <a:t>The failure of a complete cascade with a threshold of q implies the existence of a g</a:t>
                </a:r>
                <a:r>
                  <a:rPr lang="en-US" dirty="0"/>
                  <a:t>roup of density </a:t>
                </a:r>
                <a:r>
                  <a:rPr lang="en-US" dirty="0">
                    <a:sym typeface="Symbol"/>
                  </a:rPr>
                  <a:t>greater than 1q 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Proof</a:t>
                </a:r>
              </a:p>
              <a:p>
                <a:r>
                  <a:rPr lang="en-US" dirty="0">
                    <a:sym typeface="Symbol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be the group of nodes that do not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after finishing the cascade process. We’ll show that the density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  <a:p>
                <a:r>
                  <a:rPr lang="en-US" dirty="0">
                    <a:sym typeface="Symbol"/>
                  </a:rPr>
                  <a:t>Consider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.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 did not switch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, a fraction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’s neighbors outside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is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 Therefore, a fraction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’s neighbors inside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  <a:p>
                <a:r>
                  <a:rPr lang="en-US" dirty="0">
                    <a:sym typeface="Symbol"/>
                  </a:rPr>
                  <a:t>Since this holds for any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dirty="0">
                    <a:sym typeface="Symbol"/>
                  </a:rPr>
                  <a:t>, its density is greater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1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449" b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6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Sections 19.2-19.3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8EDAFDA-4EC6-4715-916A-BEA02EB0B3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6" y="1775778"/>
            <a:ext cx="3133515" cy="4572000"/>
          </a:xfrm>
        </p:spPr>
      </p:pic>
    </p:spTree>
    <p:extLst>
      <p:ext uri="{BB962C8B-B14F-4D97-AF65-F5344CB8AC3E}">
        <p14:creationId xmlns:p14="http://schemas.microsoft.com/office/powerpoint/2010/main" val="114356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for a Single Edge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Players: </a:t>
                </a:r>
                <a:r>
                  <a:rPr lang="en-US" dirty="0"/>
                  <a:t>Two nodes connected by an edge.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Strategies:</a:t>
                </a:r>
                <a:r>
                  <a:rPr lang="en-US" dirty="0"/>
                  <a:t> Each node has two strategies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Payoffs: </a:t>
                </a:r>
              </a:p>
              <a:p>
                <a:pPr lvl="1">
                  <a:buClr>
                    <a:srgbClr val="94B6D2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if the nodes both adopt behavior 𝐴, they each get a payoff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buClr>
                    <a:srgbClr val="94B6D2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if they both adopt 𝐵, they each get a payoff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; </a:t>
                </a:r>
              </a:p>
              <a:p>
                <a:pPr lvl="1">
                  <a:buClr>
                    <a:srgbClr val="94B6D2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if they adopt opposite behaviors, they each get a payoff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C721E16-5393-4A13-ADC3-613AD331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4643437"/>
            <a:ext cx="2857500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9597691-7839-47AA-A235-E9B81767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/>
          <a:lstStyle/>
          <a:p>
            <a:r>
              <a:rPr lang="en-US" dirty="0"/>
              <a:t>More Than One Neighbor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C7F96-B357-4294-8329-A4FA894587E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589567"/>
                <a:ext cx="510089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number of 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be the fraction of the neighbors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that have 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chooses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then its payoff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𝑝𝑑𝑎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chooses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its payoff will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C7F96-B357-4294-8329-A4FA89458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589567"/>
                <a:ext cx="5100890" cy="4572000"/>
              </a:xfrm>
              <a:blipFill>
                <a:blip r:embed="rId2"/>
                <a:stretch>
                  <a:fillRect l="-2509" t="-1333" r="-4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Faculty\Folders\Teaching\2011\F-11 CST 401\Pictures\EK 19.02.jpg">
            <a:extLst>
              <a:ext uri="{FF2B5EF4-FFF2-40B4-BE49-F238E27FC236}">
                <a16:creationId xmlns:a16="http://schemas.microsoft.com/office/drawing/2014/main" id="{2EF8D124-923C-4AD4-802F-0375A2A8D5E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459868" y="2055530"/>
            <a:ext cx="5181600" cy="364007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87C1-B781-484E-989C-B84F4264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9974E82-3C2C-4ABB-838F-79BD9B35B7D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737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Comparison of payoffs: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𝑝𝑑𝑎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 (1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𝑝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𝑑𝑏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is 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en-US" dirty="0">
                    <a:sym typeface="Symbol"/>
                  </a:rPr>
                  <a:t> is 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Equivalently (simple algebra):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ym typeface="Symbol"/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is 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en-US" dirty="0">
                    <a:sym typeface="Symbol"/>
                  </a:rPr>
                  <a:t> is 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: </a:t>
                </a:r>
              </a:p>
              <a:p>
                <a:endParaRPr lang="en-US" b="1" dirty="0">
                  <a:solidFill>
                    <a:srgbClr val="0070C0"/>
                  </a:solidFill>
                  <a:sym typeface="Symbol"/>
                </a:endParaRPr>
              </a:p>
              <a:p>
                <a:endParaRPr lang="en-US" b="1" dirty="0">
                  <a:solidFill>
                    <a:srgbClr val="0070C0"/>
                  </a:solidFill>
                  <a:sym typeface="Symbol"/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Threshold rule: </a:t>
                </a:r>
                <a:r>
                  <a:rPr lang="en-US" dirty="0">
                    <a:sym typeface="Symbol"/>
                  </a:rPr>
                  <a:t>If a fraction of your neighbors that use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en-US" dirty="0">
                    <a:sym typeface="Symbol"/>
                  </a:rPr>
                  <a:t>, then you will switch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307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2013B-3D13-46CA-A1E4-4101A3C5BD18}"/>
                  </a:ext>
                </a:extLst>
              </p:cNvPr>
              <p:cNvSpPr txBox="1"/>
              <p:nvPr/>
            </p:nvSpPr>
            <p:spPr>
              <a:xfrm>
                <a:off x="3913973" y="3814897"/>
                <a:ext cx="1972787" cy="94711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𝑞</m:t>
                      </m:r>
                      <m:r>
                        <a:rPr lang="en-US" sz="2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𝑏</m:t>
                          </m:r>
                        </m:num>
                        <m:den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𝑎</m:t>
                          </m:r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+</m:t>
                          </m:r>
                          <m:r>
                            <a:rPr lang="en-US" sz="2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2013B-3D13-46CA-A1E4-4101A3C5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73" y="3814897"/>
                <a:ext cx="1972787" cy="9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E6E-02DD-4F65-899A-66504536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ED77F6-FED9-4C54-AF35-5CF1F7BFFB4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589567"/>
                <a:ext cx="5283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Question: </a:t>
                </a:r>
                <a:r>
                  <a:rPr lang="en-US" dirty="0"/>
                  <a:t>What is a better choice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 </a:t>
                </a:r>
                <a:r>
                  <a:rPr lang="en-US" dirty="0"/>
                  <a:t>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because: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fraction of neighbors using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3/7</m:t>
                    </m:r>
                  </m:oMath>
                </a14:m>
                <a:r>
                  <a:rPr lang="en-US" dirty="0"/>
                  <a:t>; 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3/7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ED77F6-FED9-4C54-AF35-5CF1F7BFF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589567"/>
                <a:ext cx="5283200" cy="4572000"/>
              </a:xfrm>
              <a:blipFill>
                <a:blip r:embed="rId2"/>
                <a:stretch>
                  <a:fillRect l="-2422" t="-1333" r="-2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Faculty\Folders\Teaching\2011\F-11 CST 401\Pictures\EK 19.02.jpg">
            <a:extLst>
              <a:ext uri="{FF2B5EF4-FFF2-40B4-BE49-F238E27FC236}">
                <a16:creationId xmlns:a16="http://schemas.microsoft.com/office/drawing/2014/main" id="{615DED0B-1DCE-47F0-A736-324A9DC54CF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459868" y="2055530"/>
            <a:ext cx="5181600" cy="364007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C8AE-5663-41AD-9F13-FE23F76089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9974E82-3C2C-4ABB-838F-79BD9B35B7D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729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E6E-02DD-4F65-899A-66504536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ED77F6-FED9-4C54-AF35-5CF1F7BFFB4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589567"/>
                <a:ext cx="5283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Question: </a:t>
                </a:r>
                <a:r>
                  <a:rPr lang="en-US" dirty="0"/>
                  <a:t>What is a better choice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 </a:t>
                </a:r>
                <a:r>
                  <a:rPr lang="en-US" dirty="0"/>
                  <a:t>A better choice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because: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 fraction of neighbors using behavior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3/7</m:t>
                    </m:r>
                  </m:oMath>
                </a14:m>
                <a:r>
                  <a:rPr lang="en-US" dirty="0"/>
                  <a:t>; 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3/7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9ED77F6-FED9-4C54-AF35-5CF1F7BFF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589567"/>
                <a:ext cx="5283200" cy="4572000"/>
              </a:xfrm>
              <a:blipFill>
                <a:blip r:embed="rId2"/>
                <a:stretch>
                  <a:fillRect l="-2422" t="-1333" r="-2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Faculty\Folders\Teaching\2011\F-11 CST 401\Pictures\EK 19.02.jpg">
            <a:extLst>
              <a:ext uri="{FF2B5EF4-FFF2-40B4-BE49-F238E27FC236}">
                <a16:creationId xmlns:a16="http://schemas.microsoft.com/office/drawing/2014/main" id="{615DED0B-1DCE-47F0-A736-324A9DC54CF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459868" y="2055530"/>
            <a:ext cx="5181600" cy="3640074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C8AE-5663-41AD-9F13-FE23F76089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9974E82-3C2C-4ABB-838F-79BD9B35B7D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640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Complete Cascade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Faculty\Folders\Teaching\2011\F-11 CST 401\Pictures\EK 19.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743" y="1600200"/>
            <a:ext cx="5479256" cy="442055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4C01E-C851-4306-8438-ADF6E5FA113B}"/>
                  </a:ext>
                </a:extLst>
              </p:cNvPr>
              <p:cNvSpPr txBox="1"/>
              <p:nvPr/>
            </p:nvSpPr>
            <p:spPr>
              <a:xfrm>
                <a:off x="8247607" y="3217158"/>
                <a:ext cx="197407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9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9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4C01E-C851-4306-8438-ADF6E5FA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607" y="3217158"/>
                <a:ext cx="1974079" cy="1261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7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DD856A1-2802-4173-9E5A-A59D7FDB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Another Example: Cascade Stops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D21D4A-A7E0-4663-ADA3-274767FA93D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589567"/>
                <a:ext cx="5181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Values: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Initial adopters: </a:t>
                </a:r>
                <a:r>
                  <a:rPr lang="en-US" dirty="0"/>
                  <a:t>nodes 7 and 8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Will there be a complete cascade?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No, the adoption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stops after three steps.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CD21D4A-A7E0-4663-ADA3-274767FA9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589567"/>
                <a:ext cx="5181600" cy="4572000"/>
              </a:xfrm>
              <a:blipFill>
                <a:blip r:embed="rId2"/>
                <a:stretch>
                  <a:fillRect l="-2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C:\Users\Faculty\Folders\Teaching\2011\F-11 CST 401\Pictures\EK 19.05b.jpg">
            <a:extLst>
              <a:ext uri="{FF2B5EF4-FFF2-40B4-BE49-F238E27FC236}">
                <a16:creationId xmlns:a16="http://schemas.microsoft.com/office/drawing/2014/main" id="{0B46BC72-7D8A-42D8-A619-FF4E7A9C361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725160" y="2179455"/>
            <a:ext cx="5958840" cy="354615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A6A97-B611-40D6-A524-558102EE8D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9974E82-3C2C-4ABB-838F-79BD9B35B7D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487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Densely Connected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Cascades and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0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30A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880</Words>
  <Application>Microsoft Office PowerPoint</Application>
  <PresentationFormat>Widescreen</PresentationFormat>
  <Paragraphs>118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Tw Cen MT</vt:lpstr>
      <vt:lpstr>Wingdings</vt:lpstr>
      <vt:lpstr>Wingdings 2</vt:lpstr>
      <vt:lpstr>Median</vt:lpstr>
      <vt:lpstr>Thresholds and Payoffs</vt:lpstr>
      <vt:lpstr>Game for a Single Edge</vt:lpstr>
      <vt:lpstr>More Than One Neighbor </vt:lpstr>
      <vt:lpstr>Threshold Rule</vt:lpstr>
      <vt:lpstr>Example</vt:lpstr>
      <vt:lpstr>Exercise</vt:lpstr>
      <vt:lpstr>Example: Complete Cascade</vt:lpstr>
      <vt:lpstr>Another Example: Cascade Stops</vt:lpstr>
      <vt:lpstr>Cascades and Clusters</vt:lpstr>
      <vt:lpstr>Density</vt:lpstr>
      <vt:lpstr>Example</vt:lpstr>
      <vt:lpstr>Another Example</vt:lpstr>
      <vt:lpstr>Cascades and Density of Groups</vt:lpstr>
      <vt:lpstr>Proof of Part 1</vt:lpstr>
      <vt:lpstr>Proof of Part 1 (contd.)</vt:lpstr>
      <vt:lpstr>Proof of Part 2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Thresholds and Payoffs</dc:title>
  <dc:subject>Network Science</dc:subject>
  <dc:creator>Evgeny Dantsin</dc:creator>
  <cp:lastModifiedBy>Evgeny Dantsin</cp:lastModifiedBy>
  <cp:revision>103</cp:revision>
  <cp:lastPrinted>2022-03-29T22:10:41Z</cp:lastPrinted>
  <dcterms:created xsi:type="dcterms:W3CDTF">2020-04-12T16:54:07Z</dcterms:created>
  <dcterms:modified xsi:type="dcterms:W3CDTF">2023-10-31T19:56:50Z</dcterms:modified>
</cp:coreProperties>
</file>