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92" r:id="rId2"/>
    <p:sldId id="658" r:id="rId3"/>
    <p:sldId id="625" r:id="rId4"/>
    <p:sldId id="626" r:id="rId5"/>
    <p:sldId id="627" r:id="rId6"/>
    <p:sldId id="636" r:id="rId7"/>
    <p:sldId id="601" r:id="rId8"/>
    <p:sldId id="637" r:id="rId9"/>
    <p:sldId id="559" r:id="rId10"/>
    <p:sldId id="638" r:id="rId11"/>
    <p:sldId id="639" r:id="rId12"/>
    <p:sldId id="607" r:id="rId13"/>
    <p:sldId id="657" r:id="rId14"/>
    <p:sldId id="656" r:id="rId15"/>
    <p:sldId id="640" r:id="rId16"/>
    <p:sldId id="644" r:id="rId17"/>
    <p:sldId id="646" r:id="rId18"/>
    <p:sldId id="647" r:id="rId19"/>
    <p:sldId id="648" r:id="rId20"/>
    <p:sldId id="560" r:id="rId21"/>
    <p:sldId id="649" r:id="rId22"/>
    <p:sldId id="650" r:id="rId23"/>
    <p:sldId id="563" r:id="rId24"/>
    <p:sldId id="655" r:id="rId25"/>
    <p:sldId id="661" r:id="rId26"/>
    <p:sldId id="662" r:id="rId27"/>
    <p:sldId id="542" r:id="rId28"/>
    <p:sldId id="545" r:id="rId29"/>
    <p:sldId id="595" r:id="rId30"/>
    <p:sldId id="586" r:id="rId31"/>
    <p:sldId id="6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7" autoAdjust="0"/>
    <p:restoredTop sz="83976" autoAdjust="0"/>
  </p:normalViewPr>
  <p:slideViewPr>
    <p:cSldViewPr snapToGrid="0">
      <p:cViewPr varScale="1">
        <p:scale>
          <a:sx n="50" d="100"/>
          <a:sy n="50" d="100"/>
        </p:scale>
        <p:origin x="4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D696-515A-444E-8A5D-BC43B03FA1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9863-EF41-46A3-B547-B615F0C195A6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4A14-0872-4E62-BD74-303DC073FEC0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091678-3B03-4EC5-B96C-3841C7E6E3B8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11/7/2023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10C9AF-27E9-47F3-B7D6-874CEDA204FD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76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 Equilibria and Network Traffic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0092-478F-4EC9-8F97-485E725E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The Hawk-Dove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4196-472A-4688-A323-75B76339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ED36F6-2174-42BF-AFE8-73C4AD68C68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animals divide a piece of food between them. Each animal can choose to behave aggressively (the Hawk strategy) or passively (the Dove strategy). Are there Nash equilibria?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game has two Nash equilibria: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ED36F6-2174-42BF-AFE8-73C4AD68C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2FAEB507-5938-48BB-9CF9-AABA0BE0A36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514601" y="3118513"/>
              <a:ext cx="64008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31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6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119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50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Animal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100">
                    <a:tc rowSpan="2">
                      <a:txBody>
                        <a:bodyPr/>
                        <a:lstStyle/>
                        <a:p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Animal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1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91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5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2FAEB507-5938-48BB-9CF9-AABA0BE0A3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6017586"/>
                  </p:ext>
                </p:extLst>
              </p:nvPr>
            </p:nvGraphicFramePr>
            <p:xfrm>
              <a:off x="2514601" y="3118513"/>
              <a:ext cx="640080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31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6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119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950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Animal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0255" t="-107895" r="-10509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0427" t="-107895" r="-61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Animal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073" t="-210667" r="-363842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30255" t="-210667" r="-105096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20427" t="-210667" r="-61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073" t="-310667" r="-36384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30255" t="-310667" r="-10509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20427" t="-310667" r="-61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99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0092-478F-4EC9-8F97-485E725E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The Stag-Hunt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E4196-472A-4688-A323-75B76339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ED36F6-2174-42BF-AFE8-73C4AD68C68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49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people are hunting. If they work together, they can catch a stag, but on their own each can catch a hare. Are there Nash equilibria?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game has two Nash equilibria: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b="0" i="0" dirty="0">
                    <a:latin typeface="+mj-lt"/>
                  </a:rPr>
                  <a:t>Stag</a:t>
                </a:r>
                <a:r>
                  <a:rPr lang="en-US" i="0" dirty="0">
                    <a:latin typeface="+mj-lt"/>
                  </a:rPr>
                  <a:t>, </a:t>
                </a:r>
                <a:r>
                  <a:rPr lang="en-US" b="0" i="0" dirty="0">
                    <a:latin typeface="+mj-lt"/>
                  </a:rPr>
                  <a:t>Stag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b="0" i="0" dirty="0">
                    <a:latin typeface="+mj-lt"/>
                  </a:rPr>
                  <a:t>Hare, Hare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ED36F6-2174-42BF-AFE8-73C4AD68C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495800"/>
              </a:xfrm>
              <a:blipFill>
                <a:blip r:embed="rId2"/>
                <a:stretch>
                  <a:fillRect l="-1178" t="-135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F8AAE7-314A-42F6-BA49-D8503AA8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56" y="2839124"/>
            <a:ext cx="6419644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of Two Players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Question.</a:t>
                </a:r>
                <a:r>
                  <a:rPr lang="en-US" dirty="0"/>
                  <a:t> If player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strictly dominant strategy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does he play this strategy?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Answer.</a:t>
                </a:r>
                <a:r>
                  <a:rPr lang="en-US" dirty="0"/>
                  <a:t> Yes.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Question.</a:t>
                </a:r>
                <a:r>
                  <a:rPr lang="en-US" dirty="0"/>
                  <a:t> What strategy does player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play?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Answer.</a:t>
                </a:r>
                <a:r>
                  <a:rPr lang="en-US" dirty="0"/>
                  <a:t> Player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selects one of the best responses to the strategy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If he has the strict best response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he plays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Question.</a:t>
                </a:r>
                <a:r>
                  <a:rPr lang="en-US" dirty="0"/>
                  <a:t> Is the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 Nash equilibrium?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Answer.</a:t>
                </a:r>
                <a:r>
                  <a:rPr lang="en-US" dirty="0"/>
                  <a:t> Yes.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Question.</a:t>
                </a:r>
                <a:r>
                  <a:rPr lang="en-US" dirty="0"/>
                  <a:t> Are there any other Nash equilibria?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Answer.</a:t>
                </a:r>
                <a:r>
                  <a:rPr lang="en-US" dirty="0"/>
                  <a:t> No,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unique Nash equilibrium.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4" t="-2307" r="-168" b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6.4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8EDAFDA-4EC6-4715-916A-BEA02EB0B37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86" y="1775778"/>
            <a:ext cx="3133515" cy="4572000"/>
          </a:xfrm>
        </p:spPr>
      </p:pic>
    </p:spTree>
    <p:extLst>
      <p:ext uri="{BB962C8B-B14F-4D97-AF65-F5344CB8AC3E}">
        <p14:creationId xmlns:p14="http://schemas.microsoft.com/office/powerpoint/2010/main" val="59827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5CE75E-55CA-48B0-BD03-B5F7DB698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EC228-EDCB-49F1-BB0E-4CD6EF89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Network 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87813-7262-4D00-9FFB-059190C530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31F2-A223-4110-B310-50B68AAD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Networks: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0CF4A6-A826-4E6F-B515-70D53FC3011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798" y="1589567"/>
                <a:ext cx="673735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Representing a transportation network by a labeled directed graph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Edges:</a:t>
                </a:r>
                <a:r>
                  <a:rPr lang="en-US" dirty="0"/>
                  <a:t> highways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Nodes:</a:t>
                </a:r>
                <a:r>
                  <a:rPr lang="en-US" dirty="0"/>
                  <a:t> exits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Labels on edges:  </a:t>
                </a:r>
              </a:p>
              <a:p>
                <a:pPr lvl="1"/>
                <a:r>
                  <a:rPr lang="en-US" dirty="0"/>
                  <a:t>the travel time from A to 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dirty="0"/>
                  <a:t> minutes;</a:t>
                </a:r>
              </a:p>
              <a:p>
                <a:pPr lvl="1"/>
                <a:r>
                  <a:rPr lang="en-US" dirty="0"/>
                  <a:t>the travel time from A to C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US" dirty="0"/>
                  <a:t> minutes,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number of cars traveling on the edge.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0CF4A6-A826-4E6F-B515-70D53FC30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798" y="1589567"/>
                <a:ext cx="6737351" cy="4572000"/>
              </a:xfrm>
              <a:blipFill>
                <a:blip r:embed="rId2"/>
                <a:stretch>
                  <a:fillRect l="-1899" t="-1333" r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9001-C248-469E-83C7-4FD3835C2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 descr="C:\Users\Faculty\Folders\Teaching\2011\F-11 CST 401\Pictures\EK 08.01.jpg">
            <a:extLst>
              <a:ext uri="{FF2B5EF4-FFF2-40B4-BE49-F238E27FC236}">
                <a16:creationId xmlns:a16="http://schemas.microsoft.com/office/drawing/2014/main" id="{15CDA334-8E51-40DB-A8AB-1C58CC3EA49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0150" y="2124075"/>
            <a:ext cx="4133850" cy="2609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267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AAB6-A477-4E6D-94F7-5692DE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9C7C2-FE8B-4170-BA83-C864B138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A95F72-8892-42D3-9E80-592C942704F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Number of players: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4,000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Strategies for each player: </a:t>
                </a:r>
                <a:r>
                  <a:rPr lang="en-US" dirty="0"/>
                  <a:t>A-C-B and A-D-B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Payoff: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</m:t>
                    </m:r>
                  </m:oMath>
                </a14:m>
                <a:r>
                  <a:rPr lang="en-US" dirty="0">
                    <a:sym typeface="Symbol"/>
                  </a:rPr>
                  <a:t>(t</a:t>
                </a:r>
                <a:r>
                  <a:rPr lang="en-US" dirty="0"/>
                  <a:t>he total travel time)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A95F72-8892-42D3-9E80-592C94270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C:\Users\Faculty\Folders\Teaching\2011\F-11 CST 401\Pictures\EK 08.01.jpg">
            <a:extLst>
              <a:ext uri="{FF2B5EF4-FFF2-40B4-BE49-F238E27FC236}">
                <a16:creationId xmlns:a16="http://schemas.microsoft.com/office/drawing/2014/main" id="{4CD6FB9B-E435-46C1-AEC3-937D8F51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338" y="3429000"/>
            <a:ext cx="4133850" cy="260985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891DF8-56FB-4F6D-A0C9-FF37412B1E70}"/>
                  </a:ext>
                </a:extLst>
              </p:cNvPr>
              <p:cNvSpPr txBox="1"/>
              <p:nvPr/>
            </p:nvSpPr>
            <p:spPr>
              <a:xfrm>
                <a:off x="5467172" y="3764429"/>
                <a:ext cx="590796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Example 1: </a:t>
                </a:r>
                <a:r>
                  <a:rPr lang="en-US" sz="2400" dirty="0"/>
                  <a:t>If all players choose the strategy A-C-B, then everyone’s payoff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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Example 2: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2,000</m:t>
                    </m:r>
                  </m:oMath>
                </a14:m>
                <a:r>
                  <a:rPr lang="en-US" sz="2400" dirty="0"/>
                  <a:t> players choose A-C-B and the other players choose A-D-B, then everyone’s payoff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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891DF8-56FB-4F6D-A0C9-FF37412B1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72" y="3764429"/>
                <a:ext cx="5907964" cy="1938992"/>
              </a:xfrm>
              <a:prstGeom prst="rect">
                <a:avLst/>
              </a:prstGeom>
              <a:blipFill>
                <a:blip r:embed="rId4"/>
                <a:stretch>
                  <a:fillRect l="-1651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72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049-823F-47DB-BB93-2716F1CB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C1488-0D5D-492B-AE3C-0A4EE10F1B3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581934" y="1589567"/>
            <a:ext cx="6059534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Question:</a:t>
            </a:r>
            <a:r>
              <a:rPr lang="en-US" dirty="0"/>
              <a:t> Does a player have a dominant strategy?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Answer:</a:t>
            </a:r>
            <a:r>
              <a:rPr lang="en-US" dirty="0"/>
              <a:t> No. For example, A-C-B cannot be a dominant strategy for a player because A-D-B would be the best choice if all other players are using A-C-B.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4122E-B9DC-4A67-B821-798F64AD1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 descr="C:\Users\Faculty\Folders\Teaching\2011\F-11 CST 401\Pictures\EK 08.01.jpg">
            <a:extLst>
              <a:ext uri="{FF2B5EF4-FFF2-40B4-BE49-F238E27FC236}">
                <a16:creationId xmlns:a16="http://schemas.microsoft.com/office/drawing/2014/main" id="{046A72B3-3C87-4285-92AF-36C3055ED09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129" y="2011084"/>
            <a:ext cx="4133850" cy="2609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84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049-823F-47DB-BB93-2716F1CB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EC1488-0D5D-492B-AE3C-0A4EE10F1B32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581934" y="1589567"/>
                <a:ext cx="6059534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Question:</a:t>
                </a:r>
                <a:r>
                  <a:rPr lang="en-US" dirty="0"/>
                  <a:t> Does the game have a Nash equilibrium?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</a:t>
                </a:r>
                <a:r>
                  <a:rPr lang="en-US" dirty="0"/>
                  <a:t> Yes. Any outcome in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2,000</m:t>
                    </m:r>
                  </m:oMath>
                </a14:m>
                <a:r>
                  <a:rPr lang="en-US" dirty="0"/>
                  <a:t> players choose A-C-B and the other players choose A-D-B is a Nash equilibrium. The payoff for each player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−65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Why?</a:t>
                </a:r>
                <a:r>
                  <a:rPr lang="en-US" dirty="0"/>
                  <a:t> No player has an incentive to switch to the other route.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EC1488-0D5D-492B-AE3C-0A4EE10F1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581934" y="1589567"/>
                <a:ext cx="6059534" cy="4572000"/>
              </a:xfrm>
              <a:blipFill>
                <a:blip r:embed="rId2"/>
                <a:stretch>
                  <a:fillRect l="-2213" t="-1333" r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4122E-B9DC-4A67-B821-798F64AD1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 descr="C:\Users\Faculty\Folders\Teaching\2011\F-11 CST 401\Pictures\EK 08.01.jpg">
            <a:extLst>
              <a:ext uri="{FF2B5EF4-FFF2-40B4-BE49-F238E27FC236}">
                <a16:creationId xmlns:a16="http://schemas.microsoft.com/office/drawing/2014/main" id="{046A72B3-3C87-4285-92AF-36C3055ED09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129" y="2011084"/>
            <a:ext cx="4133850" cy="2609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0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049-823F-47DB-BB93-2716F1CB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Nash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EC1488-0D5D-492B-AE3C-0A4EE10F1B32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581934" y="1589567"/>
                <a:ext cx="6059534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Question:</a:t>
                </a:r>
                <a:r>
                  <a:rPr lang="en-US" dirty="0"/>
                  <a:t> Does the game have other Nash equilibria?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</a:t>
                </a:r>
                <a:r>
                  <a:rPr lang="en-US" dirty="0"/>
                  <a:t> No. Suppose there is a Nash equilibrium in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players choose A-C-B and the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4,000−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players choose A-D-B.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&lt;2,000</m:t>
                    </m:r>
                  </m:oMath>
                </a14:m>
                <a:r>
                  <a:rPr lang="en-US" dirty="0"/>
                  <a:t>, any driver on A-D-B has an incentive to switch to A-C-B.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EC1488-0D5D-492B-AE3C-0A4EE10F1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581934" y="1589567"/>
                <a:ext cx="6059534" cy="4572000"/>
              </a:xfrm>
              <a:blipFill>
                <a:blip r:embed="rId2"/>
                <a:stretch>
                  <a:fillRect l="-2213" t="-1333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4122E-B9DC-4A67-B821-798F64AD1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2" descr="C:\Users\Faculty\Folders\Teaching\2011\F-11 CST 401\Pictures\EK 08.01.jpg">
            <a:extLst>
              <a:ext uri="{FF2B5EF4-FFF2-40B4-BE49-F238E27FC236}">
                <a16:creationId xmlns:a16="http://schemas.microsoft.com/office/drawing/2014/main" id="{046A72B3-3C87-4285-92AF-36C3055ED09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129" y="2011084"/>
            <a:ext cx="4133850" cy="2609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4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0DCB5E-088E-4295-9872-B5B1B286A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D7D2F-F68F-430E-BD9D-CE0A798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C508-1779-4DF2-8F57-BD10541E8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Highway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planned to build a new highway (to decrease the traffic):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Question:</a:t>
            </a:r>
            <a:r>
              <a:rPr lang="en-US" dirty="0"/>
              <a:t> Does the new game have a Nash equilibrium?</a:t>
            </a:r>
          </a:p>
        </p:txBody>
      </p:sp>
      <p:pic>
        <p:nvPicPr>
          <p:cNvPr id="2050" name="Picture 2" descr="C:\Users\Faculty\Folders\Teaching\2011\F-11 CST 401\Pictures\EK 08.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2286001"/>
            <a:ext cx="4314825" cy="26384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20499" y="3098168"/>
            <a:ext cx="13764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highway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496966" y="3282834"/>
            <a:ext cx="324674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049-823F-47DB-BB93-2716F1CB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Highway: Nash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EC1488-0D5D-492B-AE3C-0A4EE10F1B32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581934" y="1589567"/>
                <a:ext cx="6059534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Answer:</a:t>
                </a:r>
                <a:r>
                  <a:rPr lang="en-US" dirty="0"/>
                  <a:t> The new game has a unique Nash equilibrium: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4,000</m:t>
                    </m:r>
                  </m:oMath>
                </a14:m>
                <a:r>
                  <a:rPr lang="en-US" dirty="0"/>
                  <a:t> drivers choose A-C-D-B.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Why?</a:t>
                </a:r>
                <a:r>
                  <a:rPr lang="en-US" dirty="0"/>
                  <a:t> Any best response includes the use of C-D because 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4,000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+0 &lt; 45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EC1488-0D5D-492B-AE3C-0A4EE10F1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581934" y="1589567"/>
                <a:ext cx="6059534" cy="4572000"/>
              </a:xfrm>
              <a:blipFill>
                <a:blip r:embed="rId2"/>
                <a:stretch>
                  <a:fillRect l="-221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4122E-B9DC-4A67-B821-798F64AD1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2" descr="C:\Users\Faculty\Folders\Teaching\2011\F-11 CST 401\Pictures\EK 08.02.jpg">
            <a:extLst>
              <a:ext uri="{FF2B5EF4-FFF2-40B4-BE49-F238E27FC236}">
                <a16:creationId xmlns:a16="http://schemas.microsoft.com/office/drawing/2014/main" id="{BEB019D7-9269-41FF-90C4-BEEFE1753EC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2556354"/>
            <a:ext cx="4314825" cy="2638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823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9E71-A342-496C-85E0-A7F75DDF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Braess’s</a:t>
            </a:r>
            <a:r>
              <a:rPr lang="en-US" dirty="0"/>
              <a:t>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F250-69E8-42FB-A523-0678ED5E527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799" y="1589567"/>
                <a:ext cx="5997434" cy="45720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Nash equilibria for the initial network: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2,000</m:t>
                    </m:r>
                  </m:oMath>
                </a14:m>
                <a:r>
                  <a:rPr lang="en-US" dirty="0"/>
                  <a:t> drivers choose A-C-B and the others choose A-D-B;</a:t>
                </a:r>
              </a:p>
              <a:p>
                <a:pPr lvl="1"/>
                <a:r>
                  <a:rPr lang="en-US" dirty="0"/>
                  <a:t>each driver’s payoff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65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  <a:r>
                  <a:rPr lang="en-US" dirty="0"/>
                  <a:t>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Nash equilibria for the network with a new highway: </a:t>
                </a:r>
              </a:p>
              <a:p>
                <a:pPr lvl="1"/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4,000</m:t>
                    </m:r>
                  </m:oMath>
                </a14:m>
                <a:r>
                  <a:rPr lang="en-US" dirty="0"/>
                  <a:t> drivers choose A-C-D-B;</a:t>
                </a:r>
              </a:p>
              <a:p>
                <a:pPr lvl="1"/>
                <a:r>
                  <a:rPr lang="en-US" dirty="0"/>
                  <a:t>each driver’s payoff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80</m:t>
                    </m:r>
                  </m:oMath>
                </a14:m>
                <a:r>
                  <a:rPr lang="en-US" dirty="0">
                    <a:sym typeface="Symbol"/>
                  </a:rPr>
                  <a:t>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F250-69E8-42FB-A523-0678ED5E5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799" y="1589567"/>
                <a:ext cx="5997434" cy="4572000"/>
              </a:xfrm>
              <a:blipFill>
                <a:blip r:embed="rId2"/>
                <a:stretch>
                  <a:fillRect l="-50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34EA5-DA8B-4B96-B1BF-BAFB4E5723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C:\Users\Faculty\Folders\Teaching\2011\F-11 CST 401\Pictures\EK 08.01.jpg">
            <a:extLst>
              <a:ext uri="{FF2B5EF4-FFF2-40B4-BE49-F238E27FC236}">
                <a16:creationId xmlns:a16="http://schemas.microsoft.com/office/drawing/2014/main" id="{26C80FF4-9B96-4FC9-A57C-9F3BC4A25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0152" y="1918179"/>
            <a:ext cx="3100388" cy="1957388"/>
          </a:xfrm>
          <a:prstGeom prst="rect">
            <a:avLst/>
          </a:prstGeom>
          <a:noFill/>
        </p:spPr>
      </p:pic>
      <p:pic>
        <p:nvPicPr>
          <p:cNvPr id="7" name="Picture 2" descr="C:\Users\Faculty\Folders\Teaching\2011\F-11 CST 401\Pictures\EK 08.02.jpg">
            <a:extLst>
              <a:ext uri="{FF2B5EF4-FFF2-40B4-BE49-F238E27FC236}">
                <a16:creationId xmlns:a16="http://schemas.microsoft.com/office/drawing/2014/main" id="{19BFF556-2672-4F41-8EF5-28B847D6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2286" y="4182748"/>
            <a:ext cx="3236119" cy="1978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8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Surprising?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already seen a game where adding a new strategy makes things worse for everyone.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each player had the only strategy “not-confess”, the payoff for each would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1</m:t>
                    </m:r>
                  </m:oMath>
                </a14:m>
                <a:r>
                  <a:rPr lang="en-US" dirty="0">
                    <a:sym typeface="Symbol"/>
                  </a:rPr>
                  <a:t> (instead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4</m:t>
                    </m:r>
                  </m:oMath>
                </a14:m>
                <a:r>
                  <a:rPr lang="en-US" dirty="0">
                    <a:sym typeface="Symbol"/>
                  </a:rPr>
                  <a:t> in the case of two strategies).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50455926"/>
                  </p:ext>
                </p:extLst>
              </p:nvPr>
            </p:nvGraphicFramePr>
            <p:xfrm>
              <a:off x="2286000" y="2590800"/>
              <a:ext cx="73914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7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01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872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64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10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1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50455926"/>
                  </p:ext>
                </p:extLst>
              </p:nvPr>
            </p:nvGraphicFramePr>
            <p:xfrm>
              <a:off x="2286000" y="2590800"/>
              <a:ext cx="73914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7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01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872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64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2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Suspect</a:t>
                          </a:r>
                          <a:r>
                            <a:rPr lang="en-US" sz="2400" baseline="0" dirty="0">
                              <a:solidFill>
                                <a:srgbClr val="FF0000"/>
                              </a:solidFill>
                            </a:rPr>
                            <a:t> 1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4847" t="-210667" r="-9359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3174" t="-210667" r="-599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not-confess</a:t>
                          </a:r>
                        </a:p>
                      </a:txBody>
                      <a:tcPr anchor="ctr" anchorCtr="1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4847" t="-310667" r="-935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63174" t="-310667" r="-599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Sections 8.1-8.2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8EDAFDA-4EC6-4715-916A-BEA02EB0B37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86" y="1775778"/>
            <a:ext cx="3133515" cy="4572000"/>
          </a:xfrm>
        </p:spPr>
      </p:pic>
    </p:spTree>
    <p:extLst>
      <p:ext uri="{BB962C8B-B14F-4D97-AF65-F5344CB8AC3E}">
        <p14:creationId xmlns:p14="http://schemas.microsoft.com/office/powerpoint/2010/main" val="114356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F12C5-7858-449C-B9DE-FF91274BA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1976E-BE8D-4C8A-9E03-31B3F0CB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Nash Equilibrium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DDB14-98C7-4DC3-915F-CD2648DA5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C89-9D74-4896-8197-E889FC5A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Matching-Coin Game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1C9E3-18CB-40BC-ABBB-9F2C2EB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DCAAF-C43A-45CD-B112-7EDAA96866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89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people each have a coin and simultaneously choose whether to show heads or tails on their coins. If they match, then Player 1 gives his coin to Player 2. Otherwise, Player 2 gives his coin to Player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Nash equilibrium in this game.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8A9D7-5DF7-4E11-A3E3-C231E809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12" y="3188875"/>
            <a:ext cx="6187976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7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Mixed Strategies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Idea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Each player chooses a strategy with some probability. A </a:t>
                </a:r>
                <a:r>
                  <a:rPr lang="en-US" dirty="0">
                    <a:solidFill>
                      <a:srgbClr val="FF0000"/>
                    </a:solidFill>
                  </a:rPr>
                  <a:t>mixed strategy </a:t>
                </a:r>
                <a:r>
                  <a:rPr lang="en-US" dirty="0"/>
                  <a:t>is a probability distribution on the set of </a:t>
                </a:r>
                <a:r>
                  <a:rPr lang="en-US" dirty="0">
                    <a:solidFill>
                      <a:srgbClr val="FF0000"/>
                    </a:solidFill>
                  </a:rPr>
                  <a:t>pure strategies</a:t>
                </a:r>
                <a:r>
                  <a:rPr lang="en-US" dirty="0"/>
                  <a:t>, i.e., an assignment of probabilities to the pure strategies (the sum of these probabilities is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Outcomes and payoffs</a:t>
                </a:r>
              </a:p>
              <a:p>
                <a:r>
                  <a:rPr lang="en-US" dirty="0"/>
                  <a:t>Now each outcome has its own probability.</a:t>
                </a:r>
              </a:p>
              <a:p>
                <a:r>
                  <a:rPr lang="en-US" dirty="0"/>
                  <a:t>Each payoff is a random variable defined on the set of outcomes. We  consider the </a:t>
                </a:r>
                <a:r>
                  <a:rPr lang="en-US" dirty="0">
                    <a:solidFill>
                      <a:srgbClr val="FF0000"/>
                    </a:solidFill>
                  </a:rPr>
                  <a:t>expectations</a:t>
                </a:r>
                <a:r>
                  <a:rPr lang="en-US" dirty="0"/>
                  <a:t> of such random variables.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729" b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Matching-Coin Game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Player 1 plays H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 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Player 2 plays H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 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Question.</a:t>
                </a:r>
                <a:r>
                  <a:rPr lang="en-US" dirty="0"/>
                  <a:t> What are the “best”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Answer </a:t>
                </a:r>
              </a:p>
              <a:p>
                <a:r>
                  <a:rPr lang="en-US" dirty="0"/>
                  <a:t>The mixed-strategy version of this game has a single Nash equilibrium: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equilibrium corresponds to the intuition: players want their behaviors to be maximally </a:t>
                </a:r>
                <a:r>
                  <a:rPr lang="en-US" dirty="0">
                    <a:solidFill>
                      <a:srgbClr val="FF0000"/>
                    </a:solidFill>
                  </a:rPr>
                  <a:t>unpredictable</a:t>
                </a:r>
                <a:r>
                  <a:rPr lang="en-US" dirty="0"/>
                  <a:t> to each other.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Nash Equilibria of Mixed Strategies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51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 (Nash, 1951). </a:t>
            </a:r>
            <a:r>
              <a:rPr lang="en-US" dirty="0"/>
              <a:t>Any mixed-strategy game with a finite number of players and a finite number of pure strategies for each player has at least one Nash equilibrium of mixed strategies. </a:t>
            </a:r>
          </a:p>
          <a:p>
            <a:r>
              <a:rPr lang="en-US" b="1" dirty="0">
                <a:solidFill>
                  <a:srgbClr val="0070C0"/>
                </a:solidFill>
              </a:rPr>
              <a:t>Theorem (von Neumann, 1928). </a:t>
            </a:r>
            <a:r>
              <a:rPr lang="en-US" dirty="0"/>
              <a:t>In any Nash equilibrium, each player receives a payoff that is equal to both his </a:t>
            </a:r>
            <a:r>
              <a:rPr lang="en-US" dirty="0">
                <a:solidFill>
                  <a:srgbClr val="FF0000"/>
                </a:solidFill>
              </a:rPr>
              <a:t>maximin</a:t>
            </a:r>
            <a:r>
              <a:rPr lang="en-US" dirty="0"/>
              <a:t> value and his </a:t>
            </a:r>
            <a:r>
              <a:rPr lang="en-US" dirty="0">
                <a:solidFill>
                  <a:srgbClr val="FF0000"/>
                </a:solidFill>
              </a:rPr>
              <a:t>minimax</a:t>
            </a:r>
            <a:r>
              <a:rPr lang="en-US" dirty="0"/>
              <a:t> value. 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Maximin: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maximin strategy </a:t>
            </a:r>
            <a:r>
              <a:rPr lang="en-US" dirty="0"/>
              <a:t>of a player maximizes his worst-case (minimum) payoff.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Minimax: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minimax strategy </a:t>
            </a:r>
            <a:r>
              <a:rPr lang="en-US" dirty="0"/>
              <a:t>of a player minimizes the best-case (maximum) payoff of the opponent.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1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Normal-Form Games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Normal-form game: </a:t>
            </a:r>
            <a:r>
              <a:rPr lang="en-US" dirty="0"/>
              <a:t>Players, strategies, outcomes, payoff functions, payoff matrices. Assumptions for games.</a:t>
            </a:r>
          </a:p>
          <a:p>
            <a:r>
              <a:rPr lang="en-US" b="1" dirty="0">
                <a:solidFill>
                  <a:srgbClr val="0070C0"/>
                </a:solidFill>
              </a:rPr>
              <a:t>Dominant strategies:</a:t>
            </a:r>
          </a:p>
          <a:p>
            <a:pPr lvl="1"/>
            <a:r>
              <a:rPr lang="en-US" dirty="0"/>
              <a:t>Best responses and strict best responses.</a:t>
            </a:r>
          </a:p>
          <a:p>
            <a:pPr lvl="1"/>
            <a:r>
              <a:rPr lang="en-US" dirty="0"/>
              <a:t>Dominant strategies and strictly dominant strategies.</a:t>
            </a:r>
          </a:p>
          <a:p>
            <a:r>
              <a:rPr lang="en-US" b="1" dirty="0">
                <a:solidFill>
                  <a:srgbClr val="0070C0"/>
                </a:solidFill>
              </a:rPr>
              <a:t>Reasoning about behavior in a game:</a:t>
            </a:r>
          </a:p>
          <a:p>
            <a:pPr lvl="1"/>
            <a:r>
              <a:rPr lang="en-US" dirty="0"/>
              <a:t>Both players have strictly dominant strategies.</a:t>
            </a:r>
          </a:p>
          <a:p>
            <a:pPr lvl="1"/>
            <a:r>
              <a:rPr lang="en-US" dirty="0"/>
              <a:t>Only one player has a strictly dominant strategy.</a:t>
            </a:r>
          </a:p>
          <a:p>
            <a:pPr lvl="1"/>
            <a:r>
              <a:rPr lang="en-US" dirty="0"/>
              <a:t>Neither of the players has a strictly dominant strategy.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Penalty-Kick Game (Soccer)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is no Nash equilibrium for pure strategies. What is a Nash equilibrium for mixed strategies?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555955"/>
              </p:ext>
            </p:extLst>
          </p:nvPr>
        </p:nvGraphicFramePr>
        <p:xfrm>
          <a:off x="1219200" y="1879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Goalie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dives left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dives right 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 rowSpan="2">
                  <a:txBody>
                    <a:bodyPr/>
                    <a:lstStyle/>
                    <a:p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Kicker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solidFill>
                            <a:srgbClr val="0070C0"/>
                          </a:solidFill>
                        </a:rPr>
                        <a:t>aims left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0.58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0.58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0.95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0.95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solidFill>
                            <a:srgbClr val="0070C0"/>
                          </a:solidFill>
                        </a:rPr>
                        <a:t>aims right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0.93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0.93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0.70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0.70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84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D95F-EF24-4639-97CE-4484D9F9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Penalty-Kick Game (Soccer)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16AB77-8973-4C18-B063-DA46B8D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DE83C2-B868-46F4-BEAC-AC87A09B8A0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Nash equilibrium of mixed strategies:</a:t>
                </a:r>
              </a:p>
              <a:p>
                <a:r>
                  <a:rPr lang="en-US" dirty="0"/>
                  <a:t>Probability that the kicker aims left: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0.38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Probability the goalie dives left: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0.42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Data drawn from real penalty kicks:</a:t>
                </a:r>
              </a:p>
              <a:p>
                <a:r>
                  <a:rPr lang="en-US" dirty="0"/>
                  <a:t>The kickers aim left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0.40</m:t>
                    </m:r>
                  </m:oMath>
                </a14:m>
                <a:r>
                  <a:rPr lang="en-US" dirty="0"/>
                  <a:t> fraction of the time.</a:t>
                </a:r>
              </a:p>
              <a:p>
                <a:r>
                  <a:rPr lang="en-US" dirty="0"/>
                  <a:t>The goalies dive left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0.42</m:t>
                    </m:r>
                  </m:oMath>
                </a14:m>
                <a:r>
                  <a:rPr lang="en-US" dirty="0"/>
                  <a:t> fraction of the time.</a:t>
                </a:r>
                <a:endParaRPr lang="en-US" dirty="0">
                  <a:sym typeface="Symbol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7DE83C2-B868-46F4-BEAC-AC87A09B8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4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Nash Equilibrium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Underlying principle. </a:t>
                </a:r>
                <a:r>
                  <a:rPr lang="en-US" dirty="0"/>
                  <a:t>Even when there are no dominant strategies, we expect players to choose strategies that are best responses to each other. </a:t>
                </a:r>
              </a:p>
              <a:p>
                <a:pPr lvl="0">
                  <a:buClr>
                    <a:srgbClr val="DD8047"/>
                  </a:buClr>
                </a:pPr>
                <a:r>
                  <a:rPr lang="en-US" b="1" dirty="0">
                    <a:solidFill>
                      <a:srgbClr val="0070C0"/>
                    </a:solidFill>
                  </a:rPr>
                  <a:t>Why? </a:t>
                </a:r>
                <a:r>
                  <a:rPr lang="en-US" dirty="0">
                    <a:solidFill>
                      <a:prstClr val="black"/>
                    </a:solidFill>
                  </a:rPr>
                  <a:t>If players choose best responses to each other, then no player has an </a:t>
                </a:r>
                <a:r>
                  <a:rPr lang="en-US" dirty="0">
                    <a:solidFill>
                      <a:srgbClr val="FF0000"/>
                    </a:solidFill>
                  </a:rPr>
                  <a:t>incentive to deviate </a:t>
                </a:r>
                <a:r>
                  <a:rPr lang="en-US" dirty="0">
                    <a:solidFill>
                      <a:prstClr val="black"/>
                    </a:solidFill>
                  </a:rPr>
                  <a:t>to another strategy.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Definition (for two-player games).</a:t>
                </a:r>
                <a:r>
                  <a:rPr lang="en-US" dirty="0"/>
                  <a:t> A pair of strategies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Nash equilibrium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best response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best response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Nash Equilibrium: 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/>
            </p:nvGraphicFramePr>
            <p:xfrm>
              <a:off x="7391400" y="1691640"/>
              <a:ext cx="3352800" cy="1798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1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7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37091615"/>
                  </p:ext>
                </p:extLst>
              </p:nvPr>
            </p:nvGraphicFramePr>
            <p:xfrm>
              <a:off x="7391400" y="1691640"/>
              <a:ext cx="3352800" cy="1798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1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7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651" t="-101754" r="-195238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32" t="-101754" r="-9370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940" t="-101754" r="-1709" b="-3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813" t="-188525" r="-5812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651" t="-188525" r="-1952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32" t="-188525" r="-937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940" t="-188525" r="-170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813" t="-293333" r="-58125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651" t="-293333" r="-19523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32" t="-293333" r="-9370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940" t="-293333" r="-1709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813" t="-393333" r="-58125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651" t="-393333" r="-19523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32" t="-393333" r="-9370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940" t="-393333" r="-170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409765"/>
                  </p:ext>
                </p:extLst>
              </p:nvPr>
            </p:nvGraphicFramePr>
            <p:xfrm>
              <a:off x="7391400" y="3901440"/>
              <a:ext cx="3352800" cy="1798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1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7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409765"/>
                  </p:ext>
                </p:extLst>
              </p:nvPr>
            </p:nvGraphicFramePr>
            <p:xfrm>
              <a:off x="7391400" y="3901440"/>
              <a:ext cx="3352800" cy="1798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1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7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651" t="-101754" r="-195238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732" t="-101754" r="-9370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940" t="-101754" r="-1709" b="-3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813" t="-191667" r="-58125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651" t="-191667" r="-195238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732" t="-191667" r="-93701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940" t="-191667" r="-170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813" t="-291667" r="-58125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651" t="-291667" r="-1952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732" t="-291667" r="-93701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940" t="-291667" r="-1709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813" t="-391667" r="-58125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651" t="-391667" r="-19523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732" t="-391667" r="-93701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940" t="-391667" r="-1709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A42F67-218D-4F64-9872-F99CBFC63899}"/>
              </a:ext>
            </a:extLst>
          </p:cNvPr>
          <p:cNvSpPr txBox="1"/>
          <p:nvPr/>
        </p:nvSpPr>
        <p:spPr>
          <a:xfrm>
            <a:off x="1306341" y="2280342"/>
            <a:ext cx="55955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For Player 1, find the best responses to each strategy of Player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CEB36-1160-41BC-AC7B-3D0EF6B2A573}"/>
              </a:ext>
            </a:extLst>
          </p:cNvPr>
          <p:cNvSpPr txBox="1"/>
          <p:nvPr/>
        </p:nvSpPr>
        <p:spPr>
          <a:xfrm>
            <a:off x="1306341" y="4452611"/>
            <a:ext cx="55955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For Player 2, find the best responses to each strategy of Player 1.</a:t>
            </a:r>
          </a:p>
        </p:txBody>
      </p:sp>
    </p:spTree>
    <p:extLst>
      <p:ext uri="{BB962C8B-B14F-4D97-AF65-F5344CB8AC3E}">
        <p14:creationId xmlns:p14="http://schemas.microsoft.com/office/powerpoint/2010/main" val="28708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Nash Equilibrium: 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/>
            </p:nvGraphicFramePr>
            <p:xfrm>
              <a:off x="6500886" y="1722120"/>
              <a:ext cx="3352800" cy="1798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1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7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7928864"/>
                  </p:ext>
                </p:extLst>
              </p:nvPr>
            </p:nvGraphicFramePr>
            <p:xfrm>
              <a:off x="6500886" y="1722120"/>
              <a:ext cx="3352800" cy="1798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1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7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651" t="-101754" r="-195238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32" t="-101754" r="-9370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940" t="-101754" r="-1709" b="-3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813" t="-188525" r="-5812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651" t="-188525" r="-1952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32" t="-188525" r="-937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940" t="-188525" r="-170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813" t="-293333" r="-58125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651" t="-293333" r="-19523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32" t="-293333" r="-9370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940" t="-293333" r="-1709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813" t="-393333" r="-58125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651" t="-393333" r="-19523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32" t="-393333" r="-9370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940" t="-393333" r="-170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839908"/>
                  </p:ext>
                </p:extLst>
              </p:nvPr>
            </p:nvGraphicFramePr>
            <p:xfrm>
              <a:off x="6500886" y="3909060"/>
              <a:ext cx="3352800" cy="1798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1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7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839908"/>
                  </p:ext>
                </p:extLst>
              </p:nvPr>
            </p:nvGraphicFramePr>
            <p:xfrm>
              <a:off x="6500886" y="3909060"/>
              <a:ext cx="3352800" cy="17983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1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7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94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2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651" t="-101754" r="-195238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732" t="-101754" r="-93701" b="-3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940" t="-101754" r="-1709" b="-3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Player 1</a:t>
                          </a:r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813" t="-188525" r="-5812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651" t="-188525" r="-1952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732" t="-188525" r="-937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940" t="-188525" r="-170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813" t="-293333" r="-58125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651" t="-293333" r="-19523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732" t="-293333" r="-9370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940" t="-293333" r="-1709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813" t="-393333" r="-58125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651" t="-393333" r="-19523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732" t="-393333" r="-9370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940" t="-393333" r="-170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A42F67-218D-4F64-9872-F99CBFC63899}"/>
                  </a:ext>
                </a:extLst>
              </p:cNvPr>
              <p:cNvSpPr txBox="1"/>
              <p:nvPr/>
            </p:nvSpPr>
            <p:spPr>
              <a:xfrm>
                <a:off x="1306342" y="3355657"/>
                <a:ext cx="3797922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>
                    <a:solidFill>
                      <a:srgbClr val="FF0000"/>
                    </a:solidFill>
                  </a:rPr>
                  <a:t>Matching: </a:t>
                </a:r>
              </a:p>
              <a:p>
                <a:r>
                  <a:rPr lang="en-US" sz="2900" dirty="0">
                    <a:solidFill>
                      <a:srgbClr val="FF0000"/>
                    </a:solidFill>
                  </a:rPr>
                  <a:t>Nash equilibrium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A42F67-218D-4F64-9872-F99CBFC6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42" y="3355657"/>
                <a:ext cx="3797922" cy="984885"/>
              </a:xfrm>
              <a:prstGeom prst="rect">
                <a:avLst/>
              </a:prstGeom>
              <a:blipFill>
                <a:blip r:embed="rId4"/>
                <a:stretch>
                  <a:fillRect l="-3371" t="-6173" b="-17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C317B3-DC72-4011-B7D9-B97014FDE4B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04264" y="2621282"/>
            <a:ext cx="2579426" cy="1226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51CE7-8F87-436E-A220-619072CAF6F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04264" y="3848100"/>
            <a:ext cx="2838733" cy="860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0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Nash Equilibrium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Assumption.</a:t>
            </a:r>
            <a:r>
              <a:rPr lang="en-US" dirty="0"/>
              <a:t> If a game has a single Nash equilibrium, we assume that all players choose strategies in this equilibrium.</a:t>
            </a:r>
          </a:p>
          <a:p>
            <a:r>
              <a:rPr lang="en-US" b="1" dirty="0">
                <a:solidFill>
                  <a:srgbClr val="0070C0"/>
                </a:solidFill>
              </a:rPr>
              <a:t>Multiple Nash equilibrium</a:t>
            </a:r>
          </a:p>
          <a:p>
            <a:pPr lvl="1"/>
            <a:r>
              <a:rPr lang="en-US" dirty="0"/>
              <a:t>Are there games with more than one Nash equilibrium? </a:t>
            </a:r>
          </a:p>
          <a:p>
            <a:pPr lvl="1"/>
            <a:r>
              <a:rPr lang="en-US" dirty="0"/>
              <a:t>Yes. A typical example of such games is a </a:t>
            </a:r>
            <a:r>
              <a:rPr lang="en-US" dirty="0">
                <a:solidFill>
                  <a:srgbClr val="FF0000"/>
                </a:solidFill>
              </a:rPr>
              <a:t>coordination game</a:t>
            </a:r>
            <a:r>
              <a:rPr lang="en-US" dirty="0"/>
              <a:t>. In this case it is difficult to predict how players will behave in the game.</a:t>
            </a:r>
          </a:p>
        </p:txBody>
      </p:sp>
    </p:spTree>
    <p:extLst>
      <p:ext uri="{BB962C8B-B14F-4D97-AF65-F5344CB8AC3E}">
        <p14:creationId xmlns:p14="http://schemas.microsoft.com/office/powerpoint/2010/main" val="68103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457B-0187-420E-8E37-7968076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Games: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1F85F-DD1E-4076-A9B1-D33612C9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1BBC-E51C-4579-A28C-6DC399092A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prepare slides for a joint presentation with a partner and you need to choose a tool: PowerPoint or Apple’s Keynote. Your partner is in the same situation, and you cannot contact each other. What is your choice? </a:t>
            </a:r>
          </a:p>
          <a:p>
            <a:r>
              <a:rPr lang="en-US" dirty="0"/>
              <a:t>There are two Nash equilibria in coordination games: (PowerPoint, PowerPoint) and (Keynote, Keynote).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D350-FE36-45F8-844F-1EC4D3EF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84" y="4555377"/>
            <a:ext cx="6267231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Games: 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drivers meet on a narrow road. Both have to swerve in order to avoid a head-on collision. If both swerve to different sides they will manage to pass each other, but if they choose the same side they will collide. What strategy to choose: “left” or “right”?</a:t>
            </a:r>
          </a:p>
          <a:p>
            <a:r>
              <a:rPr lang="en-US" b="1" dirty="0">
                <a:solidFill>
                  <a:srgbClr val="0070C0"/>
                </a:solidFill>
              </a:rPr>
              <a:t>Social conventions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USA:</a:t>
            </a:r>
            <a:r>
              <a:rPr lang="en-US" dirty="0"/>
              <a:t>  move to the right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England:</a:t>
            </a:r>
            <a:r>
              <a:rPr lang="en-US" dirty="0"/>
              <a:t> move to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30A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1781</Words>
  <Application>Microsoft Office PowerPoint</Application>
  <PresentationFormat>Widescreen</PresentationFormat>
  <Paragraphs>314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Cambria Math</vt:lpstr>
      <vt:lpstr>Symbol</vt:lpstr>
      <vt:lpstr>Tw Cen MT</vt:lpstr>
      <vt:lpstr>Wingdings</vt:lpstr>
      <vt:lpstr>Wingdings 2</vt:lpstr>
      <vt:lpstr>Median</vt:lpstr>
      <vt:lpstr>Nash Equilibria and Network Traffic</vt:lpstr>
      <vt:lpstr>Nash Equilibria</vt:lpstr>
      <vt:lpstr>Recap: Normal-Form Games</vt:lpstr>
      <vt:lpstr>Idea of Nash Equilibrium</vt:lpstr>
      <vt:lpstr>Finding Nash Equilibrium: Step 1</vt:lpstr>
      <vt:lpstr>Finding Nash Equilibrium: Step 2</vt:lpstr>
      <vt:lpstr>Single Nash Equilibrium</vt:lpstr>
      <vt:lpstr>Coordination Games: Example 1</vt:lpstr>
      <vt:lpstr>Coordination Games: Example 2</vt:lpstr>
      <vt:lpstr>Example 3: The Hawk-Dove Game</vt:lpstr>
      <vt:lpstr>Example 4: The Stag-Hunt Game</vt:lpstr>
      <vt:lpstr>Behavior of Two Players</vt:lpstr>
      <vt:lpstr>Reading</vt:lpstr>
      <vt:lpstr>Modeling Network Traffic</vt:lpstr>
      <vt:lpstr>Transportation Networks: Example</vt:lpstr>
      <vt:lpstr>Traffic: Example</vt:lpstr>
      <vt:lpstr>Dominant Strategies</vt:lpstr>
      <vt:lpstr>Nash Equilibria</vt:lpstr>
      <vt:lpstr>Other Nash Equilibria</vt:lpstr>
      <vt:lpstr>New Highway</vt:lpstr>
      <vt:lpstr>New Highway: Nash Equilibrium</vt:lpstr>
      <vt:lpstr>Braess’s Paradox</vt:lpstr>
      <vt:lpstr>Is It Surprising?</vt:lpstr>
      <vt:lpstr>Reading</vt:lpstr>
      <vt:lpstr>No Nash Equilibrium</vt:lpstr>
      <vt:lpstr>Example: Matching-Coin Game</vt:lpstr>
      <vt:lpstr>Idea of Mixed Strategies</vt:lpstr>
      <vt:lpstr>Example: Matching-Coin Game</vt:lpstr>
      <vt:lpstr>Nash Equilibria of Mixed Strategies</vt:lpstr>
      <vt:lpstr>Penalty-Kick Game (Soccer)</vt:lpstr>
      <vt:lpstr>Penalty-Kick Game (Soccer)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Traffic</dc:title>
  <dc:subject>Network Science</dc:subject>
  <dc:creator>Evgeny Dantsin</dc:creator>
  <cp:lastModifiedBy>Evgeny Dantsin</cp:lastModifiedBy>
  <cp:revision>71</cp:revision>
  <dcterms:created xsi:type="dcterms:W3CDTF">2020-04-12T16:54:07Z</dcterms:created>
  <dcterms:modified xsi:type="dcterms:W3CDTF">2023-11-07T23:08:05Z</dcterms:modified>
</cp:coreProperties>
</file>