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310" r:id="rId3"/>
    <p:sldId id="311" r:id="rId4"/>
    <p:sldId id="314" r:id="rId5"/>
    <p:sldId id="654" r:id="rId6"/>
    <p:sldId id="264" r:id="rId7"/>
    <p:sldId id="316" r:id="rId8"/>
    <p:sldId id="317" r:id="rId9"/>
    <p:sldId id="291" r:id="rId10"/>
    <p:sldId id="293" r:id="rId11"/>
    <p:sldId id="294" r:id="rId12"/>
    <p:sldId id="323" r:id="rId13"/>
    <p:sldId id="324" r:id="rId14"/>
    <p:sldId id="318" r:id="rId15"/>
    <p:sldId id="300" r:id="rId16"/>
    <p:sldId id="325" r:id="rId17"/>
    <p:sldId id="295" r:id="rId18"/>
    <p:sldId id="327" r:id="rId19"/>
    <p:sldId id="301" r:id="rId20"/>
    <p:sldId id="302" r:id="rId21"/>
    <p:sldId id="328" r:id="rId22"/>
    <p:sldId id="303" r:id="rId23"/>
    <p:sldId id="653" r:id="rId24"/>
    <p:sldId id="65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07" autoAdjust="0"/>
    <p:restoredTop sz="87294" autoAdjust="0"/>
  </p:normalViewPr>
  <p:slideViewPr>
    <p:cSldViewPr snapToGrid="0">
      <p:cViewPr varScale="1">
        <p:scale>
          <a:sx n="52" d="100"/>
          <a:sy n="52" d="100"/>
        </p:scale>
        <p:origin x="3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5F0576-D755-4488-BE0A-E5AA51FC28C3}" type="datetimeFigureOut">
              <a:rPr lang="en-US" smtClean="0"/>
              <a:t>9/12/2023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531E13-47AB-4BEA-8B80-1662057C9265}" type="slidenum">
              <a:rPr lang="en-US" smtClean="0"/>
              <a:t>‹#›</a:t>
            </a:fld>
            <a:endParaRPr lang="en-US"/>
          </a:p>
        </p:txBody>
      </p:sp>
    </p:spTree>
    <p:extLst>
      <p:ext uri="{BB962C8B-B14F-4D97-AF65-F5344CB8AC3E}">
        <p14:creationId xmlns:p14="http://schemas.microsoft.com/office/powerpoint/2010/main" val="2453926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31E13-47AB-4BEA-8B80-1662057C9265}" type="slidenum">
              <a:rPr lang="en-US" smtClean="0"/>
              <a:t>3</a:t>
            </a:fld>
            <a:endParaRPr lang="en-US"/>
          </a:p>
        </p:txBody>
      </p:sp>
    </p:spTree>
    <p:extLst>
      <p:ext uri="{BB962C8B-B14F-4D97-AF65-F5344CB8AC3E}">
        <p14:creationId xmlns:p14="http://schemas.microsoft.com/office/powerpoint/2010/main" val="4157912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31E13-47AB-4BEA-8B80-1662057C9265}" type="slidenum">
              <a:rPr lang="en-US" smtClean="0"/>
              <a:t>5</a:t>
            </a:fld>
            <a:endParaRPr lang="en-US"/>
          </a:p>
        </p:txBody>
      </p:sp>
    </p:spTree>
    <p:extLst>
      <p:ext uri="{BB962C8B-B14F-4D97-AF65-F5344CB8AC3E}">
        <p14:creationId xmlns:p14="http://schemas.microsoft.com/office/powerpoint/2010/main" val="1200852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many eigenvector calculators: https://matrixcalc.org/vectors.html</a:t>
            </a:r>
          </a:p>
          <a:p>
            <a:endParaRPr lang="en-US" dirty="0"/>
          </a:p>
        </p:txBody>
      </p:sp>
      <p:sp>
        <p:nvSpPr>
          <p:cNvPr id="4" name="Slide Number Placeholder 3"/>
          <p:cNvSpPr>
            <a:spLocks noGrp="1"/>
          </p:cNvSpPr>
          <p:nvPr>
            <p:ph type="sldNum" sz="quarter" idx="5"/>
          </p:nvPr>
        </p:nvSpPr>
        <p:spPr/>
        <p:txBody>
          <a:bodyPr/>
          <a:lstStyle/>
          <a:p>
            <a:fld id="{12531E13-47AB-4BEA-8B80-1662057C9265}" type="slidenum">
              <a:rPr lang="en-US" smtClean="0"/>
              <a:t>18</a:t>
            </a:fld>
            <a:endParaRPr lang="en-US"/>
          </a:p>
        </p:txBody>
      </p:sp>
    </p:spTree>
    <p:extLst>
      <p:ext uri="{BB962C8B-B14F-4D97-AF65-F5344CB8AC3E}">
        <p14:creationId xmlns:p14="http://schemas.microsoft.com/office/powerpoint/2010/main" val="2986272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99B48E90-48DC-49F5-9025-4DC8F06D94DE}" type="datetime1">
              <a:rPr lang="en-US" smtClean="0"/>
              <a:t>9/12/2023</a:t>
            </a:fld>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69974E82-3C2C-4ABB-838F-79BD9B35B7DF}" type="slidenum">
              <a:rPr lang="en-US" smtClean="0"/>
              <a:t>‹#›</a:t>
            </a:fld>
            <a:endParaRPr lang="en-US"/>
          </a:p>
        </p:txBody>
      </p:sp>
    </p:spTree>
    <p:extLst>
      <p:ext uri="{BB962C8B-B14F-4D97-AF65-F5344CB8AC3E}">
        <p14:creationId xmlns:p14="http://schemas.microsoft.com/office/powerpoint/2010/main" val="29120318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4050DA-9C88-4D25-B28C-C46DBDF82290}" type="datetime1">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74E82-3C2C-4ABB-838F-79BD9B35B7DF}" type="slidenum">
              <a:rPr lang="en-US" smtClean="0"/>
              <a:t>‹#›</a:t>
            </a:fld>
            <a:endParaRPr lang="en-US"/>
          </a:p>
        </p:txBody>
      </p:sp>
    </p:spTree>
    <p:extLst>
      <p:ext uri="{BB962C8B-B14F-4D97-AF65-F5344CB8AC3E}">
        <p14:creationId xmlns:p14="http://schemas.microsoft.com/office/powerpoint/2010/main" val="1031987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612F78D6-4709-4F00-8CCA-35B1B1E51ADF}" type="datetime1">
              <a:rPr lang="en-US" smtClean="0"/>
              <a:t>9/12/2023</a:t>
            </a:fld>
            <a:endParaRPr lang="en-US"/>
          </a:p>
        </p:txBody>
      </p:sp>
      <p:sp>
        <p:nvSpPr>
          <p:cNvPr id="5" name="Footer Placeholder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69974E82-3C2C-4ABB-838F-79BD9B35B7DF}" type="slidenum">
              <a:rPr lang="en-US" smtClean="0"/>
              <a:t>‹#›</a:t>
            </a:fld>
            <a:endParaRPr lang="en-US"/>
          </a:p>
        </p:txBody>
      </p:sp>
    </p:spTree>
    <p:extLst>
      <p:ext uri="{BB962C8B-B14F-4D97-AF65-F5344CB8AC3E}">
        <p14:creationId xmlns:p14="http://schemas.microsoft.com/office/powerpoint/2010/main" val="270888485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78245C3-6FCE-4282-9150-E0857C0CB4DF}" type="datetime1">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9974E82-3C2C-4ABB-838F-79BD9B35B7DF}" type="slidenum">
              <a:rPr lang="en-US" smtClean="0"/>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133655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B6C8BD26-5BE2-4DB8-B28F-673C56DF3E66}" type="datetime1">
              <a:rPr lang="en-US" smtClean="0"/>
              <a:t>9/12/2023</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69974E82-3C2C-4ABB-838F-79BD9B35B7DF}"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23256709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2E5A320F-92AC-40CB-A609-CB919EB01749}" type="datetime1">
              <a:rPr lang="en-US" smtClean="0"/>
              <a:t>9/12/2023</a:t>
            </a:fld>
            <a:endParaRPr lang="en-US"/>
          </a:p>
        </p:txBody>
      </p:sp>
      <p:sp>
        <p:nvSpPr>
          <p:cNvPr id="10" name="Slide Number Placeholder 9"/>
          <p:cNvSpPr>
            <a:spLocks noGrp="1"/>
          </p:cNvSpPr>
          <p:nvPr>
            <p:ph type="sldNum" sz="quarter" idx="16"/>
          </p:nvPr>
        </p:nvSpPr>
        <p:spPr/>
        <p:txBody>
          <a:bodyPr rtlCol="0"/>
          <a:lstStyle/>
          <a:p>
            <a:fld id="{69974E82-3C2C-4ABB-838F-79BD9B35B7DF}"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extLst>
      <p:ext uri="{BB962C8B-B14F-4D97-AF65-F5344CB8AC3E}">
        <p14:creationId xmlns:p14="http://schemas.microsoft.com/office/powerpoint/2010/main" val="1935238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2CF90593-369E-40BE-B902-77A563EE7EE9}" type="datetime1">
              <a:rPr lang="en-US" smtClean="0"/>
              <a:t>9/12/2023</a:t>
            </a:fld>
            <a:endParaRPr lang="en-US"/>
          </a:p>
        </p:txBody>
      </p:sp>
      <p:sp>
        <p:nvSpPr>
          <p:cNvPr id="12" name="Slide Number Placeholder 11"/>
          <p:cNvSpPr>
            <a:spLocks noGrp="1"/>
          </p:cNvSpPr>
          <p:nvPr>
            <p:ph type="sldNum" sz="quarter" idx="16"/>
          </p:nvPr>
        </p:nvSpPr>
        <p:spPr/>
        <p:txBody>
          <a:bodyPr rtlCol="0"/>
          <a:lstStyle/>
          <a:p>
            <a:fld id="{69974E82-3C2C-4ABB-838F-79BD9B35B7DF}"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43366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28C5D6B-C01B-40D2-AC09-F5185FE4C880}" type="datetime1">
              <a:rPr lang="en-US" smtClean="0"/>
              <a:t>9/12/2023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9974E82-3C2C-4ABB-838F-79BD9B35B7DF}" type="slidenum">
              <a:rPr lang="en-US" smtClean="0"/>
              <a:t>‹#›</a:t>
            </a:fld>
            <a:endParaRPr lang="en-US"/>
          </a:p>
        </p:txBody>
      </p:sp>
    </p:spTree>
    <p:extLst>
      <p:ext uri="{BB962C8B-B14F-4D97-AF65-F5344CB8AC3E}">
        <p14:creationId xmlns:p14="http://schemas.microsoft.com/office/powerpoint/2010/main" val="3847257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DBE68F-883A-4AE5-B902-AD73507A41DD}" type="datetime1">
              <a:rPr lang="en-US" smtClean="0"/>
              <a:t>9/12/2023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69974E82-3C2C-4ABB-838F-79BD9B35B7DF}" type="slidenum">
              <a:rPr lang="en-US" smtClean="0"/>
              <a:t>‹#›</a:t>
            </a:fld>
            <a:endParaRPr lang="en-US"/>
          </a:p>
        </p:txBody>
      </p:sp>
    </p:spTree>
    <p:extLst>
      <p:ext uri="{BB962C8B-B14F-4D97-AF65-F5344CB8AC3E}">
        <p14:creationId xmlns:p14="http://schemas.microsoft.com/office/powerpoint/2010/main" val="219986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55A938FB-AEA8-4098-A201-C29918A217A6}" type="datetime1">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9974E82-3C2C-4ABB-838F-79BD9B35B7DF}" type="slidenum">
              <a:rPr lang="en-US" smtClean="0"/>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008805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95A7E892-13E1-4BDE-8B4E-79E2B700E96E}" type="datetime1">
              <a:rPr lang="en-US" smtClean="0"/>
              <a:t>9/12/2023</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69974E82-3C2C-4ABB-838F-79BD9B35B7DF}" type="slidenum">
              <a:rPr lang="en-US" smtClean="0"/>
              <a:t>‹#›</a:t>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156762637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F5113297-4571-4AA1-8C2D-D8028B5D2D46}" type="datetime1">
              <a:rPr lang="en-US" smtClean="0"/>
              <a:t>9/12/2023</a:t>
            </a:fld>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9974E82-3C2C-4ABB-838F-79BD9B35B7DF}" type="slidenum">
              <a:rPr lang="en-US" smtClean="0"/>
              <a:t>‹#›</a:t>
            </a:fld>
            <a:endParaRPr lang="en-US"/>
          </a:p>
        </p:txBody>
      </p:sp>
    </p:spTree>
    <p:extLst>
      <p:ext uri="{BB962C8B-B14F-4D97-AF65-F5344CB8AC3E}">
        <p14:creationId xmlns:p14="http://schemas.microsoft.com/office/powerpoint/2010/main" val="17362409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7.xml"/><Relationship Id="rId4" Type="http://schemas.openxmlformats.org/officeDocument/2006/relationships/image" Target="../media/image80.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B90B-7BE0-499A-B2A1-76F413CBD91E}"/>
              </a:ext>
            </a:extLst>
          </p:cNvPr>
          <p:cNvSpPr>
            <a:spLocks noGrp="1"/>
          </p:cNvSpPr>
          <p:nvPr>
            <p:ph type="ctrTitle"/>
          </p:nvPr>
        </p:nvSpPr>
        <p:spPr/>
        <p:txBody>
          <a:bodyPr/>
          <a:lstStyle/>
          <a:p>
            <a:r>
              <a:rPr lang="en-US" dirty="0"/>
              <a:t>Centrality in networks</a:t>
            </a:r>
          </a:p>
        </p:txBody>
      </p:sp>
      <p:sp>
        <p:nvSpPr>
          <p:cNvPr id="3" name="Subtitle 2">
            <a:extLst>
              <a:ext uri="{FF2B5EF4-FFF2-40B4-BE49-F238E27FC236}">
                <a16:creationId xmlns:a16="http://schemas.microsoft.com/office/drawing/2014/main" id="{A0C69A10-987C-4D44-8478-FFC4871FF311}"/>
              </a:ext>
            </a:extLst>
          </p:cNvPr>
          <p:cNvSpPr>
            <a:spLocks noGrp="1"/>
          </p:cNvSpPr>
          <p:nvPr>
            <p:ph type="subTitle" idx="1"/>
          </p:nvPr>
        </p:nvSpPr>
        <p:spPr/>
        <p:txBody>
          <a:bodyPr/>
          <a:lstStyle/>
          <a:p>
            <a:r>
              <a:rPr lang="en-US" dirty="0"/>
              <a:t>Degree Centrality and Eigenvector Centrality</a:t>
            </a:r>
          </a:p>
        </p:txBody>
      </p:sp>
      <p:sp>
        <p:nvSpPr>
          <p:cNvPr id="4" name="Slide Number Placeholder 3">
            <a:extLst>
              <a:ext uri="{FF2B5EF4-FFF2-40B4-BE49-F238E27FC236}">
                <a16:creationId xmlns:a16="http://schemas.microsoft.com/office/drawing/2014/main" id="{F1D6EC12-94F8-4C55-BEA3-441AB0091CB8}"/>
              </a:ext>
            </a:extLst>
          </p:cNvPr>
          <p:cNvSpPr>
            <a:spLocks noGrp="1"/>
          </p:cNvSpPr>
          <p:nvPr>
            <p:ph type="sldNum" sz="quarter" idx="12"/>
          </p:nvPr>
        </p:nvSpPr>
        <p:spPr/>
        <p:txBody>
          <a:bodyPr/>
          <a:lstStyle/>
          <a:p>
            <a:fld id="{69974E82-3C2C-4ABB-838F-79BD9B35B7DF}" type="slidenum">
              <a:rPr lang="en-US" smtClean="0"/>
              <a:t>1</a:t>
            </a:fld>
            <a:endParaRPr lang="en-US"/>
          </a:p>
        </p:txBody>
      </p:sp>
    </p:spTree>
    <p:extLst>
      <p:ext uri="{BB962C8B-B14F-4D97-AF65-F5344CB8AC3E}">
        <p14:creationId xmlns:p14="http://schemas.microsoft.com/office/powerpoint/2010/main" val="1020010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Eigenequation</a:t>
            </a:r>
          </a:p>
        </p:txBody>
      </p:sp>
      <p:sp>
        <p:nvSpPr>
          <p:cNvPr id="3" name="Slide Number Placeholder 2"/>
          <p:cNvSpPr>
            <a:spLocks noGrp="1"/>
          </p:cNvSpPr>
          <p:nvPr>
            <p:ph type="sldNum" sz="quarter" idx="12"/>
          </p:nvPr>
        </p:nvSpPr>
        <p:spPr/>
        <p:txBody>
          <a:bodyPr>
            <a:normAutofit fontScale="85000" lnSpcReduction="20000"/>
          </a:bodyPr>
          <a:lstStyle/>
          <a:p>
            <a:fld id="{69974E82-3C2C-4ABB-838F-79BD9B35B7DF}" type="slidenum">
              <a:rPr lang="en-US" smtClean="0"/>
              <a:t>10</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816864" y="1612900"/>
                <a:ext cx="10871200" cy="4495800"/>
              </a:xfrm>
            </p:spPr>
            <p:txBody>
              <a:bodyPr>
                <a:normAutofit/>
              </a:bodyPr>
              <a:lstStyle/>
              <a:p>
                <a:pPr marL="0" indent="0">
                  <a:buNone/>
                </a:pPr>
                <a:r>
                  <a:rPr lang="en-US" dirty="0"/>
                  <a:t>We have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𝑐</m:t>
                      </m:r>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e>
                      </m:nary>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nary>
                    </m:oMath>
                  </m:oMathPara>
                </a14:m>
                <a:endParaRPr lang="en-US" dirty="0"/>
              </a:p>
              <a:p>
                <a:pPr marL="0" indent="0">
                  <a:buNone/>
                </a:pPr>
                <a:r>
                  <a:rPr lang="en-US" dirty="0"/>
                  <a:t>or, in matrix form,</a:t>
                </a:r>
              </a:p>
              <a:p>
                <a:pPr marL="0" indent="0">
                  <a:buNone/>
                </a:pPr>
                <a14:m>
                  <m:oMathPara xmlns:m="http://schemas.openxmlformats.org/officeDocument/2006/math">
                    <m:oMathParaPr>
                      <m:jc m:val="centerGroup"/>
                    </m:oMathParaPr>
                    <m:oMath xmlns:m="http://schemas.openxmlformats.org/officeDocument/2006/math">
                      <m:r>
                        <m:rPr>
                          <m:nor/>
                        </m:rPr>
                        <a:rPr lang="en-US" b="1" i="0" smtClean="0">
                          <a:latin typeface="Cambria Math" panose="02040503050406030204" pitchFamily="18" charset="0"/>
                        </a:rPr>
                        <m:t>x</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1" i="1" smtClean="0">
                          <a:latin typeface="Cambria Math" panose="02040503050406030204" pitchFamily="18" charset="0"/>
                        </a:rPr>
                        <m:t>𝑨</m:t>
                      </m:r>
                      <m:r>
                        <m:rPr>
                          <m:nor/>
                        </m:rPr>
                        <a:rPr lang="en-US" b="1" i="0" dirty="0" smtClean="0">
                          <a:latin typeface="Cambria Math" panose="02040503050406030204" pitchFamily="18" charset="0"/>
                        </a:rPr>
                        <m:t>x</m:t>
                      </m:r>
                    </m:oMath>
                  </m:oMathPara>
                </a14:m>
                <a:endParaRPr lang="en-US" b="1" dirty="0"/>
              </a:p>
              <a:p>
                <a:pPr marL="0" indent="0">
                  <a:buNone/>
                </a:pPr>
                <a:r>
                  <a:rPr lang="en-US" dirty="0"/>
                  <a:t>which can be written as</a:t>
                </a:r>
              </a:p>
              <a:p>
                <a:pPr marL="0" indent="0" algn="ctr">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𝑨</m:t>
                      </m:r>
                      <m:r>
                        <m:rPr>
                          <m:nor/>
                        </m:rPr>
                        <a:rPr lang="en-US" b="1" i="0" smtClean="0">
                          <a:latin typeface="Cambria Math" panose="02040503050406030204" pitchFamily="18" charset="0"/>
                        </a:rPr>
                        <m:t>x</m:t>
                      </m:r>
                      <m:r>
                        <a:rPr lang="en-US" b="1"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𝑐</m:t>
                          </m:r>
                        </m:den>
                      </m:f>
                      <m:r>
                        <m:rPr>
                          <m:nor/>
                        </m:rPr>
                        <a:rPr lang="en-US" b="1" i="0" smtClean="0">
                          <a:latin typeface="Cambria Math" panose="02040503050406030204" pitchFamily="18" charset="0"/>
                        </a:rPr>
                        <m:t>x</m:t>
                      </m:r>
                    </m:oMath>
                  </m:oMathPara>
                </a14:m>
                <a:endParaRPr lang="en-US" b="1"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816864" y="1612900"/>
                <a:ext cx="10871200" cy="4495800"/>
              </a:xfrm>
              <a:blipFill>
                <a:blip r:embed="rId2"/>
                <a:stretch>
                  <a:fillRect l="-1178" t="-1357"/>
                </a:stretch>
              </a:blipFill>
            </p:spPr>
            <p:txBody>
              <a:bodyPr/>
              <a:lstStyle/>
              <a:p>
                <a:r>
                  <a:rPr lang="en-US">
                    <a:noFill/>
                  </a:rPr>
                  <a:t> </a:t>
                </a:r>
              </a:p>
            </p:txBody>
          </p:sp>
        </mc:Fallback>
      </mc:AlternateContent>
    </p:spTree>
    <p:extLst>
      <p:ext uri="{BB962C8B-B14F-4D97-AF65-F5344CB8AC3E}">
        <p14:creationId xmlns:p14="http://schemas.microsoft.com/office/powerpoint/2010/main" val="2543446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Slide Number Placeholder 2"/>
          <p:cNvSpPr>
            <a:spLocks noGrp="1"/>
          </p:cNvSpPr>
          <p:nvPr>
            <p:ph type="sldNum" sz="quarter" idx="12"/>
          </p:nvPr>
        </p:nvSpPr>
        <p:spPr/>
        <p:txBody>
          <a:bodyPr>
            <a:normAutofit fontScale="85000" lnSpcReduction="20000"/>
          </a:bodyPr>
          <a:lstStyle/>
          <a:p>
            <a:fld id="{69974E82-3C2C-4ABB-838F-79BD9B35B7DF}" type="slidenum">
              <a:rPr lang="en-US" smtClean="0"/>
              <a:t>11</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pPr marL="0" indent="0">
                  <a:buNone/>
                </a:pPr>
                <a:r>
                  <a:rPr lang="en-US" dirty="0"/>
                  <a:t>Thus, centrality scores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oMath>
                </a14:m>
                <a:r>
                  <a:rPr lang="en-US" dirty="0"/>
                  <a:t> must form an eigenvector of the adjacency matrix </a:t>
                </a:r>
                <a14:m>
                  <m:oMath xmlns:m="http://schemas.openxmlformats.org/officeDocument/2006/math">
                    <m:r>
                      <a:rPr lang="en-US" b="1" i="1" dirty="0">
                        <a:latin typeface="Cambria Math" panose="02040503050406030204" pitchFamily="18" charset="0"/>
                      </a:rPr>
                      <m:t>𝑨</m:t>
                    </m:r>
                  </m:oMath>
                </a14:m>
                <a:r>
                  <a:rPr lang="en-US" dirty="0"/>
                  <a:t>: </a:t>
                </a:r>
              </a:p>
              <a:p>
                <a:pPr marL="0" indent="0">
                  <a:buNone/>
                </a:pPr>
                <a:endParaRPr lang="en-US" dirty="0"/>
              </a:p>
              <a:p>
                <a:pPr marL="0" indent="0">
                  <a:buNone/>
                </a:pPr>
                <a:endParaRPr lang="en-US" dirty="0"/>
              </a:p>
              <a:p>
                <a:pPr marL="0" indent="0">
                  <a:buNone/>
                </a:pPr>
                <a:r>
                  <a:rPr lang="en-US" dirty="0"/>
                  <a:t>We could use this fact to define the eigenvector centrality if </a:t>
                </a:r>
                <a14:m>
                  <m:oMath xmlns:m="http://schemas.openxmlformats.org/officeDocument/2006/math">
                    <m:r>
                      <a:rPr lang="en-US" b="1" i="1" smtClean="0">
                        <a:latin typeface="Cambria Math" panose="02040503050406030204" pitchFamily="18" charset="0"/>
                      </a:rPr>
                      <m:t>𝑨</m:t>
                    </m:r>
                  </m:oMath>
                </a14:m>
                <a:r>
                  <a:rPr lang="en-US" dirty="0"/>
                  <a:t> had a unique eigenvector, but this is not the case: </a:t>
                </a:r>
                <a14:m>
                  <m:oMath xmlns:m="http://schemas.openxmlformats.org/officeDocument/2006/math">
                    <m:r>
                      <a:rPr lang="en-US" b="1" i="1" smtClean="0">
                        <a:latin typeface="Cambria Math" panose="02040503050406030204" pitchFamily="18" charset="0"/>
                      </a:rPr>
                      <m:t>𝑨</m:t>
                    </m:r>
                  </m:oMath>
                </a14:m>
                <a:r>
                  <a:rPr lang="en-US" dirty="0"/>
                  <a:t> has more than one eigenvector. </a:t>
                </a:r>
              </a:p>
              <a:p>
                <a:pPr marL="0" indent="0" algn="ctr">
                  <a:buNone/>
                </a:pPr>
                <a:r>
                  <a:rPr lang="en-US" dirty="0">
                    <a:highlight>
                      <a:srgbClr val="FFFF00"/>
                    </a:highlight>
                  </a:rPr>
                  <a:t>How can we choose a single one among them?</a:t>
                </a:r>
                <a:endParaRPr lang="en-US" dirty="0"/>
              </a:p>
              <a:p>
                <a:pPr marL="0" indent="0">
                  <a:buNone/>
                </a:pPr>
                <a:endParaRPr lang="en-US" dirty="0"/>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1178" t="-1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4C54383-5242-4C8B-BD87-B9A275F607C1}"/>
                  </a:ext>
                </a:extLst>
              </p:cNvPr>
              <p:cNvSpPr txBox="1"/>
              <p:nvPr/>
            </p:nvSpPr>
            <p:spPr>
              <a:xfrm>
                <a:off x="4135192" y="2318658"/>
                <a:ext cx="4234543" cy="1273875"/>
              </a:xfrm>
              <a:prstGeom prst="rect">
                <a:avLst/>
              </a:prstGeom>
              <a:noFill/>
            </p:spPr>
            <p:txBody>
              <a:bodyPr wrap="square" rtlCol="0">
                <a:spAutoFit/>
              </a:bodyPr>
              <a:lstStyle/>
              <a:p>
                <a:pPr lvl="0">
                  <a:spcBef>
                    <a:spcPts val="700"/>
                  </a:spcBef>
                  <a:buClr>
                    <a:srgbClr val="DD8047"/>
                  </a:buClr>
                  <a:buSzPct val="60000"/>
                  <a:defRPr/>
                </a:pPr>
                <a14:m>
                  <m:oMath xmlns:m="http://schemas.openxmlformats.org/officeDocument/2006/math">
                    <m:r>
                      <a:rPr kumimoji="0" lang="en-US" sz="29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𝑨</m:t>
                    </m:r>
                    <m:r>
                      <m:rPr>
                        <m:nor/>
                      </m:rPr>
                      <a:rPr kumimoji="0" lang="en-US" sz="29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x</m:t>
                    </m:r>
                    <m:r>
                      <a:rPr kumimoji="0" lang="en-US" sz="29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29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𝜆</m:t>
                    </m:r>
                    <m:r>
                      <m:rPr>
                        <m:nor/>
                      </m:rPr>
                      <a:rPr kumimoji="0" lang="en-US" sz="29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x</m:t>
                    </m:r>
                  </m:oMath>
                </a14:m>
                <a:r>
                  <a:rPr kumimoji="0" lang="en-US" sz="2900" b="1" i="0" u="none" strike="noStrike" kern="1200" cap="none" spc="0" normalizeH="0" baseline="0" noProof="0" dirty="0">
                    <a:ln>
                      <a:noFill/>
                    </a:ln>
                    <a:solidFill>
                      <a:prstClr val="black"/>
                    </a:solidFill>
                    <a:effectLst/>
                    <a:uLnTx/>
                    <a:uFillTx/>
                    <a:latin typeface="Tw Cen MT"/>
                    <a:ea typeface="+mn-ea"/>
                    <a:cs typeface="+mn-cs"/>
                  </a:rPr>
                  <a:t>  </a:t>
                </a:r>
                <a:r>
                  <a:rPr lang="en-US" sz="2900" dirty="0"/>
                  <a:t>where </a:t>
                </a:r>
                <a14:m>
                  <m:oMath xmlns:m="http://schemas.openxmlformats.org/officeDocument/2006/math">
                    <m:r>
                      <m:rPr>
                        <m:nor/>
                      </m:rPr>
                      <a:rPr lang="en-US" sz="2900" b="1">
                        <a:solidFill>
                          <a:prstClr val="black"/>
                        </a:solidFill>
                        <a:latin typeface="Cambria Math" panose="02040503050406030204" pitchFamily="18" charset="0"/>
                      </a:rPr>
                      <m:t>x</m:t>
                    </m:r>
                    <m:r>
                      <a:rPr lang="en-US" sz="2900" i="1">
                        <a:solidFill>
                          <a:prstClr val="black"/>
                        </a:solidFill>
                        <a:latin typeface="Cambria Math" panose="02040503050406030204" pitchFamily="18" charset="0"/>
                      </a:rPr>
                      <m:t>=</m:t>
                    </m:r>
                    <m:d>
                      <m:dPr>
                        <m:ctrlPr>
                          <a:rPr lang="en-US" sz="2900" i="1">
                            <a:solidFill>
                              <a:prstClr val="black"/>
                            </a:solidFill>
                            <a:latin typeface="Cambria Math" panose="02040503050406030204" pitchFamily="18" charset="0"/>
                          </a:rPr>
                        </m:ctrlPr>
                      </m:dPr>
                      <m:e>
                        <m:m>
                          <m:mPr>
                            <m:mcs>
                              <m:mc>
                                <m:mcPr>
                                  <m:count m:val="1"/>
                                  <m:mcJc m:val="center"/>
                                </m:mcPr>
                              </m:mc>
                            </m:mcs>
                            <m:ctrlPr>
                              <a:rPr lang="en-US" sz="2900" i="1">
                                <a:solidFill>
                                  <a:prstClr val="black"/>
                                </a:solidFill>
                                <a:latin typeface="Cambria Math" panose="02040503050406030204" pitchFamily="18" charset="0"/>
                              </a:rPr>
                            </m:ctrlPr>
                          </m:mPr>
                          <m:mr>
                            <m:e>
                              <m:sSub>
                                <m:sSubPr>
                                  <m:ctrlPr>
                                    <a:rPr lang="en-US" sz="2900" i="1">
                                      <a:solidFill>
                                        <a:prstClr val="black"/>
                                      </a:solidFill>
                                      <a:latin typeface="Cambria Math" panose="02040503050406030204" pitchFamily="18" charset="0"/>
                                    </a:rPr>
                                  </m:ctrlPr>
                                </m:sSubPr>
                                <m:e>
                                  <m:r>
                                    <m:rPr>
                                      <m:brk m:alnAt="7"/>
                                    </m:rPr>
                                    <a:rPr lang="en-US" sz="2900" i="1">
                                      <a:solidFill>
                                        <a:prstClr val="black"/>
                                      </a:solidFill>
                                      <a:latin typeface="Cambria Math" panose="02040503050406030204" pitchFamily="18" charset="0"/>
                                    </a:rPr>
                                    <m:t>𝑥</m:t>
                                  </m:r>
                                </m:e>
                                <m:sub>
                                  <m:r>
                                    <m:rPr>
                                      <m:brk m:alnAt="7"/>
                                    </m:rPr>
                                    <a:rPr lang="en-US" sz="2900" i="1">
                                      <a:solidFill>
                                        <a:prstClr val="black"/>
                                      </a:solidFill>
                                      <a:latin typeface="Cambria Math" panose="02040503050406030204" pitchFamily="18" charset="0"/>
                                    </a:rPr>
                                    <m:t>1</m:t>
                                  </m:r>
                                </m:sub>
                              </m:sSub>
                            </m:e>
                          </m:mr>
                          <m:mr>
                            <m:e>
                              <m:r>
                                <a:rPr lang="en-US" sz="2900" i="1">
                                  <a:solidFill>
                                    <a:prstClr val="black"/>
                                  </a:solidFill>
                                  <a:latin typeface="Cambria Math" panose="02040503050406030204" pitchFamily="18" charset="0"/>
                                </a:rPr>
                                <m:t>⋮</m:t>
                              </m:r>
                            </m:e>
                          </m:mr>
                          <m:mr>
                            <m:e>
                              <m:sSub>
                                <m:sSubPr>
                                  <m:ctrlPr>
                                    <a:rPr lang="en-US" sz="2900" i="1">
                                      <a:solidFill>
                                        <a:prstClr val="black"/>
                                      </a:solidFill>
                                      <a:latin typeface="Cambria Math" panose="02040503050406030204" pitchFamily="18" charset="0"/>
                                    </a:rPr>
                                  </m:ctrlPr>
                                </m:sSubPr>
                                <m:e>
                                  <m:r>
                                    <a:rPr lang="en-US" sz="2900" i="1">
                                      <a:solidFill>
                                        <a:prstClr val="black"/>
                                      </a:solidFill>
                                      <a:latin typeface="Cambria Math" panose="02040503050406030204" pitchFamily="18" charset="0"/>
                                    </a:rPr>
                                    <m:t>𝑥</m:t>
                                  </m:r>
                                </m:e>
                                <m:sub>
                                  <m:r>
                                    <a:rPr lang="en-US" sz="2900" i="1">
                                      <a:solidFill>
                                        <a:prstClr val="black"/>
                                      </a:solidFill>
                                      <a:latin typeface="Cambria Math" panose="02040503050406030204" pitchFamily="18" charset="0"/>
                                    </a:rPr>
                                    <m:t>𝑛</m:t>
                                  </m:r>
                                </m:sub>
                              </m:sSub>
                            </m:e>
                          </m:mr>
                        </m:m>
                      </m:e>
                    </m:d>
                  </m:oMath>
                </a14:m>
                <a:r>
                  <a:rPr lang="en-US" sz="2900" dirty="0"/>
                  <a:t> </a:t>
                </a:r>
                <a:endParaRPr kumimoji="0" lang="en-US" sz="2900" b="1" i="0" u="none" strike="noStrike" kern="1200" cap="none" spc="0" normalizeH="0" baseline="0" noProof="0" dirty="0">
                  <a:ln>
                    <a:noFill/>
                  </a:ln>
                  <a:solidFill>
                    <a:prstClr val="black"/>
                  </a:solidFill>
                  <a:effectLst/>
                  <a:uLnTx/>
                  <a:uFillTx/>
                  <a:latin typeface="Tw Cen MT"/>
                </a:endParaRPr>
              </a:p>
            </p:txBody>
          </p:sp>
        </mc:Choice>
        <mc:Fallback xmlns="">
          <p:sp>
            <p:nvSpPr>
              <p:cNvPr id="5" name="TextBox 4">
                <a:extLst>
                  <a:ext uri="{FF2B5EF4-FFF2-40B4-BE49-F238E27FC236}">
                    <a16:creationId xmlns:a16="http://schemas.microsoft.com/office/drawing/2014/main" id="{74C54383-5242-4C8B-BD87-B9A275F607C1}"/>
                  </a:ext>
                </a:extLst>
              </p:cNvPr>
              <p:cNvSpPr txBox="1">
                <a:spLocks noRot="1" noChangeAspect="1" noMove="1" noResize="1" noEditPoints="1" noAdjustHandles="1" noChangeArrowheads="1" noChangeShapeType="1" noTextEdit="1"/>
              </p:cNvSpPr>
              <p:nvPr/>
            </p:nvSpPr>
            <p:spPr>
              <a:xfrm>
                <a:off x="4135192" y="2318658"/>
                <a:ext cx="4234543" cy="12738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9304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44A4-9318-40FB-8492-A1A3EB041185}"/>
              </a:ext>
            </a:extLst>
          </p:cNvPr>
          <p:cNvSpPr>
            <a:spLocks noGrp="1"/>
          </p:cNvSpPr>
          <p:nvPr>
            <p:ph type="title"/>
          </p:nvPr>
        </p:nvSpPr>
        <p:spPr/>
        <p:txBody>
          <a:bodyPr>
            <a:normAutofit/>
          </a:bodyPr>
          <a:lstStyle/>
          <a:p>
            <a:r>
              <a:rPr kumimoji="0" lang="en-US" sz="4400" b="0" i="0" u="none" strike="noStrike" kern="1200" cap="none" spc="0" normalizeH="0" baseline="0" noProof="0" dirty="0">
                <a:ln>
                  <a:noFill/>
                </a:ln>
                <a:solidFill>
                  <a:srgbClr val="775F55"/>
                </a:solidFill>
                <a:effectLst/>
                <a:uLnTx/>
                <a:uFillTx/>
                <a:latin typeface="Tw Cen MT"/>
                <a:ea typeface="+mj-ea"/>
                <a:cs typeface="+mj-cs"/>
              </a:rPr>
              <a:t>Non-Negative Centrality Scores</a:t>
            </a:r>
            <a:endParaRPr lang="en-US" dirty="0"/>
          </a:p>
        </p:txBody>
      </p:sp>
      <p:sp>
        <p:nvSpPr>
          <p:cNvPr id="3" name="Slide Number Placeholder 2">
            <a:extLst>
              <a:ext uri="{FF2B5EF4-FFF2-40B4-BE49-F238E27FC236}">
                <a16:creationId xmlns:a16="http://schemas.microsoft.com/office/drawing/2014/main" id="{D8045488-3C6C-4A08-A310-605FA62DF1F5}"/>
              </a:ext>
            </a:extLst>
          </p:cNvPr>
          <p:cNvSpPr>
            <a:spLocks noGrp="1"/>
          </p:cNvSpPr>
          <p:nvPr>
            <p:ph type="sldNum" sz="quarter" idx="12"/>
          </p:nvPr>
        </p:nvSpPr>
        <p:spPr/>
        <p:txBody>
          <a:bodyPr>
            <a:normAutofit fontScale="85000" lnSpcReduction="20000"/>
          </a:bodyPr>
          <a:lstStyle/>
          <a:p>
            <a:fld id="{69974E82-3C2C-4ABB-838F-79BD9B35B7DF}" type="slidenum">
              <a:rPr lang="en-US" smtClean="0"/>
              <a:t>12</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5A594B5-22EE-46A8-946B-0086DC3B95AB}"/>
                  </a:ext>
                </a:extLst>
              </p:cNvPr>
              <p:cNvSpPr>
                <a:spLocks noGrp="1"/>
              </p:cNvSpPr>
              <p:nvPr>
                <p:ph sz="quarter" idx="1"/>
              </p:nvPr>
            </p:nvSpPr>
            <p:spPr/>
            <p:txBody>
              <a:bodyPr>
                <a:normAutofit/>
              </a:bodyPr>
              <a:lstStyle/>
              <a:p>
                <a:pPr marL="0" indent="0">
                  <a:buNone/>
                </a:pPr>
                <a:r>
                  <a:rPr lang="en-US" dirty="0"/>
                  <a:t>First, it is natural to have the centrality scores non-negative. Can we choose an eigenvector </a:t>
                </a:r>
              </a:p>
              <a:p>
                <a:pPr marL="0" indent="0">
                  <a:buNone/>
                </a:pPr>
                <a14:m>
                  <m:oMathPara xmlns:m="http://schemas.openxmlformats.org/officeDocument/2006/math">
                    <m:oMathParaPr>
                      <m:jc m:val="centerGroup"/>
                    </m:oMathParaPr>
                    <m:oMath xmlns:m="http://schemas.openxmlformats.org/officeDocument/2006/math">
                      <m:r>
                        <m:rPr>
                          <m:nor/>
                        </m:rPr>
                        <a:rPr lang="en-US" sz="2900" b="1" smtClean="0">
                          <a:solidFill>
                            <a:prstClr val="black"/>
                          </a:solidFill>
                          <a:latin typeface="Cambria Math" panose="02040503050406030204" pitchFamily="18" charset="0"/>
                        </a:rPr>
                        <m:t>x</m:t>
                      </m:r>
                      <m:r>
                        <a:rPr lang="en-US" sz="2900" i="1">
                          <a:solidFill>
                            <a:prstClr val="black"/>
                          </a:solidFill>
                          <a:latin typeface="Cambria Math" panose="02040503050406030204" pitchFamily="18" charset="0"/>
                        </a:rPr>
                        <m:t>=</m:t>
                      </m:r>
                      <m:d>
                        <m:dPr>
                          <m:ctrlPr>
                            <a:rPr lang="en-US" sz="2900" i="1">
                              <a:solidFill>
                                <a:prstClr val="black"/>
                              </a:solidFill>
                              <a:latin typeface="Cambria Math" panose="02040503050406030204" pitchFamily="18" charset="0"/>
                            </a:rPr>
                          </m:ctrlPr>
                        </m:dPr>
                        <m:e>
                          <m:m>
                            <m:mPr>
                              <m:mcs>
                                <m:mc>
                                  <m:mcPr>
                                    <m:count m:val="1"/>
                                    <m:mcJc m:val="center"/>
                                  </m:mcPr>
                                </m:mc>
                              </m:mcs>
                              <m:ctrlPr>
                                <a:rPr lang="en-US" sz="2900" i="1">
                                  <a:solidFill>
                                    <a:prstClr val="black"/>
                                  </a:solidFill>
                                  <a:latin typeface="Cambria Math" panose="02040503050406030204" pitchFamily="18" charset="0"/>
                                </a:rPr>
                              </m:ctrlPr>
                            </m:mPr>
                            <m:mr>
                              <m:e>
                                <m:sSub>
                                  <m:sSubPr>
                                    <m:ctrlPr>
                                      <a:rPr lang="en-US" sz="2900" i="1">
                                        <a:solidFill>
                                          <a:prstClr val="black"/>
                                        </a:solidFill>
                                        <a:latin typeface="Cambria Math" panose="02040503050406030204" pitchFamily="18" charset="0"/>
                                      </a:rPr>
                                    </m:ctrlPr>
                                  </m:sSubPr>
                                  <m:e>
                                    <m:r>
                                      <m:rPr>
                                        <m:brk m:alnAt="7"/>
                                      </m:rPr>
                                      <a:rPr lang="en-US" sz="2900" i="1">
                                        <a:solidFill>
                                          <a:prstClr val="black"/>
                                        </a:solidFill>
                                        <a:latin typeface="Cambria Math" panose="02040503050406030204" pitchFamily="18" charset="0"/>
                                      </a:rPr>
                                      <m:t>𝑥</m:t>
                                    </m:r>
                                  </m:e>
                                  <m:sub>
                                    <m:r>
                                      <m:rPr>
                                        <m:brk m:alnAt="7"/>
                                      </m:rPr>
                                      <a:rPr lang="en-US" sz="2900" i="1">
                                        <a:solidFill>
                                          <a:prstClr val="black"/>
                                        </a:solidFill>
                                        <a:latin typeface="Cambria Math" panose="02040503050406030204" pitchFamily="18" charset="0"/>
                                      </a:rPr>
                                      <m:t>1</m:t>
                                    </m:r>
                                  </m:sub>
                                </m:sSub>
                              </m:e>
                            </m:mr>
                            <m:mr>
                              <m:e>
                                <m:r>
                                  <a:rPr lang="en-US" sz="2900" i="1">
                                    <a:solidFill>
                                      <a:prstClr val="black"/>
                                    </a:solidFill>
                                    <a:latin typeface="Cambria Math" panose="02040503050406030204" pitchFamily="18" charset="0"/>
                                  </a:rPr>
                                  <m:t>⋮</m:t>
                                </m:r>
                              </m:e>
                            </m:mr>
                            <m:mr>
                              <m:e>
                                <m:sSub>
                                  <m:sSubPr>
                                    <m:ctrlPr>
                                      <a:rPr lang="en-US" sz="2900" i="1">
                                        <a:solidFill>
                                          <a:prstClr val="black"/>
                                        </a:solidFill>
                                        <a:latin typeface="Cambria Math" panose="02040503050406030204" pitchFamily="18" charset="0"/>
                                      </a:rPr>
                                    </m:ctrlPr>
                                  </m:sSubPr>
                                  <m:e>
                                    <m:r>
                                      <a:rPr lang="en-US" sz="2900" i="1">
                                        <a:solidFill>
                                          <a:prstClr val="black"/>
                                        </a:solidFill>
                                        <a:latin typeface="Cambria Math" panose="02040503050406030204" pitchFamily="18" charset="0"/>
                                      </a:rPr>
                                      <m:t>𝑥</m:t>
                                    </m:r>
                                  </m:e>
                                  <m:sub>
                                    <m:r>
                                      <a:rPr lang="en-US" sz="2900" i="1">
                                        <a:solidFill>
                                          <a:prstClr val="black"/>
                                        </a:solidFill>
                                        <a:latin typeface="Cambria Math" panose="02040503050406030204" pitchFamily="18" charset="0"/>
                                      </a:rPr>
                                      <m:t>𝑛</m:t>
                                    </m:r>
                                  </m:sub>
                                </m:sSub>
                              </m:e>
                            </m:mr>
                          </m:m>
                        </m:e>
                      </m:d>
                    </m:oMath>
                  </m:oMathPara>
                </a14:m>
                <a:endParaRPr lang="en-US" dirty="0"/>
              </a:p>
              <a:p>
                <a:pPr marL="0" indent="0">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≥0</m:t>
                    </m:r>
                  </m:oMath>
                </a14:m>
                <a:r>
                  <a:rPr lang="en-US" dirty="0"/>
                  <a:t> for all </a:t>
                </a:r>
                <a14:m>
                  <m:oMath xmlns:m="http://schemas.openxmlformats.org/officeDocument/2006/math">
                    <m:r>
                      <a:rPr lang="en-US" b="0" i="1" smtClean="0">
                        <a:latin typeface="Cambria Math" panose="02040503050406030204" pitchFamily="18" charset="0"/>
                      </a:rPr>
                      <m:t>𝑖</m:t>
                    </m:r>
                  </m:oMath>
                </a14:m>
                <a:r>
                  <a:rPr lang="en-US" dirty="0"/>
                  <a:t>?</a:t>
                </a:r>
              </a:p>
              <a:p>
                <a:pPr marL="0" indent="0">
                  <a:buNone/>
                </a:pPr>
                <a:r>
                  <a:rPr lang="en-US" dirty="0"/>
                  <a:t>Yes, matrix theory and, in particular, the Perron-</a:t>
                </a:r>
                <a:r>
                  <a:rPr lang="en-US" dirty="0" err="1"/>
                  <a:t>Frobenius</a:t>
                </a:r>
                <a:r>
                  <a:rPr lang="en-US" dirty="0"/>
                  <a:t> theorem gives a positive answer to this question, see the next slide.</a:t>
                </a:r>
              </a:p>
              <a:p>
                <a:pPr marL="0" indent="0">
                  <a:buNone/>
                </a:pPr>
                <a:endParaRPr lang="en-US" dirty="0"/>
              </a:p>
            </p:txBody>
          </p:sp>
        </mc:Choice>
        <mc:Fallback xmlns="">
          <p:sp>
            <p:nvSpPr>
              <p:cNvPr id="4" name="Content Placeholder 3">
                <a:extLst>
                  <a:ext uri="{FF2B5EF4-FFF2-40B4-BE49-F238E27FC236}">
                    <a16:creationId xmlns:a16="http://schemas.microsoft.com/office/drawing/2014/main" id="{45A594B5-22EE-46A8-946B-0086DC3B95AB}"/>
                  </a:ext>
                </a:extLst>
              </p:cNvPr>
              <p:cNvSpPr>
                <a:spLocks noGrp="1" noRot="1" noChangeAspect="1" noMove="1" noResize="1" noEditPoints="1" noAdjustHandles="1" noChangeArrowheads="1" noChangeShapeType="1" noTextEdit="1"/>
              </p:cNvSpPr>
              <p:nvPr>
                <p:ph sz="quarter" idx="1"/>
              </p:nvPr>
            </p:nvSpPr>
            <p:spPr>
              <a:blipFill>
                <a:blip r:embed="rId2"/>
                <a:stretch>
                  <a:fillRect l="-1178" t="-1357" r="-505"/>
                </a:stretch>
              </a:blipFill>
            </p:spPr>
            <p:txBody>
              <a:bodyPr/>
              <a:lstStyle/>
              <a:p>
                <a:r>
                  <a:rPr lang="en-US">
                    <a:noFill/>
                  </a:rPr>
                  <a:t> </a:t>
                </a:r>
              </a:p>
            </p:txBody>
          </p:sp>
        </mc:Fallback>
      </mc:AlternateContent>
    </p:spTree>
    <p:extLst>
      <p:ext uri="{BB962C8B-B14F-4D97-AF65-F5344CB8AC3E}">
        <p14:creationId xmlns:p14="http://schemas.microsoft.com/office/powerpoint/2010/main" val="295332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EDAADA-D020-4102-B1D9-CE2820FD8AB5}"/>
              </a:ext>
            </a:extLst>
          </p:cNvPr>
          <p:cNvSpPr>
            <a:spLocks noGrp="1"/>
          </p:cNvSpPr>
          <p:nvPr>
            <p:ph type="sldNum" sz="quarter" idx="12"/>
          </p:nvPr>
        </p:nvSpPr>
        <p:spPr/>
        <p:txBody>
          <a:bodyPr/>
          <a:lstStyle/>
          <a:p>
            <a:fld id="{69974E82-3C2C-4ABB-838F-79BD9B35B7DF}" type="slidenum">
              <a:rPr lang="en-US" smtClean="0"/>
              <a:t>13</a:t>
            </a:fld>
            <a:endParaRPr lang="en-US"/>
          </a:p>
        </p:txBody>
      </p:sp>
      <mc:AlternateContent xmlns:mc="http://schemas.openxmlformats.org/markup-compatibility/2006" xmlns:a14="http://schemas.microsoft.com/office/drawing/2010/main">
        <mc:Choice Requires="a14">
          <p:sp>
            <p:nvSpPr>
              <p:cNvPr id="3" name="Content Placeholder 3">
                <a:extLst>
                  <a:ext uri="{FF2B5EF4-FFF2-40B4-BE49-F238E27FC236}">
                    <a16:creationId xmlns:a16="http://schemas.microsoft.com/office/drawing/2014/main" id="{DE3FFFD4-2A68-4A8A-B3D4-78A143C631B6}"/>
                  </a:ext>
                </a:extLst>
              </p:cNvPr>
              <p:cNvSpPr txBox="1">
                <a:spLocks/>
              </p:cNvSpPr>
              <p:nvPr/>
            </p:nvSpPr>
            <p:spPr>
              <a:xfrm>
                <a:off x="471714" y="680357"/>
                <a:ext cx="11248571" cy="5497286"/>
              </a:xfrm>
              <a:prstGeom prst="rect">
                <a:avLst/>
              </a:prstGeom>
            </p:spPr>
            <p:txBody>
              <a:bodyPr>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dirty="0"/>
                  <a:t>Let </a:t>
                </a:r>
                <a14:m>
                  <m:oMath xmlns:m="http://schemas.openxmlformats.org/officeDocument/2006/math">
                    <m:r>
                      <a:rPr lang="en-US" b="1" i="1" smtClean="0">
                        <a:latin typeface="Cambria Math" panose="02040503050406030204" pitchFamily="18" charset="0"/>
                      </a:rPr>
                      <m:t>𝑨</m:t>
                    </m:r>
                  </m:oMath>
                </a14:m>
                <a:r>
                  <a:rPr lang="en-US" b="1" dirty="0"/>
                  <a:t> </a:t>
                </a:r>
                <a:r>
                  <a:rPr lang="en-US" dirty="0"/>
                  <a:t>be its adjacency matrix of a connected simple graph with </a:t>
                </a:r>
                <a14:m>
                  <m:oMath xmlns:m="http://schemas.openxmlformats.org/officeDocument/2006/math">
                    <m:r>
                      <a:rPr lang="en-US" i="1" dirty="0">
                        <a:latin typeface="Cambria Math" panose="02040503050406030204" pitchFamily="18" charset="0"/>
                      </a:rPr>
                      <m:t>𝑛</m:t>
                    </m:r>
                  </m:oMath>
                </a14:m>
                <a:r>
                  <a:rPr lang="en-US" dirty="0"/>
                  <a:t> vertices.</a:t>
                </a:r>
              </a:p>
              <a:p>
                <a:pPr marL="0" indent="0">
                  <a:buNone/>
                </a:pPr>
                <a:r>
                  <a:rPr lang="en-US" b="1" dirty="0">
                    <a:solidFill>
                      <a:srgbClr val="0070C0"/>
                    </a:solidFill>
                  </a:rPr>
                  <a:t>Leading eigenvectors</a:t>
                </a:r>
              </a:p>
              <a:p>
                <a:pPr marL="0" indent="0">
                  <a:buNone/>
                </a:pPr>
                <a:r>
                  <a:rPr lang="en-US" dirty="0"/>
                  <a:t>All eigenvalues of </a:t>
                </a:r>
                <a14:m>
                  <m:oMath xmlns:m="http://schemas.openxmlformats.org/officeDocument/2006/math">
                    <m:r>
                      <a:rPr lang="en-US" b="1" i="1" dirty="0" smtClean="0">
                        <a:latin typeface="Cambria Math" panose="02040503050406030204" pitchFamily="18" charset="0"/>
                      </a:rPr>
                      <m:t>𝑨</m:t>
                    </m:r>
                  </m:oMath>
                </a14:m>
                <a:r>
                  <a:rPr lang="en-US" dirty="0"/>
                  <a:t> are real numbers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𝜆</m:t>
                          </m:r>
                        </m:e>
                        <m:sub>
                          <m:r>
                            <a:rPr lang="en-US" i="1" smtClean="0">
                              <a:latin typeface="Cambria Math" panose="02040503050406030204" pitchFamily="18" charset="0"/>
                            </a:rPr>
                            <m:t>1</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𝜆</m:t>
                          </m:r>
                        </m:e>
                        <m:sub>
                          <m:r>
                            <a:rPr lang="en-US" i="1" smtClean="0">
                              <a:latin typeface="Cambria Math" panose="02040503050406030204" pitchFamily="18" charset="0"/>
                            </a:rPr>
                            <m:t>𝑛</m:t>
                          </m:r>
                        </m:sub>
                      </m:sSub>
                    </m:oMath>
                  </m:oMathPara>
                </a14:m>
                <a:endParaRPr lang="en-US" dirty="0"/>
              </a:p>
              <a:p>
                <a:pPr marL="0" indent="0">
                  <a:buNone/>
                </a:pPr>
                <a:r>
                  <a:rPr lang="en-US" dirty="0"/>
                  <a:t>where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𝜆</m:t>
                        </m:r>
                      </m:e>
                      <m:sub>
                        <m:r>
                          <a:rPr lang="en-US" i="1" smtClean="0">
                            <a:latin typeface="Cambria Math" panose="02040503050406030204" pitchFamily="18" charset="0"/>
                          </a:rPr>
                          <m:t>1</m:t>
                        </m:r>
                      </m:sub>
                    </m:sSub>
                    <m:r>
                      <a:rPr lang="en-US" b="0" i="1" smtClean="0">
                        <a:latin typeface="Cambria Math" panose="02040503050406030204" pitchFamily="18" charset="0"/>
                      </a:rPr>
                      <m:t>&gt;0</m:t>
                    </m:r>
                  </m:oMath>
                </a14:m>
                <a:r>
                  <a:rPr lang="en-US" dirty="0"/>
                  <a:t>. Any eigenvector with the largest eigenvalue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1</m:t>
                        </m:r>
                      </m:sub>
                    </m:sSub>
                  </m:oMath>
                </a14:m>
                <a:r>
                  <a:rPr lang="en-US" dirty="0"/>
                  <a:t> is called a </a:t>
                </a:r>
                <a:r>
                  <a:rPr lang="en-US" dirty="0">
                    <a:solidFill>
                      <a:srgbClr val="FF0000"/>
                    </a:solidFill>
                  </a:rPr>
                  <a:t>leading eigenvector </a:t>
                </a:r>
                <a:r>
                  <a:rPr lang="en-US" dirty="0"/>
                  <a:t>of </a:t>
                </a:r>
                <a14:m>
                  <m:oMath xmlns:m="http://schemas.openxmlformats.org/officeDocument/2006/math">
                    <m:r>
                      <a:rPr lang="en-US" b="1" i="1">
                        <a:latin typeface="Cambria Math" panose="02040503050406030204" pitchFamily="18" charset="0"/>
                      </a:rPr>
                      <m:t>𝑨</m:t>
                    </m:r>
                  </m:oMath>
                </a14:m>
                <a:r>
                  <a:rPr lang="en-US" dirty="0"/>
                  <a:t>. </a:t>
                </a:r>
              </a:p>
              <a:p>
                <a:pPr marL="0" indent="0">
                  <a:buNone/>
                </a:pPr>
                <a:r>
                  <a:rPr lang="en-US" b="1" dirty="0">
                    <a:solidFill>
                      <a:srgbClr val="0070C0"/>
                    </a:solidFill>
                  </a:rPr>
                  <a:t>Non-negative numbers</a:t>
                </a:r>
              </a:p>
              <a:p>
                <a:pPr marL="0" indent="0">
                  <a:buNone/>
                </a:pPr>
                <a:r>
                  <a:rPr lang="en-US" dirty="0"/>
                  <a:t>There exists a leading eigenvector in which all elements are </a:t>
                </a:r>
                <a:r>
                  <a:rPr lang="en-US" dirty="0">
                    <a:solidFill>
                      <a:srgbClr val="FF0000"/>
                    </a:solidFill>
                  </a:rPr>
                  <a:t>non-negative real numbers</a:t>
                </a:r>
                <a:r>
                  <a:rPr lang="en-US" dirty="0"/>
                  <a:t>. Moreover, the leading eigenvectors are the only eigenvectors with this property: every eigenvector with a smaller eigenvalue has at least one negative element.</a:t>
                </a:r>
              </a:p>
            </p:txBody>
          </p:sp>
        </mc:Choice>
        <mc:Fallback xmlns="">
          <p:sp>
            <p:nvSpPr>
              <p:cNvPr id="3" name="Content Placeholder 3">
                <a:extLst>
                  <a:ext uri="{FF2B5EF4-FFF2-40B4-BE49-F238E27FC236}">
                    <a16:creationId xmlns:a16="http://schemas.microsoft.com/office/drawing/2014/main" id="{DE3FFFD4-2A68-4A8A-B3D4-78A143C631B6}"/>
                  </a:ext>
                </a:extLst>
              </p:cNvPr>
              <p:cNvSpPr txBox="1">
                <a:spLocks noRot="1" noChangeAspect="1" noMove="1" noResize="1" noEditPoints="1" noAdjustHandles="1" noChangeArrowheads="1" noChangeShapeType="1" noTextEdit="1"/>
              </p:cNvSpPr>
              <p:nvPr/>
            </p:nvSpPr>
            <p:spPr>
              <a:xfrm>
                <a:off x="471714" y="680357"/>
                <a:ext cx="11248571" cy="5497286"/>
              </a:xfrm>
              <a:prstGeom prst="rect">
                <a:avLst/>
              </a:prstGeom>
              <a:blipFill>
                <a:blip r:embed="rId2"/>
                <a:stretch>
                  <a:fillRect l="-1138" t="-1110" r="-1679" b="-1554"/>
                </a:stretch>
              </a:blipFill>
            </p:spPr>
            <p:txBody>
              <a:bodyPr/>
              <a:lstStyle/>
              <a:p>
                <a:r>
                  <a:rPr lang="en-US">
                    <a:noFill/>
                  </a:rPr>
                  <a:t> </a:t>
                </a:r>
              </a:p>
            </p:txBody>
          </p:sp>
        </mc:Fallback>
      </mc:AlternateContent>
    </p:spTree>
    <p:extLst>
      <p:ext uri="{BB962C8B-B14F-4D97-AF65-F5344CB8AC3E}">
        <p14:creationId xmlns:p14="http://schemas.microsoft.com/office/powerpoint/2010/main" val="286173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a Unique Eigenvector</a:t>
            </a:r>
          </a:p>
        </p:txBody>
      </p:sp>
      <p:sp>
        <p:nvSpPr>
          <p:cNvPr id="3" name="Slide Number Placeholder 2"/>
          <p:cNvSpPr>
            <a:spLocks noGrp="1"/>
          </p:cNvSpPr>
          <p:nvPr>
            <p:ph type="sldNum" sz="quarter" idx="12"/>
          </p:nvPr>
        </p:nvSpPr>
        <p:spPr/>
        <p:txBody>
          <a:bodyPr>
            <a:normAutofit fontScale="85000" lnSpcReduction="20000"/>
          </a:bodyPr>
          <a:lstStyle/>
          <a:p>
            <a:fld id="{69974E82-3C2C-4ABB-838F-79BD9B35B7DF}" type="slidenum">
              <a:rPr lang="en-US" smtClean="0"/>
              <a:t>14</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pPr marL="0" indent="0">
                  <a:buNone/>
                </a:pPr>
                <a:r>
                  <a:rPr lang="en-US" b="1" dirty="0">
                    <a:solidFill>
                      <a:srgbClr val="0070C0"/>
                    </a:solidFill>
                  </a:rPr>
                  <a:t>Question</a:t>
                </a:r>
              </a:p>
              <a:p>
                <a:pPr marL="0" indent="0">
                  <a:buNone/>
                </a:pPr>
                <a:r>
                  <a:rPr lang="en-US" dirty="0"/>
                  <a:t>There are infinitely many leading eigenvectors of </a:t>
                </a:r>
                <a14:m>
                  <m:oMath xmlns:m="http://schemas.openxmlformats.org/officeDocument/2006/math">
                    <m:r>
                      <a:rPr lang="en-US" b="1" i="1" smtClean="0">
                        <a:latin typeface="Cambria Math" panose="02040503050406030204" pitchFamily="18" charset="0"/>
                      </a:rPr>
                      <m:t>𝑨</m:t>
                    </m:r>
                  </m:oMath>
                </a14:m>
                <a:r>
                  <a:rPr lang="en-US" b="1" dirty="0"/>
                  <a:t> </a:t>
                </a:r>
                <a:r>
                  <a:rPr lang="en-US" dirty="0"/>
                  <a:t>(if </a:t>
                </a:r>
                <a14:m>
                  <m:oMath xmlns:m="http://schemas.openxmlformats.org/officeDocument/2006/math">
                    <m:r>
                      <m:rPr>
                        <m:nor/>
                      </m:rPr>
                      <a:rPr lang="en-US" b="1" i="0" dirty="0" smtClean="0">
                        <a:latin typeface="Cambria Math" panose="02040503050406030204" pitchFamily="18" charset="0"/>
                      </a:rPr>
                      <m:t>x</m:t>
                    </m:r>
                  </m:oMath>
                </a14:m>
                <a:r>
                  <a:rPr lang="en-US" b="1" dirty="0"/>
                  <a:t> </a:t>
                </a:r>
                <a:r>
                  <a:rPr lang="en-US" dirty="0"/>
                  <a:t>is a leading eigenvector, then any vector </a:t>
                </a:r>
                <a14:m>
                  <m:oMath xmlns:m="http://schemas.openxmlformats.org/officeDocument/2006/math">
                    <m:r>
                      <a:rPr lang="en-US" b="0" i="1" smtClean="0">
                        <a:latin typeface="Cambria Math" panose="02040503050406030204" pitchFamily="18" charset="0"/>
                      </a:rPr>
                      <m:t>𝑐</m:t>
                    </m:r>
                    <m:r>
                      <m:rPr>
                        <m:nor/>
                      </m:rPr>
                      <a:rPr lang="en-US" b="1" i="0" dirty="0" smtClean="0">
                        <a:latin typeface="Cambria Math" panose="02040503050406030204" pitchFamily="18" charset="0"/>
                      </a:rPr>
                      <m:t>x</m:t>
                    </m:r>
                  </m:oMath>
                </a14:m>
                <a:r>
                  <a:rPr lang="en-US" dirty="0"/>
                  <a:t> is also a leading eigenvector). How to choose a single one among them?</a:t>
                </a:r>
              </a:p>
              <a:p>
                <a:pPr marL="0" indent="0">
                  <a:buNone/>
                </a:pPr>
                <a:r>
                  <a:rPr lang="en-US" b="1" dirty="0">
                    <a:solidFill>
                      <a:srgbClr val="0070C0"/>
                    </a:solidFill>
                  </a:rPr>
                  <a:t>Answer</a:t>
                </a:r>
              </a:p>
              <a:p>
                <a:pPr marL="0" indent="0">
                  <a:buNone/>
                </a:pPr>
                <a:r>
                  <a:rPr lang="en-US" dirty="0"/>
                  <a:t>One of the standard choices is the eigenvector normalized by the requirement that </a:t>
                </a:r>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1</m:t>
                        </m:r>
                      </m:sub>
                    </m:sSub>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𝑛</m:t>
                        </m:r>
                      </m:sub>
                    </m:sSub>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𝑛</m:t>
                    </m:r>
                  </m:oMath>
                </a14:m>
                <a:r>
                  <a:rPr lang="en-US" dirty="0">
                    <a:solidFill>
                      <a:srgbClr val="FF0000"/>
                    </a:solidFill>
                  </a:rPr>
                  <a:t> </a:t>
                </a:r>
                <a:r>
                  <a:rPr lang="en-US" dirty="0"/>
                  <a:t>(only one leading eigenvector satisfies this condition). This choice ensures that average centrality stays constant as the network gets larger.</a:t>
                </a:r>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1178" t="-1357" b="-407"/>
                </a:stretch>
              </a:blipFill>
            </p:spPr>
            <p:txBody>
              <a:bodyPr/>
              <a:lstStyle/>
              <a:p>
                <a:r>
                  <a:rPr lang="en-US">
                    <a:noFill/>
                  </a:rPr>
                  <a:t> </a:t>
                </a:r>
              </a:p>
            </p:txBody>
          </p:sp>
        </mc:Fallback>
      </mc:AlternateContent>
    </p:spTree>
    <p:extLst>
      <p:ext uri="{BB962C8B-B14F-4D97-AF65-F5344CB8AC3E}">
        <p14:creationId xmlns:p14="http://schemas.microsoft.com/office/powerpoint/2010/main" val="34339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Eigenvector Centrality</a:t>
            </a:r>
          </a:p>
        </p:txBody>
      </p:sp>
      <p:sp>
        <p:nvSpPr>
          <p:cNvPr id="3" name="Slide Number Placeholder 2"/>
          <p:cNvSpPr>
            <a:spLocks noGrp="1"/>
          </p:cNvSpPr>
          <p:nvPr>
            <p:ph type="sldNum" sz="quarter" idx="12"/>
          </p:nvPr>
        </p:nvSpPr>
        <p:spPr/>
        <p:txBody>
          <a:bodyPr>
            <a:normAutofit fontScale="85000" lnSpcReduction="20000"/>
          </a:bodyPr>
          <a:lstStyle/>
          <a:p>
            <a:fld id="{69974E82-3C2C-4ABB-838F-79BD9B35B7DF}" type="slidenum">
              <a:rPr lang="en-US" smtClean="0"/>
              <a:t>15</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pPr marL="0" indent="0">
                  <a:buNone/>
                </a:pPr>
                <a:r>
                  <a:rPr lang="en-US" b="1" dirty="0">
                    <a:solidFill>
                      <a:srgbClr val="0070C0"/>
                    </a:solidFill>
                  </a:rPr>
                  <a:t>Definition.</a:t>
                </a:r>
                <a:r>
                  <a:rPr lang="en-US" dirty="0"/>
                  <a:t> Consider a connected simple graph on </a:t>
                </a:r>
                <a14:m>
                  <m:oMath xmlns:m="http://schemas.openxmlformats.org/officeDocument/2006/math">
                    <m:r>
                      <a:rPr lang="en-US" i="1" dirty="0" smtClean="0">
                        <a:latin typeface="Cambria Math" panose="02040503050406030204" pitchFamily="18" charset="0"/>
                      </a:rPr>
                      <m:t>𝑛</m:t>
                    </m:r>
                  </m:oMath>
                </a14:m>
                <a:r>
                  <a:rPr lang="en-US" dirty="0"/>
                  <a:t> vertices labeled with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𝑛</m:t>
                    </m:r>
                  </m:oMath>
                </a14:m>
                <a:r>
                  <a:rPr lang="en-US" dirty="0"/>
                  <a:t>. Let </a:t>
                </a:r>
                <a14:m>
                  <m:oMath xmlns:m="http://schemas.openxmlformats.org/officeDocument/2006/math">
                    <m:r>
                      <a:rPr lang="en-US" b="1" i="1">
                        <a:latin typeface="Cambria Math" panose="02040503050406030204" pitchFamily="18" charset="0"/>
                      </a:rPr>
                      <m:t>𝑨</m:t>
                    </m:r>
                  </m:oMath>
                </a14:m>
                <a:r>
                  <a:rPr lang="en-US" b="1" dirty="0"/>
                  <a:t> </a:t>
                </a:r>
                <a:r>
                  <a:rPr lang="en-US" dirty="0"/>
                  <a:t>be its adjacency matrix. Let </a:t>
                </a:r>
                <a:endParaRPr lang="en-US" b="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nor/>
                        </m:rPr>
                        <a:rPr lang="en-US" b="1" i="0" smtClean="0">
                          <a:latin typeface="Cambria Math" panose="02040503050406030204" pitchFamily="18" charset="0"/>
                        </a:rPr>
                        <m:t>x</m:t>
                      </m:r>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𝑥</m:t>
                                    </m:r>
                                  </m:e>
                                  <m:sub>
                                    <m:r>
                                      <m:rPr>
                                        <m:brk m:alnAt="7"/>
                                      </m:rPr>
                                      <a:rPr lang="en-US" b="0" i="1" smtClean="0">
                                        <a:latin typeface="Cambria Math" panose="02040503050406030204" pitchFamily="18" charset="0"/>
                                      </a:rPr>
                                      <m:t>1</m:t>
                                    </m:r>
                                  </m:sub>
                                </m:sSub>
                              </m:e>
                            </m:mr>
                            <m:mr>
                              <m:e>
                                <m:r>
                                  <a:rPr lang="en-US" b="0" i="1" smtClean="0">
                                    <a:latin typeface="Cambria Math" panose="02040503050406030204" pitchFamily="18" charset="0"/>
                                  </a:rPr>
                                  <m:t>⋮</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mr>
                          </m:m>
                        </m:e>
                      </m:d>
                    </m:oMath>
                  </m:oMathPara>
                </a14:m>
                <a:endParaRPr lang="en-US" dirty="0"/>
              </a:p>
              <a:p>
                <a:pPr marL="0" indent="0">
                  <a:buNone/>
                </a:pPr>
                <a:r>
                  <a:rPr lang="en-US" dirty="0"/>
                  <a:t>be the leading eigenvector of </a:t>
                </a:r>
                <a14:m>
                  <m:oMath xmlns:m="http://schemas.openxmlformats.org/officeDocument/2006/math">
                    <m:r>
                      <a:rPr lang="en-US" b="1" i="1">
                        <a:latin typeface="Cambria Math" panose="02040503050406030204" pitchFamily="18" charset="0"/>
                      </a:rPr>
                      <m:t>𝑨</m:t>
                    </m:r>
                  </m:oMath>
                </a14:m>
                <a:r>
                  <a:rPr lang="en-US" dirty="0"/>
                  <a:t> satisfying the condition:</a:t>
                </a:r>
              </a:p>
              <a:p>
                <a:pPr marL="0" indent="0" algn="ctr">
                  <a:buNone/>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t>. </a:t>
                </a:r>
              </a:p>
              <a:p>
                <a:pPr marL="0" indent="0">
                  <a:buNone/>
                </a:pPr>
                <a:r>
                  <a:rPr lang="en-US" dirty="0"/>
                  <a:t>For every vertex </a:t>
                </a:r>
                <a14:m>
                  <m:oMath xmlns:m="http://schemas.openxmlformats.org/officeDocument/2006/math">
                    <m:r>
                      <a:rPr lang="en-US" i="1" dirty="0">
                        <a:latin typeface="Cambria Math" panose="02040503050406030204" pitchFamily="18" charset="0"/>
                      </a:rPr>
                      <m:t>𝑖</m:t>
                    </m:r>
                  </m:oMath>
                </a14:m>
                <a:r>
                  <a:rPr lang="en-US" dirty="0"/>
                  <a:t> of the graph, we define the </a:t>
                </a:r>
                <a:r>
                  <a:rPr lang="en-US" dirty="0">
                    <a:solidFill>
                      <a:srgbClr val="FF0000"/>
                    </a:solidFill>
                  </a:rPr>
                  <a:t>eigenvector centrality </a:t>
                </a:r>
                <a:r>
                  <a:rPr lang="en-US" dirty="0"/>
                  <a:t>of this vertex to be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1178" t="-1357" r="-168"/>
                </a:stretch>
              </a:blipFill>
            </p:spPr>
            <p:txBody>
              <a:bodyPr/>
              <a:lstStyle/>
              <a:p>
                <a:r>
                  <a:rPr lang="en-US">
                    <a:noFill/>
                  </a:rPr>
                  <a:t> </a:t>
                </a:r>
              </a:p>
            </p:txBody>
          </p:sp>
        </mc:Fallback>
      </mc:AlternateContent>
    </p:spTree>
    <p:extLst>
      <p:ext uri="{BB962C8B-B14F-4D97-AF65-F5344CB8AC3E}">
        <p14:creationId xmlns:p14="http://schemas.microsoft.com/office/powerpoint/2010/main" val="520041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A736C0-6906-4FFA-B91F-4F904E8E9D52}"/>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0344C7CC-317E-49EC-8F19-3C0CD40A1501}"/>
              </a:ext>
            </a:extLst>
          </p:cNvPr>
          <p:cNvSpPr>
            <a:spLocks noGrp="1"/>
          </p:cNvSpPr>
          <p:nvPr>
            <p:ph type="title"/>
          </p:nvPr>
        </p:nvSpPr>
        <p:spPr/>
        <p:txBody>
          <a:bodyPr/>
          <a:lstStyle/>
          <a:p>
            <a:r>
              <a:rPr lang="en-US" dirty="0"/>
              <a:t>Computing Eigenvector Centrality</a:t>
            </a:r>
          </a:p>
        </p:txBody>
      </p:sp>
      <p:sp>
        <p:nvSpPr>
          <p:cNvPr id="4" name="Slide Number Placeholder 3">
            <a:extLst>
              <a:ext uri="{FF2B5EF4-FFF2-40B4-BE49-F238E27FC236}">
                <a16:creationId xmlns:a16="http://schemas.microsoft.com/office/drawing/2014/main" id="{692CEC4E-C3C6-4BD5-8F86-AA93F17C6EAC}"/>
              </a:ext>
            </a:extLst>
          </p:cNvPr>
          <p:cNvSpPr>
            <a:spLocks noGrp="1"/>
          </p:cNvSpPr>
          <p:nvPr>
            <p:ph type="sldNum" sz="quarter" idx="11"/>
          </p:nvPr>
        </p:nvSpPr>
        <p:spPr/>
        <p:txBody>
          <a:bodyPr/>
          <a:lstStyle/>
          <a:p>
            <a:fld id="{69974E82-3C2C-4ABB-838F-79BD9B35B7DF}" type="slidenum">
              <a:rPr lang="en-US" smtClean="0"/>
              <a:t>16</a:t>
            </a:fld>
            <a:endParaRPr lang="en-US"/>
          </a:p>
        </p:txBody>
      </p:sp>
    </p:spTree>
    <p:extLst>
      <p:ext uri="{BB962C8B-B14F-4D97-AF65-F5344CB8AC3E}">
        <p14:creationId xmlns:p14="http://schemas.microsoft.com/office/powerpoint/2010/main" val="2536257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Classical Method</a:t>
            </a:r>
          </a:p>
        </p:txBody>
      </p:sp>
      <p:sp>
        <p:nvSpPr>
          <p:cNvPr id="3" name="Slide Number Placeholder 2"/>
          <p:cNvSpPr>
            <a:spLocks noGrp="1"/>
          </p:cNvSpPr>
          <p:nvPr>
            <p:ph type="sldNum" sz="quarter" idx="12"/>
          </p:nvPr>
        </p:nvSpPr>
        <p:spPr/>
        <p:txBody>
          <a:bodyPr>
            <a:normAutofit fontScale="85000" lnSpcReduction="20000"/>
          </a:bodyPr>
          <a:lstStyle/>
          <a:p>
            <a:fld id="{69974E82-3C2C-4ABB-838F-79BD9B35B7DF}" type="slidenum">
              <a:rPr lang="en-US" smtClean="0"/>
              <a:t>17</a:t>
            </a:fld>
            <a:endParaRPr lang="en-US"/>
          </a:p>
        </p:txBody>
      </p:sp>
      <mc:AlternateContent xmlns:mc="http://schemas.openxmlformats.org/markup-compatibility/2006">
        <mc:Choice xmlns:a14="http://schemas.microsoft.com/office/drawing/2010/main" Requires="a14">
          <p:sp>
            <p:nvSpPr>
              <p:cNvPr id="4" name="Content Placeholder 3"/>
              <p:cNvSpPr>
                <a:spLocks noGrp="1"/>
              </p:cNvSpPr>
              <p:nvPr>
                <p:ph sz="quarter" idx="1"/>
              </p:nvPr>
            </p:nvSpPr>
            <p:spPr/>
            <p:txBody>
              <a:bodyPr>
                <a:normAutofit/>
              </a:bodyPr>
              <a:lstStyle/>
              <a:p>
                <a:pPr marL="0" indent="0">
                  <a:buNone/>
                </a:pPr>
                <a:r>
                  <a:rPr lang="en-US" b="1" dirty="0">
                    <a:solidFill>
                      <a:srgbClr val="0070C0"/>
                    </a:solidFill>
                  </a:rPr>
                  <a:t>Step 1</a:t>
                </a:r>
              </a:p>
              <a:p>
                <a:pPr marL="0" indent="0">
                  <a:buNone/>
                </a:pPr>
                <a:r>
                  <a:rPr lang="en-US" dirty="0"/>
                  <a:t>Given an adjacency matrix </a:t>
                </a:r>
                <a14:m>
                  <m:oMath xmlns:m="http://schemas.openxmlformats.org/officeDocument/2006/math">
                    <m:r>
                      <a:rPr lang="en-US" b="1" i="1" dirty="0" smtClean="0">
                        <a:latin typeface="Cambria Math" panose="02040503050406030204" pitchFamily="18" charset="0"/>
                      </a:rPr>
                      <m:t>𝑨</m:t>
                    </m:r>
                  </m:oMath>
                </a14:m>
                <a:r>
                  <a:rPr lang="en-US" dirty="0"/>
                  <a:t>, we first compute the eigenvalues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𝑛</m:t>
                        </m:r>
                      </m:sub>
                    </m:sSub>
                  </m:oMath>
                </a14:m>
                <a:r>
                  <a:rPr lang="en-US" dirty="0"/>
                  <a:t> of </a:t>
                </a:r>
                <a14:m>
                  <m:oMath xmlns:m="http://schemas.openxmlformats.org/officeDocument/2006/math">
                    <m:r>
                      <a:rPr lang="en-US" b="1" i="1" dirty="0" smtClean="0">
                        <a:latin typeface="Cambria Math" panose="02040503050406030204" pitchFamily="18" charset="0"/>
                      </a:rPr>
                      <m:t>𝑨</m:t>
                    </m:r>
                  </m:oMath>
                </a14:m>
                <a:r>
                  <a:rPr lang="en-US" dirty="0"/>
                  <a:t> by finding the roots of the characteristic polynomial </a:t>
                </a:r>
                <a14:m>
                  <m:oMath xmlns:m="http://schemas.openxmlformats.org/officeDocument/2006/math">
                    <m:d>
                      <m:dPr>
                        <m:begChr m:val="|"/>
                        <m:endChr m:val="|"/>
                        <m:ctrlPr>
                          <a:rPr lang="en-US" i="1">
                            <a:latin typeface="Cambria Math" panose="02040503050406030204" pitchFamily="18" charset="0"/>
                          </a:rPr>
                        </m:ctrlPr>
                      </m:dPr>
                      <m:e>
                        <m:r>
                          <a:rPr lang="en-US" b="1" i="1">
                            <a:latin typeface="Cambria Math" panose="02040503050406030204" pitchFamily="18" charset="0"/>
                          </a:rPr>
                          <m:t>𝑨</m:t>
                        </m:r>
                        <m:r>
                          <a:rPr lang="en-US" i="1">
                            <a:latin typeface="Cambria Math" panose="02040503050406030204" pitchFamily="18" charset="0"/>
                          </a:rPr>
                          <m:t>−</m:t>
                        </m:r>
                        <m:r>
                          <a:rPr lang="en-US" i="1">
                            <a:latin typeface="Cambria Math" panose="02040503050406030204" pitchFamily="18" charset="0"/>
                          </a:rPr>
                          <m:t>𝜆</m:t>
                        </m:r>
                        <m:r>
                          <a:rPr lang="en-US" b="1" i="1">
                            <a:latin typeface="Cambria Math" panose="02040503050406030204" pitchFamily="18" charset="0"/>
                          </a:rPr>
                          <m:t>𝑰</m:t>
                        </m:r>
                      </m:e>
                    </m:d>
                  </m:oMath>
                </a14:m>
                <a:r>
                  <a:rPr lang="en-US" dirty="0"/>
                  <a:t>. There are many well-studied methods for this task. </a:t>
                </a:r>
              </a:p>
              <a:p>
                <a:pPr marL="0" indent="0">
                  <a:buNone/>
                </a:pPr>
                <a:r>
                  <a:rPr lang="en-US" b="1" dirty="0">
                    <a:solidFill>
                      <a:srgbClr val="0070C0"/>
                    </a:solidFill>
                  </a:rPr>
                  <a:t>Step 2</a:t>
                </a:r>
              </a:p>
              <a:p>
                <a:pPr marL="0" indent="0">
                  <a:buNone/>
                </a:pPr>
                <a:r>
                  <a:rPr lang="en-US" dirty="0"/>
                  <a:t>Once an exact or approximate value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1</m:t>
                        </m:r>
                      </m:sub>
                    </m:sSub>
                  </m:oMath>
                </a14:m>
                <a:r>
                  <a:rPr lang="en-US" dirty="0"/>
                  <a:t> is computed, we compute the normalized leading eigenvector by solving the system of linear equations that consists of the </a:t>
                </a:r>
                <a14:m>
                  <m:oMath xmlns:m="http://schemas.openxmlformats.org/officeDocument/2006/math">
                    <m:r>
                      <a:rPr lang="en-US" i="1" dirty="0" smtClean="0">
                        <a:latin typeface="Cambria Math" panose="02040503050406030204" pitchFamily="18" charset="0"/>
                      </a:rPr>
                      <m:t>𝑛</m:t>
                    </m:r>
                  </m:oMath>
                </a14:m>
                <a:r>
                  <a:rPr lang="en-US" dirty="0"/>
                  <a:t> equations </a:t>
                </a:r>
                <a14:m>
                  <m:oMath xmlns:m="http://schemas.openxmlformats.org/officeDocument/2006/math">
                    <m:r>
                      <a:rPr lang="en-US" b="1" i="1" smtClean="0">
                        <a:latin typeface="Cambria Math" panose="02040503050406030204" pitchFamily="18" charset="0"/>
                      </a:rPr>
                      <m:t>𝑨</m:t>
                    </m:r>
                    <m:r>
                      <m:rPr>
                        <m:nor/>
                      </m:rPr>
                      <a:rPr lang="en-US" b="1" i="0" dirty="0" smtClean="0">
                        <a:latin typeface="Cambria Math" panose="02040503050406030204" pitchFamily="18" charset="0"/>
                      </a:rPr>
                      <m:t>x</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r>
                      <m:rPr>
                        <m:nor/>
                      </m:rPr>
                      <a:rPr lang="en-US" b="1" i="0" smtClean="0">
                        <a:latin typeface="Cambria Math" panose="02040503050406030204" pitchFamily="18" charset="0"/>
                      </a:rPr>
                      <m:t>x</m:t>
                    </m:r>
                  </m:oMath>
                </a14:m>
                <a:r>
                  <a:rPr lang="en-US" dirty="0"/>
                  <a:t> and the equation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𝑛</m:t>
                    </m:r>
                  </m:oMath>
                </a14:m>
                <a:r>
                  <a:rPr lang="en-US" dirty="0"/>
                  <a:t>. This task is well-studied too.</a:t>
                </a:r>
              </a:p>
              <a:p>
                <a:pPr marL="514350" indent="-514350">
                  <a:buFont typeface="+mj-lt"/>
                  <a:buAutoNum type="arabicPeriod"/>
                </a:pPr>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1178" t="-1357" b="-407"/>
                </a:stretch>
              </a:blipFill>
            </p:spPr>
            <p:txBody>
              <a:bodyPr/>
              <a:lstStyle/>
              <a:p>
                <a:r>
                  <a:rPr lang="en-US">
                    <a:noFill/>
                  </a:rPr>
                  <a:t> </a:t>
                </a:r>
              </a:p>
            </p:txBody>
          </p:sp>
        </mc:Fallback>
      </mc:AlternateContent>
    </p:spTree>
    <p:extLst>
      <p:ext uri="{BB962C8B-B14F-4D97-AF65-F5344CB8AC3E}">
        <p14:creationId xmlns:p14="http://schemas.microsoft.com/office/powerpoint/2010/main" val="328391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09DDFD-DCCE-4C77-ABEF-D2C94CA751E8}"/>
              </a:ext>
            </a:extLst>
          </p:cNvPr>
          <p:cNvSpPr>
            <a:spLocks noGrp="1"/>
          </p:cNvSpPr>
          <p:nvPr>
            <p:ph type="sldNum" sz="quarter" idx="12"/>
          </p:nvPr>
        </p:nvSpPr>
        <p:spPr/>
        <p:txBody>
          <a:bodyPr/>
          <a:lstStyle/>
          <a:p>
            <a:fld id="{69974E82-3C2C-4ABB-838F-79BD9B35B7DF}" type="slidenum">
              <a:rPr lang="en-US" smtClean="0"/>
              <a:t>18</a:t>
            </a:fld>
            <a:endParaRPr lang="en-US"/>
          </a:p>
        </p:txBody>
      </p:sp>
      <p:sp>
        <p:nvSpPr>
          <p:cNvPr id="3" name="Title 1">
            <a:extLst>
              <a:ext uri="{FF2B5EF4-FFF2-40B4-BE49-F238E27FC236}">
                <a16:creationId xmlns:a16="http://schemas.microsoft.com/office/drawing/2014/main" id="{46D6E09F-35DC-4A80-9D65-8C5C6DF76C3E}"/>
              </a:ext>
            </a:extLst>
          </p:cNvPr>
          <p:cNvSpPr txBox="1">
            <a:spLocks/>
          </p:cNvSpPr>
          <p:nvPr/>
        </p:nvSpPr>
        <p:spPr>
          <a:xfrm>
            <a:off x="4844360" y="32657"/>
            <a:ext cx="2503279" cy="751114"/>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Example</a:t>
            </a:r>
          </a:p>
        </p:txBody>
      </p:sp>
      <p:pic>
        <p:nvPicPr>
          <p:cNvPr id="4" name="Content Placeholder 4">
            <a:extLst>
              <a:ext uri="{FF2B5EF4-FFF2-40B4-BE49-F238E27FC236}">
                <a16:creationId xmlns:a16="http://schemas.microsoft.com/office/drawing/2014/main" id="{D5B00726-3428-4034-92EB-0DB792100764}"/>
              </a:ext>
            </a:extLst>
          </p:cNvPr>
          <p:cNvPicPr>
            <a:picLocks noChangeAspect="1"/>
          </p:cNvPicPr>
          <p:nvPr/>
        </p:nvPicPr>
        <p:blipFill>
          <a:blip r:embed="rId3"/>
          <a:stretch>
            <a:fillRect/>
          </a:stretch>
        </p:blipFill>
        <p:spPr>
          <a:xfrm>
            <a:off x="2284748" y="982552"/>
            <a:ext cx="3228975" cy="200025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777F75F-E926-4D20-89B1-D8C07B0F0543}"/>
                  </a:ext>
                </a:extLst>
              </p:cNvPr>
              <p:cNvSpPr txBox="1"/>
              <p:nvPr/>
            </p:nvSpPr>
            <p:spPr>
              <a:xfrm>
                <a:off x="5965371" y="1122505"/>
                <a:ext cx="3570514" cy="17203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𝑨</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eqArr>
                            <m:eqArrPr>
                              <m:ctrlPr>
                                <a:rPr lang="en-US" sz="2000" i="1">
                                  <a:latin typeface="Cambria Math" panose="02040503050406030204" pitchFamily="18" charset="0"/>
                                </a:rPr>
                              </m:ctrlPr>
                            </m:eqArrPr>
                            <m:e>
                              <m:eqArr>
                                <m:eqArrPr>
                                  <m:ctrlPr>
                                    <a:rPr lang="en-US" sz="2000" i="1">
                                      <a:latin typeface="Cambria Math" panose="02040503050406030204" pitchFamily="18" charset="0"/>
                                    </a:rPr>
                                  </m:ctrlPr>
                                </m:eqArrPr>
                                <m:e>
                                  <m:eqArr>
                                    <m:eqArrPr>
                                      <m:ctrlPr>
                                        <a:rPr lang="en-US" sz="2000" i="1">
                                          <a:latin typeface="Cambria Math" panose="02040503050406030204" pitchFamily="18" charset="0"/>
                                        </a:rPr>
                                      </m:ctrlPr>
                                    </m:eqArrPr>
                                    <m:e>
                                      <m:m>
                                        <m:mPr>
                                          <m:mcs>
                                            <m:mc>
                                              <m:mcPr>
                                                <m:count m:val="3"/>
                                                <m:mcJc m:val="center"/>
                                              </m:mcPr>
                                            </m:mc>
                                          </m:mcs>
                                          <m:ctrlPr>
                                            <a:rPr lang="en-US" sz="2000" i="1">
                                              <a:latin typeface="Cambria Math" panose="02040503050406030204" pitchFamily="18" charset="0"/>
                                            </a:rPr>
                                          </m:ctrlPr>
                                        </m:mPr>
                                        <m:mr>
                                          <m:e>
                                            <m:r>
                                              <m:rPr>
                                                <m:brk m:alnAt="7"/>
                                              </m:rPr>
                                              <a:rPr lang="en-US" sz="2000" b="0" i="1" smtClean="0">
                                                <a:latin typeface="Cambria Math" panose="02040503050406030204" pitchFamily="18" charset="0"/>
                                              </a:rPr>
                                              <m:t>0</m:t>
                                            </m:r>
                                          </m:e>
                                          <m:e>
                                            <m:r>
                                              <a:rPr lang="en-US" sz="2000" b="0" i="1" smtClean="0">
                                                <a:latin typeface="Cambria Math" panose="02040503050406030204" pitchFamily="18" charset="0"/>
                                              </a:rPr>
                                              <m:t>1</m:t>
                                            </m:r>
                                          </m:e>
                                          <m:e>
                                            <m:r>
                                              <a:rPr lang="en-US" sz="2000" b="0" i="1" smtClean="0">
                                                <a:latin typeface="Cambria Math" panose="02040503050406030204" pitchFamily="18" charset="0"/>
                                              </a:rPr>
                                              <m:t>0</m:t>
                                            </m:r>
                                          </m:e>
                                        </m:mr>
                                      </m:m>
                                      <m:r>
                                        <a:rPr lang="en-US" sz="2000" i="1">
                                          <a:latin typeface="Cambria Math" panose="02040503050406030204" pitchFamily="18" charset="0"/>
                                        </a:rPr>
                                        <m:t>    </m:t>
                                      </m:r>
                                      <m:r>
                                        <a:rPr lang="en-US" sz="2000" b="0" i="1" smtClean="0">
                                          <a:latin typeface="Cambria Math" panose="02040503050406030204" pitchFamily="18" charset="0"/>
                                        </a:rPr>
                                        <m:t> </m:t>
                                      </m:r>
                                      <m:m>
                                        <m:mPr>
                                          <m:mcs>
                                            <m:mc>
                                              <m:mcPr>
                                                <m:count m:val="3"/>
                                                <m:mcJc m:val="center"/>
                                              </m:mcPr>
                                            </m:mc>
                                          </m:mcs>
                                          <m:ctrlPr>
                                            <a:rPr lang="en-US" sz="2000" i="1">
                                              <a:latin typeface="Cambria Math" panose="02040503050406030204" pitchFamily="18" charset="0"/>
                                            </a:rPr>
                                          </m:ctrlPr>
                                        </m:mPr>
                                        <m:mr>
                                          <m:e>
                                            <m:r>
                                              <m:rPr>
                                                <m:brk m:alnAt="7"/>
                                              </m:rPr>
                                              <a:rPr lang="en-US" sz="2000" b="0" i="1" smtClean="0">
                                                <a:latin typeface="Cambria Math" panose="02040503050406030204" pitchFamily="18" charset="0"/>
                                              </a:rPr>
                                              <m:t>0</m:t>
                                            </m:r>
                                          </m:e>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
                                    </m:e>
                                    <m:e>
                                      <m:m>
                                        <m:mPr>
                                          <m:mcs>
                                            <m:mc>
                                              <m:mcPr>
                                                <m:count m:val="3"/>
                                                <m:mcJc m:val="center"/>
                                              </m:mcPr>
                                            </m:mc>
                                          </m:mcs>
                                          <m:ctrlPr>
                                            <a:rPr lang="en-US" sz="2000" i="1">
                                              <a:latin typeface="Cambria Math" panose="02040503050406030204" pitchFamily="18" charset="0"/>
                                            </a:rPr>
                                          </m:ctrlPr>
                                        </m:mPr>
                                        <m:mr>
                                          <m:e>
                                            <m:r>
                                              <m:rPr>
                                                <m:brk m:alnAt="7"/>
                                              </m:rPr>
                                              <a:rPr lang="en-US" sz="2000" b="0" i="1" smtClean="0">
                                                <a:latin typeface="Cambria Math" panose="02040503050406030204" pitchFamily="18" charset="0"/>
                                              </a:rPr>
                                              <m:t>1</m:t>
                                            </m:r>
                                          </m:e>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
                                      <m:r>
                                        <a:rPr lang="en-US" sz="2000" i="1">
                                          <a:latin typeface="Cambria Math" panose="02040503050406030204" pitchFamily="18" charset="0"/>
                                        </a:rPr>
                                        <m:t>    </m:t>
                                      </m:r>
                                      <m:m>
                                        <m:mPr>
                                          <m:mcs>
                                            <m:mc>
                                              <m:mcPr>
                                                <m:count m:val="3"/>
                                                <m:mcJc m:val="center"/>
                                              </m:mcPr>
                                            </m:mc>
                                          </m:mcs>
                                          <m:ctrlPr>
                                            <a:rPr lang="en-US" sz="2000" i="1">
                                              <a:latin typeface="Cambria Math" panose="02040503050406030204" pitchFamily="18" charset="0"/>
                                            </a:rPr>
                                          </m:ctrlPr>
                                        </m:mPr>
                                        <m:mr>
                                          <m:e>
                                            <m:r>
                                              <m:rPr>
                                                <m:brk m:alnAt="7"/>
                                              </m:rPr>
                                              <a:rPr lang="en-US" sz="2000" b="0" i="1" smtClean="0">
                                                <a:latin typeface="Cambria Math" panose="02040503050406030204" pitchFamily="18" charset="0"/>
                                              </a:rPr>
                                              <m:t> </m:t>
                                            </m:r>
                                            <m:r>
                                              <a:rPr lang="en-US" sz="2000" b="0" i="1" smtClean="0">
                                                <a:latin typeface="Cambria Math" panose="02040503050406030204" pitchFamily="18" charset="0"/>
                                              </a:rPr>
                                              <m:t>1</m:t>
                                            </m:r>
                                          </m:e>
                                          <m:e>
                                            <m:r>
                                              <a:rPr lang="en-US" sz="2000" b="0" i="1" smtClean="0">
                                                <a:latin typeface="Cambria Math" panose="02040503050406030204" pitchFamily="18" charset="0"/>
                                              </a:rPr>
                                              <m:t>1</m:t>
                                            </m:r>
                                          </m:e>
                                          <m:e>
                                            <m:r>
                                              <a:rPr lang="en-US" sz="2000" b="0" i="1" smtClean="0">
                                                <a:latin typeface="Cambria Math" panose="02040503050406030204" pitchFamily="18" charset="0"/>
                                              </a:rPr>
                                              <m:t>0</m:t>
                                            </m:r>
                                          </m:e>
                                        </m:mr>
                                      </m:m>
                                    </m:e>
                                    <m:e>
                                      <m:m>
                                        <m:mPr>
                                          <m:mcs>
                                            <m:mc>
                                              <m:mcPr>
                                                <m:count m:val="3"/>
                                                <m:mcJc m:val="center"/>
                                              </m:mcPr>
                                            </m:mc>
                                          </m:mcs>
                                          <m:ctrlPr>
                                            <a:rPr lang="en-US" sz="2000" i="1">
                                              <a:latin typeface="Cambria Math" panose="02040503050406030204" pitchFamily="18" charset="0"/>
                                            </a:rPr>
                                          </m:ctrlPr>
                                        </m:mPr>
                                        <m:mr>
                                          <m:e>
                                            <m:r>
                                              <m:rPr>
                                                <m:brk m:alnAt="7"/>
                                              </m:rPr>
                                              <a:rPr lang="en-US" sz="2000" b="0" i="1" smtClean="0">
                                                <a:latin typeface="Cambria Math" panose="02040503050406030204" pitchFamily="18" charset="0"/>
                                              </a:rPr>
                                              <m:t>0</m:t>
                                            </m:r>
                                          </m:e>
                                          <m:e>
                                            <m:r>
                                              <a:rPr lang="en-US" sz="2000" b="0" i="1" smtClean="0">
                                                <a:latin typeface="Cambria Math" panose="02040503050406030204" pitchFamily="18" charset="0"/>
                                              </a:rPr>
                                              <m:t>1</m:t>
                                            </m:r>
                                          </m:e>
                                          <m:e>
                                            <m:r>
                                              <a:rPr lang="en-US" sz="2000" b="0" i="1" smtClean="0">
                                                <a:latin typeface="Cambria Math" panose="02040503050406030204" pitchFamily="18" charset="0"/>
                                              </a:rPr>
                                              <m:t>0</m:t>
                                            </m:r>
                                          </m:e>
                                        </m:mr>
                                      </m:m>
                                      <m:r>
                                        <a:rPr lang="en-US" sz="2000" i="1">
                                          <a:latin typeface="Cambria Math" panose="02040503050406030204" pitchFamily="18" charset="0"/>
                                        </a:rPr>
                                        <m:t>    </m:t>
                                      </m:r>
                                      <m:m>
                                        <m:mPr>
                                          <m:mcs>
                                            <m:mc>
                                              <m:mcPr>
                                                <m:count m:val="3"/>
                                                <m:mcJc m:val="center"/>
                                              </m:mcPr>
                                            </m:mc>
                                          </m:mcs>
                                          <m:ctrlPr>
                                            <a:rPr lang="en-US" sz="2000" i="1">
                                              <a:latin typeface="Cambria Math" panose="02040503050406030204" pitchFamily="18" charset="0"/>
                                            </a:rPr>
                                          </m:ctrlPr>
                                        </m:mPr>
                                        <m:mr>
                                          <m:e>
                                            <m:r>
                                              <m:rPr>
                                                <m:brk m:alnAt="7"/>
                                              </m:rPr>
                                              <a:rPr lang="en-US" sz="2000" b="0" i="1" smtClean="0">
                                                <a:latin typeface="Cambria Math" panose="02040503050406030204" pitchFamily="18" charset="0"/>
                                              </a:rPr>
                                              <m:t> </m:t>
                                            </m:r>
                                            <m:r>
                                              <a:rPr lang="en-US" sz="2000" b="0" i="1" smtClean="0">
                                                <a:latin typeface="Cambria Math" panose="02040503050406030204" pitchFamily="18" charset="0"/>
                                              </a:rPr>
                                              <m:t>0</m:t>
                                            </m:r>
                                          </m:e>
                                          <m:e>
                                            <m:r>
                                              <a:rPr lang="en-US" sz="2000" b="0" i="1" smtClean="0">
                                                <a:latin typeface="Cambria Math" panose="02040503050406030204" pitchFamily="18" charset="0"/>
                                              </a:rPr>
                                              <m:t>0</m:t>
                                            </m:r>
                                          </m:e>
                                          <m:e>
                                            <m:r>
                                              <a:rPr lang="en-US" sz="2000" b="0" i="1" smtClean="0">
                                                <a:latin typeface="Cambria Math" panose="02040503050406030204" pitchFamily="18" charset="0"/>
                                              </a:rPr>
                                              <m:t>0</m:t>
                                            </m:r>
                                          </m:e>
                                        </m:mr>
                                      </m:m>
                                    </m:e>
                                    <m:e>
                                      <m:m>
                                        <m:mPr>
                                          <m:mcs>
                                            <m:mc>
                                              <m:mcPr>
                                                <m:count m:val="3"/>
                                                <m:mcJc m:val="center"/>
                                              </m:mcPr>
                                            </m:mc>
                                          </m:mcs>
                                          <m:ctrlPr>
                                            <a:rPr lang="en-US" sz="2000" i="1">
                                              <a:latin typeface="Cambria Math" panose="02040503050406030204" pitchFamily="18" charset="0"/>
                                            </a:rPr>
                                          </m:ctrlPr>
                                        </m:mPr>
                                        <m:mr>
                                          <m:e>
                                            <m:r>
                                              <m:rPr>
                                                <m:brk m:alnAt="7"/>
                                              </m:rPr>
                                              <a:rPr lang="en-US" sz="2000" b="0" i="1" smtClean="0">
                                                <a:latin typeface="Cambria Math" panose="02040503050406030204" pitchFamily="18" charset="0"/>
                                              </a:rPr>
                                              <m:t>0</m:t>
                                            </m:r>
                                          </m:e>
                                          <m:e>
                                            <m:r>
                                              <a:rPr lang="en-US" sz="2000" b="0" i="1" smtClean="0">
                                                <a:latin typeface="Cambria Math" panose="02040503050406030204" pitchFamily="18" charset="0"/>
                                              </a:rPr>
                                              <m:t>1</m:t>
                                            </m:r>
                                          </m:e>
                                          <m:e>
                                            <m:r>
                                              <a:rPr lang="en-US" sz="2000" b="0" i="1" smtClean="0">
                                                <a:latin typeface="Cambria Math" panose="02040503050406030204" pitchFamily="18" charset="0"/>
                                              </a:rPr>
                                              <m:t>0</m:t>
                                            </m:r>
                                          </m:e>
                                        </m:mr>
                                      </m:m>
                                      <m:r>
                                        <a:rPr lang="en-US" sz="2000" i="1">
                                          <a:latin typeface="Cambria Math" panose="02040503050406030204" pitchFamily="18" charset="0"/>
                                        </a:rPr>
                                        <m:t>    </m:t>
                                      </m:r>
                                      <m:m>
                                        <m:mPr>
                                          <m:mcs>
                                            <m:mc>
                                              <m:mcPr>
                                                <m:count m:val="3"/>
                                                <m:mcJc m:val="center"/>
                                              </m:mcPr>
                                            </m:mc>
                                          </m:mcs>
                                          <m:ctrlPr>
                                            <a:rPr lang="en-US" sz="2000" i="1">
                                              <a:latin typeface="Cambria Math" panose="02040503050406030204" pitchFamily="18" charset="0"/>
                                            </a:rPr>
                                          </m:ctrlPr>
                                        </m:mPr>
                                        <m:mr>
                                          <m:e>
                                            <m:r>
                                              <m:rPr>
                                                <m:brk m:alnAt="7"/>
                                              </m:rPr>
                                              <a:rPr lang="en-US" sz="2000" b="0" i="1" smtClean="0">
                                                <a:latin typeface="Cambria Math" panose="02040503050406030204" pitchFamily="18" charset="0"/>
                                              </a:rPr>
                                              <m:t> </m:t>
                                            </m:r>
                                            <m:r>
                                              <a:rPr lang="en-US" sz="2000" b="0" i="1" smtClean="0">
                                                <a:latin typeface="Cambria Math" panose="02040503050406030204" pitchFamily="18" charset="0"/>
                                              </a:rPr>
                                              <m:t>0</m:t>
                                            </m:r>
                                          </m:e>
                                          <m:e>
                                            <m:r>
                                              <a:rPr lang="en-US" sz="2000" b="0" i="1" smtClean="0">
                                                <a:latin typeface="Cambria Math" panose="02040503050406030204" pitchFamily="18" charset="0"/>
                                              </a:rPr>
                                              <m:t>1</m:t>
                                            </m:r>
                                          </m:e>
                                          <m:e>
                                            <m:r>
                                              <a:rPr lang="en-US" sz="2000" b="0" i="1" smtClean="0">
                                                <a:latin typeface="Cambria Math" panose="02040503050406030204" pitchFamily="18" charset="0"/>
                                              </a:rPr>
                                              <m:t>0</m:t>
                                            </m:r>
                                          </m:e>
                                        </m:mr>
                                      </m:m>
                                    </m:e>
                                  </m:eqArr>
                                </m:e>
                                <m:e>
                                  <m:m>
                                    <m:mPr>
                                      <m:mcs>
                                        <m:mc>
                                          <m:mcPr>
                                            <m:count m:val="3"/>
                                            <m:mcJc m:val="center"/>
                                          </m:mcPr>
                                        </m:mc>
                                      </m:mcs>
                                      <m:ctrlPr>
                                        <a:rPr lang="en-US" sz="2000" i="1">
                                          <a:latin typeface="Cambria Math" panose="02040503050406030204" pitchFamily="18" charset="0"/>
                                        </a:rPr>
                                      </m:ctrlPr>
                                    </m:mPr>
                                    <m:mr>
                                      <m:e>
                                        <m:r>
                                          <m:rPr>
                                            <m:brk m:alnAt="7"/>
                                          </m:rPr>
                                          <a:rPr lang="en-US" sz="2000" b="0" i="1" smtClean="0">
                                            <a:latin typeface="Cambria Math" panose="02040503050406030204" pitchFamily="18" charset="0"/>
                                          </a:rPr>
                                          <m:t>0</m:t>
                                        </m:r>
                                      </m:e>
                                      <m:e>
                                        <m:r>
                                          <a:rPr lang="en-US" sz="2000" b="0" i="1" smtClean="0">
                                            <a:latin typeface="Cambria Math" panose="02040503050406030204" pitchFamily="18" charset="0"/>
                                          </a:rPr>
                                          <m:t>1</m:t>
                                        </m:r>
                                      </m:e>
                                      <m:e>
                                        <m:r>
                                          <a:rPr lang="en-US" sz="2000" b="0" i="1" smtClean="0">
                                            <a:latin typeface="Cambria Math" panose="02040503050406030204" pitchFamily="18" charset="0"/>
                                          </a:rPr>
                                          <m:t>0</m:t>
                                        </m:r>
                                      </m:e>
                                    </m:mr>
                                  </m:m>
                                  <m:r>
                                    <a:rPr lang="en-US" sz="2000" i="1">
                                      <a:latin typeface="Cambria Math" panose="02040503050406030204" pitchFamily="18" charset="0"/>
                                    </a:rPr>
                                    <m:t>    </m:t>
                                  </m:r>
                                  <m:m>
                                    <m:mPr>
                                      <m:mcs>
                                        <m:mc>
                                          <m:mcPr>
                                            <m:count m:val="3"/>
                                            <m:mcJc m:val="center"/>
                                          </m:mcPr>
                                        </m:mc>
                                      </m:mcs>
                                      <m:ctrlPr>
                                        <a:rPr lang="en-US" sz="2000" i="1">
                                          <a:latin typeface="Cambria Math" panose="02040503050406030204" pitchFamily="18" charset="0"/>
                                        </a:rPr>
                                      </m:ctrlPr>
                                    </m:mPr>
                                    <m:mr>
                                      <m:e>
                                        <m:r>
                                          <m:rPr>
                                            <m:brk m:alnAt="7"/>
                                          </m:rPr>
                                          <a:rPr lang="en-US" sz="2000" b="0" i="1" smtClean="0">
                                            <a:latin typeface="Cambria Math" panose="02040503050406030204" pitchFamily="18" charset="0"/>
                                          </a:rPr>
                                          <m:t> </m:t>
                                        </m:r>
                                        <m:r>
                                          <a:rPr lang="en-US" sz="2000" b="0" i="1" smtClean="0">
                                            <a:latin typeface="Cambria Math" panose="02040503050406030204" pitchFamily="18" charset="0"/>
                                          </a:rPr>
                                          <m:t>1</m:t>
                                        </m:r>
                                      </m:e>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
                                </m:e>
                              </m:eqArr>
                            </m:e>
                            <m:e>
                              <m:m>
                                <m:mPr>
                                  <m:mcs>
                                    <m:mc>
                                      <m:mcPr>
                                        <m:count m:val="3"/>
                                        <m:mcJc m:val="center"/>
                                      </m:mcPr>
                                    </m:mc>
                                  </m:mcs>
                                  <m:ctrlPr>
                                    <a:rPr lang="en-US" sz="2000" i="1">
                                      <a:latin typeface="Cambria Math" panose="02040503050406030204" pitchFamily="18" charset="0"/>
                                    </a:rPr>
                                  </m:ctrlPr>
                                </m:mPr>
                                <m:mr>
                                  <m:e>
                                    <m:r>
                                      <m:rPr>
                                        <m:brk m:alnAt="7"/>
                                      </m:rPr>
                                      <a:rPr lang="en-US" sz="2000" b="0" i="1" smtClean="0">
                                        <a:latin typeface="Cambria Math" panose="02040503050406030204" pitchFamily="18" charset="0"/>
                                      </a:rPr>
                                      <m:t>1</m:t>
                                    </m:r>
                                  </m:e>
                                  <m:e>
                                    <m:r>
                                      <a:rPr lang="en-US" sz="2000" b="0" i="1" smtClean="0">
                                        <a:latin typeface="Cambria Math" panose="02040503050406030204" pitchFamily="18" charset="0"/>
                                      </a:rPr>
                                      <m:t>0</m:t>
                                    </m:r>
                                  </m:e>
                                  <m:e>
                                    <m:r>
                                      <a:rPr lang="en-US" sz="2000" b="0" i="1" smtClean="0">
                                        <a:latin typeface="Cambria Math" panose="02040503050406030204" pitchFamily="18" charset="0"/>
                                      </a:rPr>
                                      <m:t>0</m:t>
                                    </m:r>
                                  </m:e>
                                </m:mr>
                              </m:m>
                              <m:r>
                                <a:rPr lang="en-US" sz="2000" i="1">
                                  <a:latin typeface="Cambria Math" panose="02040503050406030204" pitchFamily="18" charset="0"/>
                                </a:rPr>
                                <m:t>    </m:t>
                              </m:r>
                              <m:m>
                                <m:mPr>
                                  <m:mcs>
                                    <m:mc>
                                      <m:mcPr>
                                        <m:count m:val="3"/>
                                        <m:mcJc m:val="center"/>
                                      </m:mcPr>
                                    </m:mc>
                                  </m:mcs>
                                  <m:ctrlPr>
                                    <a:rPr lang="en-US" sz="2000" i="1">
                                      <a:latin typeface="Cambria Math" panose="02040503050406030204" pitchFamily="18" charset="0"/>
                                    </a:rPr>
                                  </m:ctrlPr>
                                </m:mPr>
                                <m:mr>
                                  <m:e>
                                    <m:r>
                                      <m:rPr>
                                        <m:brk m:alnAt="7"/>
                                      </m:rPr>
                                      <a:rPr lang="en-US" sz="2000" b="0" i="1" smtClean="0">
                                        <a:latin typeface="Cambria Math" panose="02040503050406030204" pitchFamily="18" charset="0"/>
                                      </a:rPr>
                                      <m:t> </m:t>
                                    </m:r>
                                    <m:r>
                                      <a:rPr lang="en-US" sz="2000" b="0" i="1" smtClean="0">
                                        <a:latin typeface="Cambria Math" panose="02040503050406030204" pitchFamily="18" charset="0"/>
                                      </a:rPr>
                                      <m:t>0</m:t>
                                    </m:r>
                                  </m:e>
                                  <m:e>
                                    <m:r>
                                      <a:rPr lang="en-US" sz="2000" b="0" i="1" smtClean="0">
                                        <a:latin typeface="Cambria Math" panose="02040503050406030204" pitchFamily="18" charset="0"/>
                                      </a:rPr>
                                      <m:t>1</m:t>
                                    </m:r>
                                  </m:e>
                                  <m:e>
                                    <m:r>
                                      <a:rPr lang="en-US" sz="2000" b="0" i="1" smtClean="0">
                                        <a:latin typeface="Cambria Math" panose="02040503050406030204" pitchFamily="18" charset="0"/>
                                      </a:rPr>
                                      <m:t>0</m:t>
                                    </m:r>
                                  </m:e>
                                </m:mr>
                              </m:m>
                            </m:e>
                          </m:eqArr>
                        </m:e>
                      </m:d>
                    </m:oMath>
                  </m:oMathPara>
                </a14:m>
                <a:endParaRPr lang="en-US" sz="2000" dirty="0"/>
              </a:p>
            </p:txBody>
          </p:sp>
        </mc:Choice>
        <mc:Fallback xmlns="">
          <p:sp>
            <p:nvSpPr>
              <p:cNvPr id="6" name="TextBox 5">
                <a:extLst>
                  <a:ext uri="{FF2B5EF4-FFF2-40B4-BE49-F238E27FC236}">
                    <a16:creationId xmlns:a16="http://schemas.microsoft.com/office/drawing/2014/main" id="{9777F75F-E926-4D20-89B1-D8C07B0F0543}"/>
                  </a:ext>
                </a:extLst>
              </p:cNvPr>
              <p:cNvSpPr txBox="1">
                <a:spLocks noRot="1" noChangeAspect="1" noMove="1" noResize="1" noEditPoints="1" noAdjustHandles="1" noChangeArrowheads="1" noChangeShapeType="1" noTextEdit="1"/>
              </p:cNvSpPr>
              <p:nvPr/>
            </p:nvSpPr>
            <p:spPr>
              <a:xfrm>
                <a:off x="5965371" y="1122505"/>
                <a:ext cx="3570514" cy="172034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B6EBA16-07AF-4F59-8608-BBACA49BA264}"/>
                  </a:ext>
                </a:extLst>
              </p:cNvPr>
              <p:cNvSpPr txBox="1"/>
              <p:nvPr/>
            </p:nvSpPr>
            <p:spPr>
              <a:xfrm>
                <a:off x="613229" y="3181583"/>
                <a:ext cx="10326914" cy="538609"/>
              </a:xfrm>
              <a:prstGeom prst="rect">
                <a:avLst/>
              </a:prstGeom>
              <a:noFill/>
            </p:spPr>
            <p:txBody>
              <a:bodyPr wrap="square" rtlCol="0">
                <a:spAutoFit/>
              </a:bodyPr>
              <a:lstStyle/>
              <a:p>
                <a:r>
                  <a:rPr lang="en-US" sz="2900" dirty="0"/>
                  <a:t>To find the eigenvalues, we need to solve the equation </a:t>
                </a:r>
                <a14:m>
                  <m:oMath xmlns:m="http://schemas.openxmlformats.org/officeDocument/2006/math">
                    <m:d>
                      <m:dPr>
                        <m:begChr m:val="|"/>
                        <m:endChr m:val="|"/>
                        <m:ctrlPr>
                          <a:rPr lang="en-US" sz="2900" i="1">
                            <a:latin typeface="Cambria Math" panose="02040503050406030204" pitchFamily="18" charset="0"/>
                          </a:rPr>
                        </m:ctrlPr>
                      </m:dPr>
                      <m:e>
                        <m:r>
                          <a:rPr lang="en-US" sz="2900" b="1" i="1">
                            <a:latin typeface="Cambria Math" panose="02040503050406030204" pitchFamily="18" charset="0"/>
                          </a:rPr>
                          <m:t>𝑨</m:t>
                        </m:r>
                        <m:r>
                          <a:rPr lang="en-US" sz="2900" b="0" i="1">
                            <a:latin typeface="Cambria Math" panose="02040503050406030204" pitchFamily="18" charset="0"/>
                          </a:rPr>
                          <m:t>−</m:t>
                        </m:r>
                        <m:r>
                          <a:rPr lang="en-US" sz="2900" b="0" i="1">
                            <a:latin typeface="Cambria Math" panose="02040503050406030204" pitchFamily="18" charset="0"/>
                          </a:rPr>
                          <m:t>𝜆</m:t>
                        </m:r>
                        <m:r>
                          <a:rPr lang="en-US" sz="2900" b="1" i="1">
                            <a:latin typeface="Cambria Math" panose="02040503050406030204" pitchFamily="18" charset="0"/>
                          </a:rPr>
                          <m:t>𝑰</m:t>
                        </m:r>
                      </m:e>
                    </m:d>
                    <m:r>
                      <a:rPr lang="en-US" sz="2900" b="1" i="1" smtClean="0">
                        <a:latin typeface="Cambria Math" panose="02040503050406030204" pitchFamily="18" charset="0"/>
                      </a:rPr>
                      <m:t>=</m:t>
                    </m:r>
                    <m:r>
                      <a:rPr lang="en-US" sz="2900" b="0" i="1" smtClean="0">
                        <a:latin typeface="Cambria Math" panose="02040503050406030204" pitchFamily="18" charset="0"/>
                      </a:rPr>
                      <m:t>0</m:t>
                    </m:r>
                  </m:oMath>
                </a14:m>
                <a:r>
                  <a:rPr lang="en-US" sz="2900" dirty="0"/>
                  <a:t>. </a:t>
                </a:r>
              </a:p>
            </p:txBody>
          </p:sp>
        </mc:Choice>
        <mc:Fallback xmlns="">
          <p:sp>
            <p:nvSpPr>
              <p:cNvPr id="8" name="TextBox 7">
                <a:extLst>
                  <a:ext uri="{FF2B5EF4-FFF2-40B4-BE49-F238E27FC236}">
                    <a16:creationId xmlns:a16="http://schemas.microsoft.com/office/drawing/2014/main" id="{5B6EBA16-07AF-4F59-8608-BBACA49BA264}"/>
                  </a:ext>
                </a:extLst>
              </p:cNvPr>
              <p:cNvSpPr txBox="1">
                <a:spLocks noRot="1" noChangeAspect="1" noMove="1" noResize="1" noEditPoints="1" noAdjustHandles="1" noChangeArrowheads="1" noChangeShapeType="1" noTextEdit="1"/>
              </p:cNvSpPr>
              <p:nvPr/>
            </p:nvSpPr>
            <p:spPr>
              <a:xfrm>
                <a:off x="613229" y="3181583"/>
                <a:ext cx="10326914" cy="538609"/>
              </a:xfrm>
              <a:prstGeom prst="rect">
                <a:avLst/>
              </a:prstGeom>
              <a:blipFill>
                <a:blip r:embed="rId5"/>
                <a:stretch>
                  <a:fillRect l="-1299" t="-11364" r="-1358" b="-329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593C83C-3534-42CC-9295-37D4EA624053}"/>
                  </a:ext>
                </a:extLst>
              </p:cNvPr>
              <p:cNvSpPr txBox="1"/>
              <p:nvPr/>
            </p:nvSpPr>
            <p:spPr>
              <a:xfrm>
                <a:off x="1226112" y="3918973"/>
                <a:ext cx="2117271" cy="230832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≈2.599</m:t>
                      </m:r>
                    </m:oMath>
                  </m:oMathPara>
                </a14:m>
                <a:endParaRPr lang="en-US" sz="2400" b="0" dirty="0"/>
              </a:p>
              <a:p>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b="0" i="1" smtClean="0">
                              <a:latin typeface="Cambria Math" panose="02040503050406030204" pitchFamily="18" charset="0"/>
                            </a:rPr>
                            <m:t>2</m:t>
                          </m:r>
                        </m:sub>
                      </m:sSub>
                      <m:r>
                        <a:rPr lang="en-US" sz="2400" i="1">
                          <a:latin typeface="Cambria Math" panose="02040503050406030204" pitchFamily="18" charset="0"/>
                        </a:rPr>
                        <m:t>≈</m:t>
                      </m:r>
                      <m:r>
                        <a:rPr lang="en-US" sz="2400" b="0" i="1" smtClean="0">
                          <a:latin typeface="Cambria Math" panose="02040503050406030204" pitchFamily="18" charset="0"/>
                        </a:rPr>
                        <m:t>0</m:t>
                      </m:r>
                      <m:r>
                        <a:rPr lang="en-US" sz="2400" i="1">
                          <a:latin typeface="Cambria Math" panose="02040503050406030204" pitchFamily="18" charset="0"/>
                        </a:rPr>
                        <m:t>.</m:t>
                      </m:r>
                      <m:r>
                        <a:rPr lang="en-US" sz="2400" b="0" i="1" smtClean="0">
                          <a:latin typeface="Cambria Math" panose="02040503050406030204" pitchFamily="18" charset="0"/>
                        </a:rPr>
                        <m:t>766</m:t>
                      </m:r>
                    </m:oMath>
                  </m:oMathPara>
                </a14:m>
                <a:endParaRPr lang="en-US" sz="2400" dirty="0"/>
              </a:p>
              <a:p>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≈0.467</m:t>
                      </m:r>
                    </m:oMath>
                  </m:oMathPara>
                </a14:m>
                <a:endParaRPr lang="en-US" sz="2400" dirty="0"/>
              </a:p>
              <a:p>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≈−0.385</m:t>
                      </m:r>
                    </m:oMath>
                  </m:oMathPara>
                </a14:m>
                <a:endParaRPr lang="en-US" sz="2400" dirty="0"/>
              </a:p>
              <a:p>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≈−1.305</m:t>
                      </m:r>
                    </m:oMath>
                  </m:oMathPara>
                </a14:m>
                <a:endParaRPr lang="en-US" sz="2400" dirty="0"/>
              </a:p>
              <a:p>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≈−2.142</m:t>
                      </m:r>
                    </m:oMath>
                  </m:oMathPara>
                </a14:m>
                <a:endParaRPr lang="en-US" sz="2400" dirty="0"/>
              </a:p>
            </p:txBody>
          </p:sp>
        </mc:Choice>
        <mc:Fallback xmlns="">
          <p:sp>
            <p:nvSpPr>
              <p:cNvPr id="9" name="TextBox 8">
                <a:extLst>
                  <a:ext uri="{FF2B5EF4-FFF2-40B4-BE49-F238E27FC236}">
                    <a16:creationId xmlns:a16="http://schemas.microsoft.com/office/drawing/2014/main" id="{1593C83C-3534-42CC-9295-37D4EA624053}"/>
                  </a:ext>
                </a:extLst>
              </p:cNvPr>
              <p:cNvSpPr txBox="1">
                <a:spLocks noRot="1" noChangeAspect="1" noMove="1" noResize="1" noEditPoints="1" noAdjustHandles="1" noChangeArrowheads="1" noChangeShapeType="1" noTextEdit="1"/>
              </p:cNvSpPr>
              <p:nvPr/>
            </p:nvSpPr>
            <p:spPr>
              <a:xfrm>
                <a:off x="1226112" y="3918973"/>
                <a:ext cx="2117271" cy="2308324"/>
              </a:xfrm>
              <a:prstGeom prst="rect">
                <a:avLst/>
              </a:prstGeom>
              <a:blipFill>
                <a:blip r:embed="rId6"/>
                <a:stretch>
                  <a:fillRect l="-8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5000AE8-7FCC-4B90-9318-97E8544EB8D3}"/>
                  </a:ext>
                </a:extLst>
              </p:cNvPr>
              <p:cNvSpPr txBox="1"/>
              <p:nvPr/>
            </p:nvSpPr>
            <p:spPr>
              <a:xfrm>
                <a:off x="3899235" y="4046597"/>
                <a:ext cx="1774371" cy="21513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400" b="1" i="0" dirty="0" smtClean="0">
                          <a:latin typeface="Cambria Math" panose="02040503050406030204" pitchFamily="18" charset="0"/>
                        </a:rPr>
                        <m:t>x</m:t>
                      </m:r>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eqArr>
                            <m:eqArrPr>
                              <m:ctrlPr>
                                <a:rPr lang="en-US" sz="2400" i="1">
                                  <a:latin typeface="Cambria Math" panose="02040503050406030204" pitchFamily="18" charset="0"/>
                                </a:rPr>
                              </m:ctrlPr>
                            </m:eqArrPr>
                            <m:e>
                              <m:r>
                                <a:rPr lang="en-US" sz="2400" i="1">
                                  <a:latin typeface="Cambria Math" panose="02040503050406030204" pitchFamily="18" charset="0"/>
                                </a:rPr>
                                <m:t>0.870</m:t>
                              </m:r>
                            </m:e>
                            <m:e>
                              <m:r>
                                <a:rPr lang="en-US" sz="2400" i="1">
                                  <a:latin typeface="Cambria Math" panose="02040503050406030204" pitchFamily="18" charset="0"/>
                                </a:rPr>
                                <m:t>1.438</m:t>
                              </m:r>
                            </m:e>
                            <m:e>
                              <m:r>
                                <a:rPr lang="en-US" sz="2400" i="1">
                                  <a:latin typeface="Cambria Math" panose="02040503050406030204" pitchFamily="18" charset="0"/>
                                </a:rPr>
                                <m:t>0.553</m:t>
                              </m:r>
                            </m:e>
                            <m:e>
                              <m:r>
                                <a:rPr lang="en-US" sz="2400" i="1">
                                  <a:latin typeface="Cambria Math" panose="02040503050406030204" pitchFamily="18" charset="0"/>
                                </a:rPr>
                                <m:t>1.043</m:t>
                              </m:r>
                            </m:e>
                            <m:e>
                              <m:r>
                                <a:rPr lang="en-US" sz="2400" i="1">
                                  <a:latin typeface="Cambria Math" panose="02040503050406030204" pitchFamily="18" charset="0"/>
                                </a:rPr>
                                <m:t>1.272</m:t>
                              </m:r>
                            </m:e>
                            <m:e>
                              <m:r>
                                <a:rPr lang="en-US" sz="2400" i="1">
                                  <a:latin typeface="Cambria Math" panose="02040503050406030204" pitchFamily="18" charset="0"/>
                                </a:rPr>
                                <m:t>0.824</m:t>
                              </m:r>
                            </m:e>
                          </m:eqArr>
                        </m:e>
                      </m:d>
                    </m:oMath>
                  </m:oMathPara>
                </a14:m>
                <a:endParaRPr lang="en-US" sz="2400" dirty="0"/>
              </a:p>
            </p:txBody>
          </p:sp>
        </mc:Choice>
        <mc:Fallback xmlns="">
          <p:sp>
            <p:nvSpPr>
              <p:cNvPr id="10" name="TextBox 9">
                <a:extLst>
                  <a:ext uri="{FF2B5EF4-FFF2-40B4-BE49-F238E27FC236}">
                    <a16:creationId xmlns:a16="http://schemas.microsoft.com/office/drawing/2014/main" id="{35000AE8-7FCC-4B90-9318-97E8544EB8D3}"/>
                  </a:ext>
                </a:extLst>
              </p:cNvPr>
              <p:cNvSpPr txBox="1">
                <a:spLocks noRot="1" noChangeAspect="1" noMove="1" noResize="1" noEditPoints="1" noAdjustHandles="1" noChangeArrowheads="1" noChangeShapeType="1" noTextEdit="1"/>
              </p:cNvSpPr>
              <p:nvPr/>
            </p:nvSpPr>
            <p:spPr>
              <a:xfrm>
                <a:off x="3899235" y="4046597"/>
                <a:ext cx="1774371" cy="2151358"/>
              </a:xfrm>
              <a:prstGeom prst="rect">
                <a:avLst/>
              </a:prstGeom>
              <a:blipFill>
                <a:blip r:embed="rId7"/>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05FCE9E6-2D39-4B27-BCAB-B2C669B7006A}"/>
              </a:ext>
            </a:extLst>
          </p:cNvPr>
          <p:cNvSpPr txBox="1"/>
          <p:nvPr/>
        </p:nvSpPr>
        <p:spPr>
          <a:xfrm>
            <a:off x="6727368" y="4706777"/>
            <a:ext cx="4691745" cy="830997"/>
          </a:xfrm>
          <a:prstGeom prst="rect">
            <a:avLst/>
          </a:prstGeom>
          <a:noFill/>
        </p:spPr>
        <p:txBody>
          <a:bodyPr wrap="square" rtlCol="0">
            <a:spAutoFit/>
          </a:bodyPr>
          <a:lstStyle/>
          <a:p>
            <a:r>
              <a:rPr lang="en-US" sz="2400" dirty="0">
                <a:solidFill>
                  <a:srgbClr val="FF0000"/>
                </a:solidFill>
              </a:rPr>
              <a:t>the normalized leading eigenvector;</a:t>
            </a:r>
          </a:p>
          <a:p>
            <a:r>
              <a:rPr lang="en-US" sz="2400" dirty="0">
                <a:solidFill>
                  <a:srgbClr val="FF0000"/>
                </a:solidFill>
              </a:rPr>
              <a:t>its elements are the centrality scores</a:t>
            </a:r>
          </a:p>
        </p:txBody>
      </p:sp>
      <p:cxnSp>
        <p:nvCxnSpPr>
          <p:cNvPr id="13" name="Straight Arrow Connector 12">
            <a:extLst>
              <a:ext uri="{FF2B5EF4-FFF2-40B4-BE49-F238E27FC236}">
                <a16:creationId xmlns:a16="http://schemas.microsoft.com/office/drawing/2014/main" id="{21F4FE6B-2CC4-485E-8F32-FB1701986967}"/>
              </a:ext>
            </a:extLst>
          </p:cNvPr>
          <p:cNvCxnSpPr>
            <a:cxnSpLocks/>
            <a:stCxn id="11" idx="1"/>
            <a:endCxn id="10" idx="3"/>
          </p:cNvCxnSpPr>
          <p:nvPr/>
        </p:nvCxnSpPr>
        <p:spPr>
          <a:xfrm flipH="1">
            <a:off x="5673606" y="5122276"/>
            <a:ext cx="105376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155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Iteration Method</a:t>
            </a:r>
          </a:p>
        </p:txBody>
      </p:sp>
      <p:sp>
        <p:nvSpPr>
          <p:cNvPr id="3" name="Slide Number Placeholder 2"/>
          <p:cNvSpPr>
            <a:spLocks noGrp="1"/>
          </p:cNvSpPr>
          <p:nvPr>
            <p:ph type="sldNum" sz="quarter" idx="12"/>
          </p:nvPr>
        </p:nvSpPr>
        <p:spPr/>
        <p:txBody>
          <a:bodyPr>
            <a:normAutofit fontScale="85000" lnSpcReduction="20000"/>
          </a:bodyPr>
          <a:lstStyle/>
          <a:p>
            <a:fld id="{69974E82-3C2C-4ABB-838F-79BD9B35B7DF}" type="slidenum">
              <a:rPr lang="en-US" smtClean="0"/>
              <a:t>19</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r>
                  <a:rPr lang="en-US" b="1" dirty="0">
                    <a:solidFill>
                      <a:srgbClr val="0070C0"/>
                    </a:solidFill>
                  </a:rPr>
                  <a:t>Method: </a:t>
                </a:r>
                <a:r>
                  <a:rPr lang="en-US" dirty="0"/>
                  <a:t>Pick an initial vector and then repeatedly multiply it by </a:t>
                </a:r>
                <a14:m>
                  <m:oMath xmlns:m="http://schemas.openxmlformats.org/officeDocument/2006/math">
                    <m:r>
                      <a:rPr lang="en-US" b="1" i="1" dirty="0" smtClean="0">
                        <a:latin typeface="Cambria Math" panose="02040503050406030204" pitchFamily="18" charset="0"/>
                      </a:rPr>
                      <m:t>𝑨</m:t>
                    </m:r>
                  </m:oMath>
                </a14:m>
                <a:r>
                  <a:rPr lang="en-US" dirty="0"/>
                  <a:t>, normalizing the vector after each iteration. This makes the vector converge towards the normalized leading eigenvector. The rate of convergence depends on the ratio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oMath>
                </a14:m>
                <a:r>
                  <a:rPr lang="en-US" dirty="0"/>
                  <a:t>. </a:t>
                </a:r>
              </a:p>
              <a:p>
                <a:r>
                  <a:rPr lang="en-US" b="1" dirty="0">
                    <a:solidFill>
                      <a:srgbClr val="0070C0"/>
                    </a:solidFill>
                  </a:rPr>
                  <a:t>Variants.</a:t>
                </a:r>
                <a:r>
                  <a:rPr lang="en-US" dirty="0"/>
                  <a:t> The method is rarely used in the simple form above since the multiplication of a matrix by a vector is time-consuming. However, there are many efficient variations of the power iteration, for example, for sparse matrices. A variation of this method is used in computing Google’s PageRank.</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280" t="-1357" r="-1290"/>
                </a:stretch>
              </a:blipFill>
            </p:spPr>
            <p:txBody>
              <a:bodyPr/>
              <a:lstStyle/>
              <a:p>
                <a:r>
                  <a:rPr lang="en-US">
                    <a:noFill/>
                  </a:rPr>
                  <a:t> </a:t>
                </a:r>
              </a:p>
            </p:txBody>
          </p:sp>
        </mc:Fallback>
      </mc:AlternateContent>
    </p:spTree>
    <p:extLst>
      <p:ext uri="{BB962C8B-B14F-4D97-AF65-F5344CB8AC3E}">
        <p14:creationId xmlns:p14="http://schemas.microsoft.com/office/powerpoint/2010/main" val="341264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A736C0-6906-4FFA-B91F-4F904E8E9D52}"/>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0344C7CC-317E-49EC-8F19-3C0CD40A1501}"/>
              </a:ext>
            </a:extLst>
          </p:cNvPr>
          <p:cNvSpPr>
            <a:spLocks noGrp="1"/>
          </p:cNvSpPr>
          <p:nvPr>
            <p:ph type="title"/>
          </p:nvPr>
        </p:nvSpPr>
        <p:spPr/>
        <p:txBody>
          <a:bodyPr/>
          <a:lstStyle/>
          <a:p>
            <a:r>
              <a:rPr lang="en-US" dirty="0"/>
              <a:t>Degree Centrality</a:t>
            </a:r>
          </a:p>
        </p:txBody>
      </p:sp>
      <p:sp>
        <p:nvSpPr>
          <p:cNvPr id="4" name="Slide Number Placeholder 3">
            <a:extLst>
              <a:ext uri="{FF2B5EF4-FFF2-40B4-BE49-F238E27FC236}">
                <a16:creationId xmlns:a16="http://schemas.microsoft.com/office/drawing/2014/main" id="{692CEC4E-C3C6-4BD5-8F86-AA93F17C6EAC}"/>
              </a:ext>
            </a:extLst>
          </p:cNvPr>
          <p:cNvSpPr>
            <a:spLocks noGrp="1"/>
          </p:cNvSpPr>
          <p:nvPr>
            <p:ph type="sldNum" sz="quarter" idx="11"/>
          </p:nvPr>
        </p:nvSpPr>
        <p:spPr/>
        <p:txBody>
          <a:bodyPr/>
          <a:lstStyle/>
          <a:p>
            <a:fld id="{69974E82-3C2C-4ABB-838F-79BD9B35B7DF}" type="slidenum">
              <a:rPr lang="en-US" smtClean="0"/>
              <a:t>2</a:t>
            </a:fld>
            <a:endParaRPr lang="en-US"/>
          </a:p>
        </p:txBody>
      </p:sp>
    </p:spTree>
    <p:extLst>
      <p:ext uri="{BB962C8B-B14F-4D97-AF65-F5344CB8AC3E}">
        <p14:creationId xmlns:p14="http://schemas.microsoft.com/office/powerpoint/2010/main" val="2592473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Eigenvector Algorithms</a:t>
            </a:r>
          </a:p>
        </p:txBody>
      </p:sp>
      <p:sp>
        <p:nvSpPr>
          <p:cNvPr id="3" name="Slide Number Placeholder 2"/>
          <p:cNvSpPr>
            <a:spLocks noGrp="1"/>
          </p:cNvSpPr>
          <p:nvPr>
            <p:ph type="sldNum" sz="quarter" idx="12"/>
          </p:nvPr>
        </p:nvSpPr>
        <p:spPr/>
        <p:txBody>
          <a:bodyPr>
            <a:normAutofit fontScale="85000" lnSpcReduction="20000"/>
          </a:bodyPr>
          <a:lstStyle/>
          <a:p>
            <a:fld id="{69974E82-3C2C-4ABB-838F-79BD9B35B7DF}" type="slidenum">
              <a:rPr lang="en-US" smtClean="0"/>
              <a:t>20</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r>
                  <a:rPr lang="en-US" b="1" dirty="0">
                    <a:solidFill>
                      <a:srgbClr val="0070C0"/>
                    </a:solidFill>
                  </a:rPr>
                  <a:t>QR algorithm. </a:t>
                </a:r>
                <a:r>
                  <a:rPr lang="en-US" dirty="0"/>
                  <a:t>This method can be seen as a variation of the power iteration where </a:t>
                </a:r>
                <a14:m>
                  <m:oMath xmlns:m="http://schemas.openxmlformats.org/officeDocument/2006/math">
                    <m:r>
                      <a:rPr lang="en-US" b="1" i="1" dirty="0" smtClean="0">
                        <a:latin typeface="Cambria Math" panose="02040503050406030204" pitchFamily="18" charset="0"/>
                      </a:rPr>
                      <m:t>𝑨</m:t>
                    </m:r>
                  </m:oMath>
                </a14:m>
                <a:r>
                  <a:rPr lang="en-US" dirty="0"/>
                  <a:t> is decomposed into an orthogonal matrix </a:t>
                </a:r>
                <a14:m>
                  <m:oMath xmlns:m="http://schemas.openxmlformats.org/officeDocument/2006/math">
                    <m:r>
                      <a:rPr lang="en-US" b="1" i="1" dirty="0" smtClean="0">
                        <a:latin typeface="Cambria Math" panose="02040503050406030204" pitchFamily="18" charset="0"/>
                      </a:rPr>
                      <m:t>𝑸</m:t>
                    </m:r>
                  </m:oMath>
                </a14:m>
                <a:r>
                  <a:rPr lang="en-US" dirty="0"/>
                  <a:t> and an upper triangular matrix </a:t>
                </a:r>
                <a14:m>
                  <m:oMath xmlns:m="http://schemas.openxmlformats.org/officeDocument/2006/math">
                    <m:r>
                      <a:rPr lang="en-US" b="1" i="1" dirty="0">
                        <a:latin typeface="Cambria Math" panose="02040503050406030204" pitchFamily="18" charset="0"/>
                      </a:rPr>
                      <m:t>𝑹</m:t>
                    </m:r>
                  </m:oMath>
                </a14:m>
                <a:r>
                  <a:rPr lang="en-US" dirty="0"/>
                  <a:t>.</a:t>
                </a:r>
              </a:p>
              <a:p>
                <a:r>
                  <a:rPr lang="en-US" b="1" dirty="0">
                    <a:solidFill>
                      <a:srgbClr val="0070C0"/>
                    </a:solidFill>
                  </a:rPr>
                  <a:t>Divide-and-conquer. </a:t>
                </a:r>
                <a:r>
                  <a:rPr lang="en-US" dirty="0"/>
                  <a:t>This is a class of algorithms that have recently become competitive in terms efficiency with more traditional algorithms such as the QR algorithm. The problem instance is divided into two instances of roughly half the size, each of these are solved recursively, and the eigenvector for the original instance is computed from the results of these smaller instances.</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280" t="-1357" r="-224"/>
                </a:stretch>
              </a:blipFill>
            </p:spPr>
            <p:txBody>
              <a:bodyPr/>
              <a:lstStyle/>
              <a:p>
                <a:r>
                  <a:rPr lang="en-US">
                    <a:noFill/>
                  </a:rPr>
                  <a:t> </a:t>
                </a:r>
              </a:p>
            </p:txBody>
          </p:sp>
        </mc:Fallback>
      </mc:AlternateContent>
    </p:spTree>
    <p:extLst>
      <p:ext uri="{BB962C8B-B14F-4D97-AF65-F5344CB8AC3E}">
        <p14:creationId xmlns:p14="http://schemas.microsoft.com/office/powerpoint/2010/main" val="302958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946005-2C45-41C3-A716-DE33E7BB5F47}"/>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684EF79A-BBFE-4C8A-BDC8-9E66AA02133C}"/>
              </a:ext>
            </a:extLst>
          </p:cNvPr>
          <p:cNvSpPr>
            <a:spLocks noGrp="1"/>
          </p:cNvSpPr>
          <p:nvPr>
            <p:ph type="title"/>
          </p:nvPr>
        </p:nvSpPr>
        <p:spPr/>
        <p:txBody>
          <a:bodyPr/>
          <a:lstStyle/>
          <a:p>
            <a:r>
              <a:rPr lang="en-US" dirty="0"/>
              <a:t>Extension to Directed Graphs</a:t>
            </a:r>
          </a:p>
        </p:txBody>
      </p:sp>
      <p:sp>
        <p:nvSpPr>
          <p:cNvPr id="4" name="Slide Number Placeholder 3">
            <a:extLst>
              <a:ext uri="{FF2B5EF4-FFF2-40B4-BE49-F238E27FC236}">
                <a16:creationId xmlns:a16="http://schemas.microsoft.com/office/drawing/2014/main" id="{01F8937E-4DE3-4F32-A2FA-E14F53801DEB}"/>
              </a:ext>
            </a:extLst>
          </p:cNvPr>
          <p:cNvSpPr>
            <a:spLocks noGrp="1"/>
          </p:cNvSpPr>
          <p:nvPr>
            <p:ph type="sldNum" sz="quarter" idx="11"/>
          </p:nvPr>
        </p:nvSpPr>
        <p:spPr/>
        <p:txBody>
          <a:bodyPr/>
          <a:lstStyle/>
          <a:p>
            <a:fld id="{69974E82-3C2C-4ABB-838F-79BD9B35B7DF}" type="slidenum">
              <a:rPr lang="en-US" smtClean="0"/>
              <a:t>21</a:t>
            </a:fld>
            <a:endParaRPr lang="en-US"/>
          </a:p>
        </p:txBody>
      </p:sp>
    </p:spTree>
    <p:extLst>
      <p:ext uri="{BB962C8B-B14F-4D97-AF65-F5344CB8AC3E}">
        <p14:creationId xmlns:p14="http://schemas.microsoft.com/office/powerpoint/2010/main" val="3808300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Complications</a:t>
            </a:r>
          </a:p>
        </p:txBody>
      </p:sp>
      <p:sp>
        <p:nvSpPr>
          <p:cNvPr id="3" name="Slide Number Placeholder 2"/>
          <p:cNvSpPr>
            <a:spLocks noGrp="1"/>
          </p:cNvSpPr>
          <p:nvPr>
            <p:ph type="sldNum" sz="quarter" idx="12"/>
          </p:nvPr>
        </p:nvSpPr>
        <p:spPr/>
        <p:txBody>
          <a:bodyPr>
            <a:normAutofit fontScale="85000" lnSpcReduction="20000"/>
          </a:bodyPr>
          <a:lstStyle/>
          <a:p>
            <a:fld id="{69974E82-3C2C-4ABB-838F-79BD9B35B7DF}" type="slidenum">
              <a:rPr lang="en-US" smtClean="0"/>
              <a:t>22</a:t>
            </a:fld>
            <a:endParaRPr lang="en-US"/>
          </a:p>
        </p:txBody>
      </p:sp>
      <p:sp>
        <p:nvSpPr>
          <p:cNvPr id="4" name="Content Placeholder 3"/>
          <p:cNvSpPr>
            <a:spLocks noGrp="1"/>
          </p:cNvSpPr>
          <p:nvPr>
            <p:ph sz="quarter" idx="1"/>
          </p:nvPr>
        </p:nvSpPr>
        <p:spPr/>
        <p:txBody>
          <a:bodyPr>
            <a:normAutofit/>
          </a:bodyPr>
          <a:lstStyle/>
          <a:p>
            <a:pPr marL="0" indent="0">
              <a:buNone/>
            </a:pPr>
            <a:r>
              <a:rPr lang="en-US" dirty="0"/>
              <a:t>Many real-world networks are modeled by directed graphs, so we need to extend eigenvector centrality to directed graphs. However, many complications arise.</a:t>
            </a:r>
          </a:p>
          <a:p>
            <a:r>
              <a:rPr lang="en-US" dirty="0"/>
              <a:t>One source of complications is </a:t>
            </a:r>
            <a:r>
              <a:rPr lang="en-US" dirty="0">
                <a:solidFill>
                  <a:srgbClr val="FF0000"/>
                </a:solidFill>
              </a:rPr>
              <a:t>asymmetry</a:t>
            </a:r>
            <a:r>
              <a:rPr lang="en-US" dirty="0"/>
              <a:t> of the adjacency matrix. It is more natural to measure centrality by taking into account </a:t>
            </a:r>
            <a:r>
              <a:rPr lang="en-US" dirty="0">
                <a:highlight>
                  <a:srgbClr val="FFFF00"/>
                </a:highlight>
              </a:rPr>
              <a:t>incoming edges</a:t>
            </a:r>
            <a:r>
              <a:rPr lang="en-US" dirty="0"/>
              <a:t> rather than outgoing edges. Typical examples are citations in scientific literature and hyperlinks on the Web.</a:t>
            </a:r>
          </a:p>
          <a:p>
            <a:r>
              <a:rPr lang="en-US" dirty="0"/>
              <a:t>Another reason for complications is a different type of </a:t>
            </a:r>
            <a:r>
              <a:rPr lang="en-US" dirty="0">
                <a:solidFill>
                  <a:srgbClr val="FF0000"/>
                </a:solidFill>
              </a:rPr>
              <a:t>connectivity</a:t>
            </a:r>
            <a:r>
              <a:rPr lang="en-US" dirty="0"/>
              <a:t>, see examples in section 7.1.2 in Newman’s book.</a:t>
            </a:r>
          </a:p>
        </p:txBody>
      </p:sp>
    </p:spTree>
    <p:extLst>
      <p:ext uri="{BB962C8B-B14F-4D97-AF65-F5344CB8AC3E}">
        <p14:creationId xmlns:p14="http://schemas.microsoft.com/office/powerpoint/2010/main" val="380250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Variants</a:t>
            </a:r>
          </a:p>
        </p:txBody>
      </p:sp>
      <p:sp>
        <p:nvSpPr>
          <p:cNvPr id="3" name="Slide Number Placeholder 2"/>
          <p:cNvSpPr>
            <a:spLocks noGrp="1"/>
          </p:cNvSpPr>
          <p:nvPr>
            <p:ph type="sldNum" sz="quarter" idx="12"/>
          </p:nvPr>
        </p:nvSpPr>
        <p:spPr/>
        <p:txBody>
          <a:bodyPr>
            <a:normAutofit fontScale="85000" lnSpcReduction="20000"/>
          </a:bodyPr>
          <a:lstStyle/>
          <a:p>
            <a:fld id="{69974E82-3C2C-4ABB-838F-79BD9B35B7DF}" type="slidenum">
              <a:rPr lang="en-US" smtClean="0"/>
              <a:t>23</a:t>
            </a:fld>
            <a:endParaRPr lang="en-US"/>
          </a:p>
        </p:txBody>
      </p:sp>
      <p:sp>
        <p:nvSpPr>
          <p:cNvPr id="4" name="Content Placeholder 3"/>
          <p:cNvSpPr>
            <a:spLocks noGrp="1"/>
          </p:cNvSpPr>
          <p:nvPr>
            <p:ph sz="quarter" idx="1"/>
          </p:nvPr>
        </p:nvSpPr>
        <p:spPr/>
        <p:txBody>
          <a:bodyPr>
            <a:normAutofit/>
          </a:bodyPr>
          <a:lstStyle/>
          <a:p>
            <a:pPr marL="0" indent="0">
              <a:buNone/>
            </a:pPr>
            <a:r>
              <a:rPr lang="en-US" dirty="0"/>
              <a:t>The idea of eigenvector centrality can be adjusted to the case of directed graphs. The main </a:t>
            </a:r>
            <a:r>
              <a:rPr lang="en-US" dirty="0">
                <a:solidFill>
                  <a:srgbClr val="FF0000"/>
                </a:solidFill>
              </a:rPr>
              <a:t>variants </a:t>
            </a:r>
            <a:r>
              <a:rPr lang="en-US" dirty="0"/>
              <a:t>are</a:t>
            </a:r>
          </a:p>
          <a:p>
            <a:r>
              <a:rPr lang="en-US" dirty="0"/>
              <a:t>Katz centrality (Newman’s book, section 7.1.3);</a:t>
            </a:r>
          </a:p>
          <a:p>
            <a:r>
              <a:rPr lang="en-US" dirty="0"/>
              <a:t>Google’s PageRank;</a:t>
            </a:r>
          </a:p>
          <a:p>
            <a:r>
              <a:rPr lang="en-US" dirty="0"/>
              <a:t>HITS ranking.</a:t>
            </a:r>
          </a:p>
        </p:txBody>
      </p:sp>
      <p:sp>
        <p:nvSpPr>
          <p:cNvPr id="5" name="TextBox 4">
            <a:extLst>
              <a:ext uri="{FF2B5EF4-FFF2-40B4-BE49-F238E27FC236}">
                <a16:creationId xmlns:a16="http://schemas.microsoft.com/office/drawing/2014/main" id="{E922C930-E2BD-4B5F-973C-B30340D38C20}"/>
              </a:ext>
            </a:extLst>
          </p:cNvPr>
          <p:cNvSpPr txBox="1"/>
          <p:nvPr/>
        </p:nvSpPr>
        <p:spPr>
          <a:xfrm>
            <a:off x="5910470" y="4657635"/>
            <a:ext cx="3013015" cy="1200329"/>
          </a:xfrm>
          <a:prstGeom prst="rect">
            <a:avLst/>
          </a:prstGeom>
          <a:noFill/>
        </p:spPr>
        <p:txBody>
          <a:bodyPr wrap="square" rtlCol="0">
            <a:spAutoFit/>
          </a:bodyPr>
          <a:lstStyle/>
          <a:p>
            <a:r>
              <a:rPr lang="en-US" sz="2400" dirty="0">
                <a:solidFill>
                  <a:srgbClr val="0070C0"/>
                </a:solidFill>
              </a:rPr>
              <a:t>The method takes into account only incoming edges.</a:t>
            </a:r>
          </a:p>
        </p:txBody>
      </p:sp>
      <p:sp>
        <p:nvSpPr>
          <p:cNvPr id="6" name="TextBox 5">
            <a:extLst>
              <a:ext uri="{FF2B5EF4-FFF2-40B4-BE49-F238E27FC236}">
                <a16:creationId xmlns:a16="http://schemas.microsoft.com/office/drawing/2014/main" id="{0AD0CC32-F0F4-4372-AA4E-6E3712E73397}"/>
              </a:ext>
            </a:extLst>
          </p:cNvPr>
          <p:cNvSpPr txBox="1"/>
          <p:nvPr/>
        </p:nvSpPr>
        <p:spPr>
          <a:xfrm>
            <a:off x="692470" y="4657635"/>
            <a:ext cx="3935896" cy="1200329"/>
          </a:xfrm>
          <a:prstGeom prst="rect">
            <a:avLst/>
          </a:prstGeom>
          <a:noFill/>
        </p:spPr>
        <p:txBody>
          <a:bodyPr wrap="square" rtlCol="0">
            <a:spAutoFit/>
          </a:bodyPr>
          <a:lstStyle/>
          <a:p>
            <a:r>
              <a:rPr lang="en-US" sz="2400" dirty="0">
                <a:solidFill>
                  <a:srgbClr val="0070C0"/>
                </a:solidFill>
              </a:rPr>
              <a:t>The method takes into account both incoming and outgoing edges.</a:t>
            </a:r>
          </a:p>
        </p:txBody>
      </p:sp>
      <p:cxnSp>
        <p:nvCxnSpPr>
          <p:cNvPr id="8" name="Straight Arrow Connector 7">
            <a:extLst>
              <a:ext uri="{FF2B5EF4-FFF2-40B4-BE49-F238E27FC236}">
                <a16:creationId xmlns:a16="http://schemas.microsoft.com/office/drawing/2014/main" id="{E48C4C67-3105-4FF2-BB32-D2C7073F1CCD}"/>
              </a:ext>
            </a:extLst>
          </p:cNvPr>
          <p:cNvCxnSpPr>
            <a:cxnSpLocks/>
          </p:cNvCxnSpPr>
          <p:nvPr/>
        </p:nvCxnSpPr>
        <p:spPr>
          <a:xfrm flipH="1" flipV="1">
            <a:off x="3800282" y="3694043"/>
            <a:ext cx="1904955" cy="963592"/>
          </a:xfrm>
          <a:prstGeom prst="straightConnector1">
            <a:avLst/>
          </a:prstGeom>
          <a:ln w="31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1262BD8-D31A-4209-9342-5456C23CE62B}"/>
              </a:ext>
            </a:extLst>
          </p:cNvPr>
          <p:cNvCxnSpPr>
            <a:cxnSpLocks/>
            <a:stCxn id="6" idx="0"/>
          </p:cNvCxnSpPr>
          <p:nvPr/>
        </p:nvCxnSpPr>
        <p:spPr>
          <a:xfrm flipV="1">
            <a:off x="2660418" y="4094922"/>
            <a:ext cx="0" cy="562713"/>
          </a:xfrm>
          <a:prstGeom prst="straightConnector1">
            <a:avLst/>
          </a:prstGeom>
          <a:ln w="31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1F5B881B-4A1F-4B16-9926-71AC6733ED06}"/>
              </a:ext>
            </a:extLst>
          </p:cNvPr>
          <p:cNvSpPr/>
          <p:nvPr/>
        </p:nvSpPr>
        <p:spPr>
          <a:xfrm>
            <a:off x="816864" y="3076299"/>
            <a:ext cx="3529847" cy="1200329"/>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C1B1A2C-1F0F-439A-B9F7-6E9AD9B6E4F8}"/>
              </a:ext>
            </a:extLst>
          </p:cNvPr>
          <p:cNvSpPr txBox="1"/>
          <p:nvPr/>
        </p:nvSpPr>
        <p:spPr>
          <a:xfrm>
            <a:off x="7513983" y="5459896"/>
            <a:ext cx="184731" cy="369332"/>
          </a:xfrm>
          <a:prstGeom prst="rect">
            <a:avLst/>
          </a:prstGeom>
          <a:noFill/>
        </p:spPr>
        <p:txBody>
          <a:bodyPr wrap="none" rtlCol="0">
            <a:spAutoFit/>
          </a:bodyPr>
          <a:lstStyle/>
          <a:p>
            <a:endParaRPr lang="en-US" dirty="0"/>
          </a:p>
        </p:txBody>
      </p:sp>
      <p:sp>
        <p:nvSpPr>
          <p:cNvPr id="20" name="TextBox 19">
            <a:extLst>
              <a:ext uri="{FF2B5EF4-FFF2-40B4-BE49-F238E27FC236}">
                <a16:creationId xmlns:a16="http://schemas.microsoft.com/office/drawing/2014/main" id="{5EEA13C0-3A7D-4B87-8FA3-E6D9DF82C751}"/>
              </a:ext>
            </a:extLst>
          </p:cNvPr>
          <p:cNvSpPr txBox="1"/>
          <p:nvPr/>
        </p:nvSpPr>
        <p:spPr>
          <a:xfrm>
            <a:off x="6695662" y="3463210"/>
            <a:ext cx="1636642" cy="461665"/>
          </a:xfrm>
          <a:prstGeom prst="rect">
            <a:avLst/>
          </a:prstGeom>
          <a:noFill/>
        </p:spPr>
        <p:txBody>
          <a:bodyPr wrap="square" rtlCol="0">
            <a:spAutoFit/>
          </a:bodyPr>
          <a:lstStyle/>
          <a:p>
            <a:r>
              <a:rPr lang="en-US" sz="2400" dirty="0">
                <a:solidFill>
                  <a:srgbClr val="0070C0"/>
                </a:solidFill>
              </a:rPr>
              <a:t>next topics</a:t>
            </a:r>
          </a:p>
        </p:txBody>
      </p:sp>
      <p:cxnSp>
        <p:nvCxnSpPr>
          <p:cNvPr id="21" name="Straight Arrow Connector 20">
            <a:extLst>
              <a:ext uri="{FF2B5EF4-FFF2-40B4-BE49-F238E27FC236}">
                <a16:creationId xmlns:a16="http://schemas.microsoft.com/office/drawing/2014/main" id="{9AE2C846-47E9-49D3-88EF-8EE2D3ACFF22}"/>
              </a:ext>
            </a:extLst>
          </p:cNvPr>
          <p:cNvCxnSpPr>
            <a:cxnSpLocks/>
          </p:cNvCxnSpPr>
          <p:nvPr/>
        </p:nvCxnSpPr>
        <p:spPr>
          <a:xfrm flipH="1">
            <a:off x="4542699" y="3694042"/>
            <a:ext cx="1944068" cy="0"/>
          </a:xfrm>
          <a:prstGeom prst="straightConnector1">
            <a:avLst/>
          </a:prstGeom>
          <a:ln w="31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953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a:t>
            </a:r>
          </a:p>
        </p:txBody>
      </p:sp>
      <p:sp>
        <p:nvSpPr>
          <p:cNvPr id="3" name="Content Placeholder 2"/>
          <p:cNvSpPr>
            <a:spLocks noGrp="1"/>
          </p:cNvSpPr>
          <p:nvPr>
            <p:ph sz="quarter" idx="1"/>
          </p:nvPr>
        </p:nvSpPr>
        <p:spPr>
          <a:xfrm>
            <a:off x="812799" y="1589567"/>
            <a:ext cx="7155543" cy="4572000"/>
          </a:xfrm>
        </p:spPr>
        <p:txBody>
          <a:bodyPr>
            <a:normAutofit/>
          </a:bodyPr>
          <a:lstStyle/>
          <a:p>
            <a:pPr marL="0" indent="0">
              <a:buNone/>
            </a:pPr>
            <a:r>
              <a:rPr lang="en-US" dirty="0"/>
              <a:t>Sections 7.1.1-7.1.2</a:t>
            </a:r>
          </a:p>
        </p:txBody>
      </p:sp>
      <p:sp>
        <p:nvSpPr>
          <p:cNvPr id="5" name="Slide Number Placeholder 4"/>
          <p:cNvSpPr>
            <a:spLocks noGrp="1"/>
          </p:cNvSpPr>
          <p:nvPr>
            <p:ph type="sldNum" sz="quarter" idx="16"/>
          </p:nvPr>
        </p:nvSpPr>
        <p:spPr/>
        <p:txBody>
          <a:bodyPr>
            <a:normAutofit fontScale="85000" lnSpcReduction="20000"/>
          </a:bodyPr>
          <a:lstStyle/>
          <a:p>
            <a:fld id="{C42FE918-A725-4A17-832F-F28B624C2EC6}" type="slidenum">
              <a:rPr lang="en-US" smtClean="0"/>
              <a:t>24</a:t>
            </a:fld>
            <a:endParaRPr lang="en-US"/>
          </a:p>
        </p:txBody>
      </p:sp>
      <p:pic>
        <p:nvPicPr>
          <p:cNvPr id="6" name="Picture 5">
            <a:extLst>
              <a:ext uri="{FF2B5EF4-FFF2-40B4-BE49-F238E27FC236}">
                <a16:creationId xmlns:a16="http://schemas.microsoft.com/office/drawing/2014/main" id="{D43BD102-EB16-447C-B953-6F14AC941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6029" y="1589567"/>
            <a:ext cx="3507971" cy="4572000"/>
          </a:xfrm>
          <a:prstGeom prst="rect">
            <a:avLst/>
          </a:prstGeom>
        </p:spPr>
      </p:pic>
    </p:spTree>
    <p:extLst>
      <p:ext uri="{BB962C8B-B14F-4D97-AF65-F5344CB8AC3E}">
        <p14:creationId xmlns:p14="http://schemas.microsoft.com/office/powerpoint/2010/main" val="2933298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2EACEC-E597-444F-8D34-A7BD6D59F56C}"/>
              </a:ext>
            </a:extLst>
          </p:cNvPr>
          <p:cNvSpPr>
            <a:spLocks noGrp="1"/>
          </p:cNvSpPr>
          <p:nvPr>
            <p:ph type="sldNum" sz="quarter" idx="12"/>
          </p:nvPr>
        </p:nvSpPr>
        <p:spPr/>
        <p:txBody>
          <a:bodyPr/>
          <a:lstStyle/>
          <a:p>
            <a:fld id="{69974E82-3C2C-4ABB-838F-79BD9B35B7DF}" type="slidenum">
              <a:rPr lang="en-US" smtClean="0"/>
              <a:t>3</a:t>
            </a:fld>
            <a:endParaRPr lang="en-US"/>
          </a:p>
        </p:txBody>
      </p:sp>
      <p:sp>
        <p:nvSpPr>
          <p:cNvPr id="3" name="Title 1">
            <a:extLst>
              <a:ext uri="{FF2B5EF4-FFF2-40B4-BE49-F238E27FC236}">
                <a16:creationId xmlns:a16="http://schemas.microsoft.com/office/drawing/2014/main" id="{46D013D3-7D0D-42B9-B343-E95055394EE4}"/>
              </a:ext>
            </a:extLst>
          </p:cNvPr>
          <p:cNvSpPr txBox="1">
            <a:spLocks/>
          </p:cNvSpPr>
          <p:nvPr/>
        </p:nvSpPr>
        <p:spPr>
          <a:xfrm>
            <a:off x="2630496" y="163286"/>
            <a:ext cx="6931007" cy="783771"/>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Simple Measure of Centrality</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07B584E-7B28-464F-BB5D-C53AA6688507}"/>
                  </a:ext>
                </a:extLst>
              </p:cNvPr>
              <p:cNvSpPr txBox="1"/>
              <p:nvPr/>
            </p:nvSpPr>
            <p:spPr>
              <a:xfrm>
                <a:off x="785583" y="1172507"/>
                <a:ext cx="10620831" cy="984885"/>
              </a:xfrm>
              <a:prstGeom prst="rect">
                <a:avLst/>
              </a:prstGeom>
              <a:noFill/>
            </p:spPr>
            <p:txBody>
              <a:bodyPr wrap="square" rtlCol="0">
                <a:spAutoFit/>
              </a:bodyPr>
              <a:lstStyle/>
              <a:p>
                <a:r>
                  <a:rPr lang="en-US" sz="2900" b="1" dirty="0">
                    <a:solidFill>
                      <a:srgbClr val="0070C0"/>
                    </a:solidFill>
                  </a:rPr>
                  <a:t>Definition </a:t>
                </a:r>
              </a:p>
              <a:p>
                <a:r>
                  <a:rPr lang="en-US" sz="2900" dirty="0"/>
                  <a:t>Given a graph, the </a:t>
                </a:r>
                <a:r>
                  <a:rPr lang="en-US" sz="2900" dirty="0">
                    <a:solidFill>
                      <a:srgbClr val="FF0000"/>
                    </a:solidFill>
                  </a:rPr>
                  <a:t>degree centrality </a:t>
                </a:r>
                <a:r>
                  <a:rPr lang="en-US" sz="2900" dirty="0"/>
                  <a:t>of a vertex </a:t>
                </a:r>
                <a14:m>
                  <m:oMath xmlns:m="http://schemas.openxmlformats.org/officeDocument/2006/math">
                    <m:r>
                      <a:rPr lang="en-US" sz="2900" i="1" dirty="0" smtClean="0">
                        <a:latin typeface="Cambria Math" panose="02040503050406030204" pitchFamily="18" charset="0"/>
                      </a:rPr>
                      <m:t>𝑣</m:t>
                    </m:r>
                  </m:oMath>
                </a14:m>
                <a:r>
                  <a:rPr lang="en-US" sz="2900" dirty="0"/>
                  <a:t> is the degree of </a:t>
                </a:r>
                <a14:m>
                  <m:oMath xmlns:m="http://schemas.openxmlformats.org/officeDocument/2006/math">
                    <m:r>
                      <a:rPr lang="en-US" sz="2900" i="1" dirty="0" smtClean="0">
                        <a:latin typeface="Cambria Math" panose="02040503050406030204" pitchFamily="18" charset="0"/>
                      </a:rPr>
                      <m:t>𝑣</m:t>
                    </m:r>
                  </m:oMath>
                </a14:m>
                <a:r>
                  <a:rPr lang="en-US" sz="2900" dirty="0"/>
                  <a:t>. </a:t>
                </a:r>
              </a:p>
            </p:txBody>
          </p:sp>
        </mc:Choice>
        <mc:Fallback>
          <p:sp>
            <p:nvSpPr>
              <p:cNvPr id="5" name="TextBox 4">
                <a:extLst>
                  <a:ext uri="{FF2B5EF4-FFF2-40B4-BE49-F238E27FC236}">
                    <a16:creationId xmlns:a16="http://schemas.microsoft.com/office/drawing/2014/main" id="{107B584E-7B28-464F-BB5D-C53AA6688507}"/>
                  </a:ext>
                </a:extLst>
              </p:cNvPr>
              <p:cNvSpPr txBox="1">
                <a:spLocks noRot="1" noChangeAspect="1" noMove="1" noResize="1" noEditPoints="1" noAdjustHandles="1" noChangeArrowheads="1" noChangeShapeType="1" noTextEdit="1"/>
              </p:cNvSpPr>
              <p:nvPr/>
            </p:nvSpPr>
            <p:spPr>
              <a:xfrm>
                <a:off x="785583" y="1172507"/>
                <a:ext cx="10620831" cy="984885"/>
              </a:xfrm>
              <a:prstGeom prst="rect">
                <a:avLst/>
              </a:prstGeom>
              <a:blipFill>
                <a:blip r:embed="rId3"/>
                <a:stretch>
                  <a:fillRect l="-1263" t="-6173" r="-1320" b="-1728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60CA1B8B-0763-44BF-BF90-A30C01E595EA}"/>
              </a:ext>
            </a:extLst>
          </p:cNvPr>
          <p:cNvSpPr txBox="1"/>
          <p:nvPr/>
        </p:nvSpPr>
        <p:spPr>
          <a:xfrm>
            <a:off x="785583" y="3931209"/>
            <a:ext cx="3839029" cy="984885"/>
          </a:xfrm>
          <a:prstGeom prst="rect">
            <a:avLst/>
          </a:prstGeom>
          <a:noFill/>
        </p:spPr>
        <p:txBody>
          <a:bodyPr wrap="square" rtlCol="0">
            <a:spAutoFit/>
          </a:bodyPr>
          <a:lstStyle/>
          <a:p>
            <a:r>
              <a:rPr lang="en-US" sz="2900" b="1" dirty="0">
                <a:solidFill>
                  <a:srgbClr val="0070C0"/>
                </a:solidFill>
              </a:rPr>
              <a:t>Example</a:t>
            </a:r>
          </a:p>
          <a:p>
            <a:r>
              <a:rPr lang="en-US" sz="2900" dirty="0"/>
              <a:t>Hubs of United Airlines </a:t>
            </a:r>
          </a:p>
        </p:txBody>
      </p:sp>
      <p:pic>
        <p:nvPicPr>
          <p:cNvPr id="8" name="Picture 7">
            <a:extLst>
              <a:ext uri="{FF2B5EF4-FFF2-40B4-BE49-F238E27FC236}">
                <a16:creationId xmlns:a16="http://schemas.microsoft.com/office/drawing/2014/main" id="{2B313973-29E8-4D00-AC43-38D3611613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3464" y="2594851"/>
            <a:ext cx="5647851" cy="3657600"/>
          </a:xfrm>
          <a:prstGeom prst="rect">
            <a:avLst/>
          </a:prstGeom>
        </p:spPr>
      </p:pic>
    </p:spTree>
    <p:extLst>
      <p:ext uri="{BB962C8B-B14F-4D97-AF65-F5344CB8AC3E}">
        <p14:creationId xmlns:p14="http://schemas.microsoft.com/office/powerpoint/2010/main" val="840968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2EACEC-E597-444F-8D34-A7BD6D59F56C}"/>
              </a:ext>
            </a:extLst>
          </p:cNvPr>
          <p:cNvSpPr>
            <a:spLocks noGrp="1"/>
          </p:cNvSpPr>
          <p:nvPr>
            <p:ph type="sldNum" sz="quarter" idx="12"/>
          </p:nvPr>
        </p:nvSpPr>
        <p:spPr/>
        <p:txBody>
          <a:bodyPr/>
          <a:lstStyle/>
          <a:p>
            <a:fld id="{69974E82-3C2C-4ABB-838F-79BD9B35B7DF}" type="slidenum">
              <a:rPr lang="en-US" smtClean="0"/>
              <a:t>4</a:t>
            </a:fld>
            <a:endParaRPr lang="en-US"/>
          </a:p>
        </p:txBody>
      </p:sp>
      <p:sp>
        <p:nvSpPr>
          <p:cNvPr id="3" name="Title 1">
            <a:extLst>
              <a:ext uri="{FF2B5EF4-FFF2-40B4-BE49-F238E27FC236}">
                <a16:creationId xmlns:a16="http://schemas.microsoft.com/office/drawing/2014/main" id="{46D013D3-7D0D-42B9-B343-E95055394EE4}"/>
              </a:ext>
            </a:extLst>
          </p:cNvPr>
          <p:cNvSpPr txBox="1">
            <a:spLocks/>
          </p:cNvSpPr>
          <p:nvPr/>
        </p:nvSpPr>
        <p:spPr>
          <a:xfrm>
            <a:off x="2447946" y="212760"/>
            <a:ext cx="7296108" cy="783771"/>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Another Example: Social Hubs</a:t>
            </a:r>
          </a:p>
        </p:txBody>
      </p:sp>
      <p:sp>
        <p:nvSpPr>
          <p:cNvPr id="5" name="Content Placeholder 2">
            <a:extLst>
              <a:ext uri="{FF2B5EF4-FFF2-40B4-BE49-F238E27FC236}">
                <a16:creationId xmlns:a16="http://schemas.microsoft.com/office/drawing/2014/main" id="{3081CBD8-18D3-46CC-AE75-165134F095CC}"/>
              </a:ext>
            </a:extLst>
          </p:cNvPr>
          <p:cNvSpPr txBox="1">
            <a:spLocks/>
          </p:cNvSpPr>
          <p:nvPr/>
        </p:nvSpPr>
        <p:spPr>
          <a:xfrm>
            <a:off x="660400" y="1488939"/>
            <a:ext cx="5642274" cy="2286000"/>
          </a:xfrm>
          <a:prstGeom prst="rect">
            <a:avLst/>
          </a:prstGeom>
        </p:spPr>
        <p:txBody>
          <a:bodyPr>
            <a:normAutofit lnSpcReduction="1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lvl="0" indent="0">
              <a:spcBef>
                <a:spcPts val="0"/>
              </a:spcBef>
              <a:buClrTx/>
              <a:buSzTx/>
              <a:buNone/>
            </a:pPr>
            <a:r>
              <a:rPr lang="en-US" dirty="0"/>
              <a:t>Individuals who have many friends or acquaintances might have more influence, more access to information, or more prestige than those who have fewer.</a:t>
            </a:r>
          </a:p>
        </p:txBody>
      </p:sp>
      <p:pic>
        <p:nvPicPr>
          <p:cNvPr id="6" name="Picture 5">
            <a:extLst>
              <a:ext uri="{FF2B5EF4-FFF2-40B4-BE49-F238E27FC236}">
                <a16:creationId xmlns:a16="http://schemas.microsoft.com/office/drawing/2014/main" id="{1BAEDF5D-BBE7-4618-B911-1ED7D65DB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9254" y="1614419"/>
            <a:ext cx="4572000" cy="2286000"/>
          </a:xfrm>
          <a:prstGeom prst="rect">
            <a:avLst/>
          </a:prstGeom>
        </p:spPr>
      </p:pic>
      <p:sp>
        <p:nvSpPr>
          <p:cNvPr id="8" name="Content Placeholder 3">
            <a:extLst>
              <a:ext uri="{FF2B5EF4-FFF2-40B4-BE49-F238E27FC236}">
                <a16:creationId xmlns:a16="http://schemas.microsoft.com/office/drawing/2014/main" id="{E9F5B964-B1EF-451C-ADC4-43B23B88A023}"/>
              </a:ext>
            </a:extLst>
          </p:cNvPr>
          <p:cNvSpPr txBox="1">
            <a:spLocks/>
          </p:cNvSpPr>
          <p:nvPr/>
        </p:nvSpPr>
        <p:spPr>
          <a:xfrm>
            <a:off x="660400" y="4071163"/>
            <a:ext cx="10590854" cy="1881012"/>
          </a:xfrm>
          <a:prstGeom prst="rect">
            <a:avLst/>
          </a:prstGeom>
        </p:spPr>
        <p:txBody>
          <a:bodyPr>
            <a:normAutofit lnSpcReduction="1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b="1" dirty="0">
                <a:solidFill>
                  <a:srgbClr val="0070C0"/>
                </a:solidFill>
              </a:rPr>
              <a:t>Drawback </a:t>
            </a:r>
          </a:p>
          <a:p>
            <a:pPr marL="0" indent="0">
              <a:buNone/>
            </a:pPr>
            <a:r>
              <a:rPr lang="en-US" dirty="0"/>
              <a:t>Not all neighbors are equivalent. For instance, a node might have only few friends, but if those friends are, say, Nobel laureates, the node may be an important individual. </a:t>
            </a:r>
          </a:p>
        </p:txBody>
      </p:sp>
    </p:spTree>
    <p:extLst>
      <p:ext uri="{BB962C8B-B14F-4D97-AF65-F5344CB8AC3E}">
        <p14:creationId xmlns:p14="http://schemas.microsoft.com/office/powerpoint/2010/main" val="139766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2EACEC-E597-444F-8D34-A7BD6D59F56C}"/>
              </a:ext>
            </a:extLst>
          </p:cNvPr>
          <p:cNvSpPr>
            <a:spLocks noGrp="1"/>
          </p:cNvSpPr>
          <p:nvPr>
            <p:ph type="sldNum" sz="quarter" idx="12"/>
          </p:nvPr>
        </p:nvSpPr>
        <p:spPr/>
        <p:txBody>
          <a:bodyPr/>
          <a:lstStyle/>
          <a:p>
            <a:fld id="{69974E82-3C2C-4ABB-838F-79BD9B35B7DF}" type="slidenum">
              <a:rPr lang="en-US" smtClean="0"/>
              <a:t>5</a:t>
            </a:fld>
            <a:endParaRPr lang="en-US"/>
          </a:p>
        </p:txBody>
      </p:sp>
      <p:sp>
        <p:nvSpPr>
          <p:cNvPr id="3" name="Title 1">
            <a:extLst>
              <a:ext uri="{FF2B5EF4-FFF2-40B4-BE49-F238E27FC236}">
                <a16:creationId xmlns:a16="http://schemas.microsoft.com/office/drawing/2014/main" id="{46D013D3-7D0D-42B9-B343-E95055394EE4}"/>
              </a:ext>
            </a:extLst>
          </p:cNvPr>
          <p:cNvSpPr txBox="1">
            <a:spLocks/>
          </p:cNvSpPr>
          <p:nvPr/>
        </p:nvSpPr>
        <p:spPr>
          <a:xfrm>
            <a:off x="1684636" y="166995"/>
            <a:ext cx="8822724" cy="783771"/>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Directed Graphs: In-Degree Centrality</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07B584E-7B28-464F-BB5D-C53AA6688507}"/>
                  </a:ext>
                </a:extLst>
              </p:cNvPr>
              <p:cNvSpPr txBox="1"/>
              <p:nvPr/>
            </p:nvSpPr>
            <p:spPr>
              <a:xfrm>
                <a:off x="785583" y="1135437"/>
                <a:ext cx="10620831" cy="984885"/>
              </a:xfrm>
              <a:prstGeom prst="rect">
                <a:avLst/>
              </a:prstGeom>
              <a:noFill/>
            </p:spPr>
            <p:txBody>
              <a:bodyPr wrap="square" rtlCol="0">
                <a:spAutoFit/>
              </a:bodyPr>
              <a:lstStyle/>
              <a:p>
                <a:r>
                  <a:rPr lang="en-US" sz="2900" b="1" dirty="0">
                    <a:solidFill>
                      <a:srgbClr val="0070C0"/>
                    </a:solidFill>
                  </a:rPr>
                  <a:t>Definition. </a:t>
                </a:r>
                <a:r>
                  <a:rPr lang="en-US" sz="2900" dirty="0"/>
                  <a:t>Given a directed graph, the </a:t>
                </a:r>
                <a:r>
                  <a:rPr lang="en-US" sz="2900" dirty="0">
                    <a:solidFill>
                      <a:srgbClr val="FF0000"/>
                    </a:solidFill>
                  </a:rPr>
                  <a:t>in-degree centrality </a:t>
                </a:r>
                <a:r>
                  <a:rPr lang="en-US" sz="2900" dirty="0"/>
                  <a:t>of a vertex </a:t>
                </a:r>
                <a14:m>
                  <m:oMath xmlns:m="http://schemas.openxmlformats.org/officeDocument/2006/math">
                    <m:r>
                      <a:rPr lang="en-US" sz="2900" i="1" dirty="0">
                        <a:latin typeface="Cambria Math" panose="02040503050406030204" pitchFamily="18" charset="0"/>
                      </a:rPr>
                      <m:t>𝑣</m:t>
                    </m:r>
                  </m:oMath>
                </a14:m>
                <a:r>
                  <a:rPr lang="en-US" sz="2900" dirty="0"/>
                  <a:t> is the in-degree of </a:t>
                </a:r>
                <a14:m>
                  <m:oMath xmlns:m="http://schemas.openxmlformats.org/officeDocument/2006/math">
                    <m:r>
                      <a:rPr lang="en-US" sz="2900" i="1" dirty="0">
                        <a:latin typeface="Cambria Math" panose="02040503050406030204" pitchFamily="18" charset="0"/>
                      </a:rPr>
                      <m:t>𝑣</m:t>
                    </m:r>
                  </m:oMath>
                </a14:m>
                <a:r>
                  <a:rPr lang="en-US" sz="2900" dirty="0"/>
                  <a:t>.</a:t>
                </a:r>
              </a:p>
            </p:txBody>
          </p:sp>
        </mc:Choice>
        <mc:Fallback>
          <p:sp>
            <p:nvSpPr>
              <p:cNvPr id="5" name="TextBox 4">
                <a:extLst>
                  <a:ext uri="{FF2B5EF4-FFF2-40B4-BE49-F238E27FC236}">
                    <a16:creationId xmlns:a16="http://schemas.microsoft.com/office/drawing/2014/main" id="{107B584E-7B28-464F-BB5D-C53AA6688507}"/>
                  </a:ext>
                </a:extLst>
              </p:cNvPr>
              <p:cNvSpPr txBox="1">
                <a:spLocks noRot="1" noChangeAspect="1" noMove="1" noResize="1" noEditPoints="1" noAdjustHandles="1" noChangeArrowheads="1" noChangeShapeType="1" noTextEdit="1"/>
              </p:cNvSpPr>
              <p:nvPr/>
            </p:nvSpPr>
            <p:spPr>
              <a:xfrm>
                <a:off x="785583" y="1135437"/>
                <a:ext cx="10620831" cy="984885"/>
              </a:xfrm>
              <a:prstGeom prst="rect">
                <a:avLst/>
              </a:prstGeom>
              <a:blipFill>
                <a:blip r:embed="rId3"/>
                <a:stretch>
                  <a:fillRect l="-1263" t="-6173" b="-1728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60CA1B8B-0763-44BF-BF90-A30C01E595EA}"/>
              </a:ext>
            </a:extLst>
          </p:cNvPr>
          <p:cNvSpPr txBox="1"/>
          <p:nvPr/>
        </p:nvSpPr>
        <p:spPr>
          <a:xfrm>
            <a:off x="785583" y="2457393"/>
            <a:ext cx="6875606" cy="1877437"/>
          </a:xfrm>
          <a:prstGeom prst="rect">
            <a:avLst/>
          </a:prstGeom>
          <a:noFill/>
        </p:spPr>
        <p:txBody>
          <a:bodyPr wrap="square" rtlCol="0">
            <a:spAutoFit/>
          </a:bodyPr>
          <a:lstStyle/>
          <a:p>
            <a:r>
              <a:rPr lang="en-US" sz="2900" b="1" dirty="0">
                <a:solidFill>
                  <a:srgbClr val="0070C0"/>
                </a:solidFill>
              </a:rPr>
              <a:t>Example: Citation Networks. </a:t>
            </a:r>
            <a:r>
              <a:rPr lang="en-US" sz="2900" dirty="0"/>
              <a:t>The number of references to an article shows how influential this article. This measure and its variants are widely used.</a:t>
            </a:r>
          </a:p>
        </p:txBody>
      </p:sp>
      <p:sp>
        <p:nvSpPr>
          <p:cNvPr id="9" name="Content Placeholder 3">
            <a:extLst>
              <a:ext uri="{FF2B5EF4-FFF2-40B4-BE49-F238E27FC236}">
                <a16:creationId xmlns:a16="http://schemas.microsoft.com/office/drawing/2014/main" id="{F63334DF-3BC2-49B7-9921-3357A7062ABF}"/>
              </a:ext>
            </a:extLst>
          </p:cNvPr>
          <p:cNvSpPr txBox="1">
            <a:spLocks/>
          </p:cNvSpPr>
          <p:nvPr/>
        </p:nvSpPr>
        <p:spPr>
          <a:xfrm>
            <a:off x="785583" y="4671901"/>
            <a:ext cx="6875606" cy="1576499"/>
          </a:xfrm>
          <a:prstGeom prst="rect">
            <a:avLst/>
          </a:prstGeom>
        </p:spPr>
        <p:txBody>
          <a:bodyPr>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b="1" dirty="0">
                <a:solidFill>
                  <a:srgbClr val="0070C0"/>
                </a:solidFill>
              </a:rPr>
              <a:t>Drawback. </a:t>
            </a:r>
            <a:r>
              <a:rPr lang="en-US" dirty="0"/>
              <a:t>Several citations received from highly cited articles may be more important than many citations from low cited articles.</a:t>
            </a:r>
          </a:p>
        </p:txBody>
      </p:sp>
      <p:pic>
        <p:nvPicPr>
          <p:cNvPr id="10" name="Picture 9">
            <a:extLst>
              <a:ext uri="{FF2B5EF4-FFF2-40B4-BE49-F238E27FC236}">
                <a16:creationId xmlns:a16="http://schemas.microsoft.com/office/drawing/2014/main" id="{DC8AF3A8-68F4-4330-AC36-4B13F2D9C6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5572" y="2696704"/>
            <a:ext cx="3840480" cy="2895131"/>
          </a:xfrm>
          <a:prstGeom prst="rect">
            <a:avLst/>
          </a:prstGeom>
        </p:spPr>
      </p:pic>
    </p:spTree>
    <p:extLst>
      <p:ext uri="{BB962C8B-B14F-4D97-AF65-F5344CB8AC3E}">
        <p14:creationId xmlns:p14="http://schemas.microsoft.com/office/powerpoint/2010/main" val="66382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Overcoming the Drawback</a:t>
            </a:r>
          </a:p>
        </p:txBody>
      </p:sp>
      <p:sp>
        <p:nvSpPr>
          <p:cNvPr id="3" name="Slide Number Placeholder 2"/>
          <p:cNvSpPr>
            <a:spLocks noGrp="1"/>
          </p:cNvSpPr>
          <p:nvPr>
            <p:ph type="sldNum" sz="quarter" idx="12"/>
          </p:nvPr>
        </p:nvSpPr>
        <p:spPr/>
        <p:txBody>
          <a:bodyPr>
            <a:normAutofit fontScale="85000" lnSpcReduction="20000"/>
          </a:bodyPr>
          <a:lstStyle/>
          <a:p>
            <a:fld id="{69974E82-3C2C-4ABB-838F-79BD9B35B7DF}" type="slidenum">
              <a:rPr lang="en-US" smtClean="0"/>
              <a:t>6</a:t>
            </a:fld>
            <a:endParaRPr lang="en-US"/>
          </a:p>
        </p:txBody>
      </p:sp>
      <p:sp>
        <p:nvSpPr>
          <p:cNvPr id="4" name="Content Placeholder 3"/>
          <p:cNvSpPr>
            <a:spLocks noGrp="1"/>
          </p:cNvSpPr>
          <p:nvPr>
            <p:ph sz="quarter" idx="1"/>
          </p:nvPr>
        </p:nvSpPr>
        <p:spPr/>
        <p:txBody>
          <a:bodyPr>
            <a:normAutofit/>
          </a:bodyPr>
          <a:lstStyle/>
          <a:p>
            <a:pPr marL="0" indent="0">
              <a:buNone/>
            </a:pPr>
            <a:r>
              <a:rPr lang="en-US" sz="2900" dirty="0"/>
              <a:t>Thus, </a:t>
            </a:r>
            <a:r>
              <a:rPr lang="en-US" dirty="0"/>
              <a:t>the importance </a:t>
            </a:r>
            <a:r>
              <a:rPr lang="en-US" sz="2900" dirty="0"/>
              <a:t>of a node should be determined not only by the number of its neighbors, but also by how important those neighbors are. </a:t>
            </a:r>
          </a:p>
          <a:p>
            <a:pPr marL="0" indent="0">
              <a:buNone/>
            </a:pPr>
            <a:r>
              <a:rPr lang="en-US" b="1" dirty="0">
                <a:solidFill>
                  <a:srgbClr val="0070C0"/>
                </a:solidFill>
              </a:rPr>
              <a:t>Better versions of the degree centrality</a:t>
            </a:r>
          </a:p>
          <a:p>
            <a:r>
              <a:rPr lang="en-US" dirty="0">
                <a:solidFill>
                  <a:srgbClr val="FF0000"/>
                </a:solidFill>
              </a:rPr>
              <a:t>Eigenvector centrality.</a:t>
            </a:r>
            <a:endParaRPr lang="en-US" dirty="0">
              <a:solidFill>
                <a:prstClr val="black"/>
              </a:solidFill>
            </a:endParaRPr>
          </a:p>
          <a:p>
            <a:r>
              <a:rPr lang="en-US" dirty="0">
                <a:solidFill>
                  <a:srgbClr val="FF0000"/>
                </a:solidFill>
              </a:rPr>
              <a:t>Google’s PageRank.</a:t>
            </a:r>
            <a:endParaRPr lang="en-US" dirty="0">
              <a:solidFill>
                <a:prstClr val="black"/>
              </a:solidFill>
            </a:endParaRPr>
          </a:p>
          <a:p>
            <a:r>
              <a:rPr lang="en-US" dirty="0">
                <a:solidFill>
                  <a:srgbClr val="FF0000"/>
                </a:solidFill>
              </a:rPr>
              <a:t>HITS ranking.</a:t>
            </a:r>
            <a:endParaRPr lang="en-US" dirty="0">
              <a:solidFill>
                <a:prstClr val="black"/>
              </a:solidFill>
            </a:endParaRPr>
          </a:p>
        </p:txBody>
      </p:sp>
    </p:spTree>
    <p:extLst>
      <p:ext uri="{BB962C8B-B14F-4D97-AF65-F5344CB8AC3E}">
        <p14:creationId xmlns:p14="http://schemas.microsoft.com/office/powerpoint/2010/main" val="785215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A736C0-6906-4FFA-B91F-4F904E8E9D52}"/>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0344C7CC-317E-49EC-8F19-3C0CD40A1501}"/>
              </a:ext>
            </a:extLst>
          </p:cNvPr>
          <p:cNvSpPr>
            <a:spLocks noGrp="1"/>
          </p:cNvSpPr>
          <p:nvPr>
            <p:ph type="title"/>
          </p:nvPr>
        </p:nvSpPr>
        <p:spPr/>
        <p:txBody>
          <a:bodyPr/>
          <a:lstStyle/>
          <a:p>
            <a:r>
              <a:rPr lang="en-US" dirty="0"/>
              <a:t>Definition of Eigenvector Centrality</a:t>
            </a:r>
          </a:p>
        </p:txBody>
      </p:sp>
      <p:sp>
        <p:nvSpPr>
          <p:cNvPr id="4" name="Slide Number Placeholder 3">
            <a:extLst>
              <a:ext uri="{FF2B5EF4-FFF2-40B4-BE49-F238E27FC236}">
                <a16:creationId xmlns:a16="http://schemas.microsoft.com/office/drawing/2014/main" id="{692CEC4E-C3C6-4BD5-8F86-AA93F17C6EAC}"/>
              </a:ext>
            </a:extLst>
          </p:cNvPr>
          <p:cNvSpPr>
            <a:spLocks noGrp="1"/>
          </p:cNvSpPr>
          <p:nvPr>
            <p:ph type="sldNum" sz="quarter" idx="11"/>
          </p:nvPr>
        </p:nvSpPr>
        <p:spPr/>
        <p:txBody>
          <a:bodyPr/>
          <a:lstStyle/>
          <a:p>
            <a:fld id="{69974E82-3C2C-4ABB-838F-79BD9B35B7DF}" type="slidenum">
              <a:rPr lang="en-US" smtClean="0"/>
              <a:t>7</a:t>
            </a:fld>
            <a:endParaRPr lang="en-US"/>
          </a:p>
        </p:txBody>
      </p:sp>
    </p:spTree>
    <p:extLst>
      <p:ext uri="{BB962C8B-B14F-4D97-AF65-F5344CB8AC3E}">
        <p14:creationId xmlns:p14="http://schemas.microsoft.com/office/powerpoint/2010/main" val="4229014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38A6F4-E81F-4691-A6AE-0BAC48C9EC42}"/>
              </a:ext>
            </a:extLst>
          </p:cNvPr>
          <p:cNvSpPr>
            <a:spLocks noGrp="1"/>
          </p:cNvSpPr>
          <p:nvPr>
            <p:ph type="sldNum" sz="quarter" idx="12"/>
          </p:nvPr>
        </p:nvSpPr>
        <p:spPr/>
        <p:txBody>
          <a:bodyPr/>
          <a:lstStyle/>
          <a:p>
            <a:fld id="{69974E82-3C2C-4ABB-838F-79BD9B35B7DF}" type="slidenum">
              <a:rPr lang="en-US" smtClean="0"/>
              <a:t>8</a:t>
            </a:fld>
            <a:endParaRPr lang="en-US"/>
          </a:p>
        </p:txBody>
      </p:sp>
      <p:sp>
        <p:nvSpPr>
          <p:cNvPr id="3" name="Title 1">
            <a:extLst>
              <a:ext uri="{FF2B5EF4-FFF2-40B4-BE49-F238E27FC236}">
                <a16:creationId xmlns:a16="http://schemas.microsoft.com/office/drawing/2014/main" id="{A59770A3-A9EA-43D1-815D-45010955ABA0}"/>
              </a:ext>
            </a:extLst>
          </p:cNvPr>
          <p:cNvSpPr txBox="1">
            <a:spLocks/>
          </p:cNvSpPr>
          <p:nvPr/>
        </p:nvSpPr>
        <p:spPr>
          <a:xfrm>
            <a:off x="2702782" y="216073"/>
            <a:ext cx="6786435" cy="760956"/>
          </a:xfrm>
          <a:prstGeom prst="rect">
            <a:avLst/>
          </a:prstGeom>
        </p:spPr>
        <p:txBody>
          <a:bodyPr>
            <a:normAutofit lnSpcReduction="10000"/>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t>Eigenvectors and Eigenvalues</a:t>
            </a:r>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E385D76-7B6E-4AC4-8570-4C015D64DDAA}"/>
                  </a:ext>
                </a:extLst>
              </p:cNvPr>
              <p:cNvSpPr txBox="1">
                <a:spLocks/>
              </p:cNvSpPr>
              <p:nvPr/>
            </p:nvSpPr>
            <p:spPr>
              <a:xfrm>
                <a:off x="549580" y="1525043"/>
                <a:ext cx="5784352" cy="3998935"/>
              </a:xfrm>
              <a:prstGeom prst="rect">
                <a:avLst/>
              </a:prstGeom>
            </p:spPr>
            <p:txBody>
              <a:bodyPr>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b="1" dirty="0">
                    <a:solidFill>
                      <a:srgbClr val="0070C0"/>
                    </a:solidFill>
                  </a:rPr>
                  <a:t>Definition. </a:t>
                </a:r>
                <a:r>
                  <a:rPr lang="en-US" dirty="0"/>
                  <a:t>Let </a:t>
                </a:r>
                <a14:m>
                  <m:oMath xmlns:m="http://schemas.openxmlformats.org/officeDocument/2006/math">
                    <m:r>
                      <a:rPr lang="en-US" b="1" i="1">
                        <a:latin typeface="Cambria Math" panose="02040503050406030204" pitchFamily="18" charset="0"/>
                      </a:rPr>
                      <m:t>𝑨</m:t>
                    </m:r>
                  </m:oMath>
                </a14:m>
                <a:r>
                  <a:rPr lang="en-US" b="1" dirty="0"/>
                  <a:t> </a:t>
                </a:r>
                <a:r>
                  <a:rPr lang="en-US" dirty="0"/>
                  <a:t>be an </a:t>
                </a:r>
                <a14:m>
                  <m:oMath xmlns:m="http://schemas.openxmlformats.org/officeDocument/2006/math">
                    <m:r>
                      <a:rPr lang="en-US" i="1" smtClean="0">
                        <a:latin typeface="Cambria Math" panose="02040503050406030204" pitchFamily="18" charset="0"/>
                      </a:rPr>
                      <m:t>𝑛</m:t>
                    </m:r>
                    <m:r>
                      <a:rPr lang="en-US" i="1" smtClean="0">
                        <a:latin typeface="Cambria Math" panose="02040503050406030204" pitchFamily="18" charset="0"/>
                      </a:rPr>
                      <m:t>×</m:t>
                    </m:r>
                    <m:r>
                      <a:rPr lang="en-US" i="1" smtClean="0">
                        <a:latin typeface="Cambria Math" panose="02040503050406030204" pitchFamily="18" charset="0"/>
                      </a:rPr>
                      <m:t>𝑛</m:t>
                    </m:r>
                  </m:oMath>
                </a14:m>
                <a:r>
                  <a:rPr lang="en-US" dirty="0"/>
                  <a:t> matrix over </a:t>
                </a:r>
                <a14:m>
                  <m:oMath xmlns:m="http://schemas.openxmlformats.org/officeDocument/2006/math">
                    <m:r>
                      <a:rPr lang="en-US" i="1">
                        <a:latin typeface="Cambria Math" panose="02040503050406030204" pitchFamily="18" charset="0"/>
                        <a:ea typeface="Cambria Math" panose="02040503050406030204" pitchFamily="18" charset="0"/>
                      </a:rPr>
                      <m:t>ℂ</m:t>
                    </m:r>
                  </m:oMath>
                </a14:m>
                <a:r>
                  <a:rPr lang="en-US" dirty="0"/>
                  <a:t>. Let </a:t>
                </a:r>
                <a14:m>
                  <m:oMath xmlns:m="http://schemas.openxmlformats.org/officeDocument/2006/math">
                    <m:r>
                      <m:rPr>
                        <m:nor/>
                      </m:rPr>
                      <a:rPr lang="en-US" b="1">
                        <a:latin typeface="Cambria Math" panose="02040503050406030204" pitchFamily="18" charset="0"/>
                      </a:rPr>
                      <m:t>x</m:t>
                    </m:r>
                  </m:oMath>
                </a14:m>
                <a:r>
                  <a:rPr lang="en-US" b="1" dirty="0"/>
                  <a:t> </a:t>
                </a:r>
                <a:r>
                  <a:rPr lang="en-US" dirty="0"/>
                  <a:t>be an </a:t>
                </a:r>
                <a14:m>
                  <m:oMath xmlns:m="http://schemas.openxmlformats.org/officeDocument/2006/math">
                    <m:r>
                      <a:rPr lang="en-US" i="1" dirty="0">
                        <a:latin typeface="Cambria Math" panose="02040503050406030204" pitchFamily="18" charset="0"/>
                      </a:rPr>
                      <m:t>𝑛</m:t>
                    </m:r>
                  </m:oMath>
                </a14:m>
                <a:r>
                  <a:rPr lang="en-US" dirty="0"/>
                  <a:t>-dimensional non-zero vector over </a:t>
                </a:r>
                <a14:m>
                  <m:oMath xmlns:m="http://schemas.openxmlformats.org/officeDocument/2006/math">
                    <m:r>
                      <a:rPr lang="en-US" i="1">
                        <a:latin typeface="Cambria Math" panose="02040503050406030204" pitchFamily="18" charset="0"/>
                        <a:ea typeface="Cambria Math" panose="02040503050406030204" pitchFamily="18" charset="0"/>
                      </a:rPr>
                      <m:t>ℂ</m:t>
                    </m:r>
                  </m:oMath>
                </a14:m>
                <a:r>
                  <a:rPr lang="en-US" dirty="0"/>
                  <a:t>. We call </a:t>
                </a:r>
                <a14:m>
                  <m:oMath xmlns:m="http://schemas.openxmlformats.org/officeDocument/2006/math">
                    <m:r>
                      <m:rPr>
                        <m:nor/>
                      </m:rPr>
                      <a:rPr lang="en-US" b="1" dirty="0">
                        <a:latin typeface="Cambria Math" panose="02040503050406030204" pitchFamily="18" charset="0"/>
                      </a:rPr>
                      <m:t>x</m:t>
                    </m:r>
                  </m:oMath>
                </a14:m>
                <a:r>
                  <a:rPr lang="en-US" dirty="0"/>
                  <a:t> an </a:t>
                </a:r>
                <a:r>
                  <a:rPr lang="en-US" dirty="0">
                    <a:solidFill>
                      <a:srgbClr val="FF0000"/>
                    </a:solidFill>
                  </a:rPr>
                  <a:t>eigenvector</a:t>
                </a:r>
                <a:r>
                  <a:rPr lang="en-US" dirty="0"/>
                  <a:t> of </a:t>
                </a:r>
                <a14:m>
                  <m:oMath xmlns:m="http://schemas.openxmlformats.org/officeDocument/2006/math">
                    <m:r>
                      <a:rPr lang="en-US" b="1" i="1" smtClean="0">
                        <a:latin typeface="Cambria Math" panose="02040503050406030204" pitchFamily="18" charset="0"/>
                      </a:rPr>
                      <m:t>𝑨</m:t>
                    </m:r>
                  </m:oMath>
                </a14:m>
                <a:r>
                  <a:rPr lang="en-US" dirty="0"/>
                  <a:t> if there exists a complex number </a:t>
                </a:r>
                <a14:m>
                  <m:oMath xmlns:m="http://schemas.openxmlformats.org/officeDocument/2006/math">
                    <m:r>
                      <a:rPr lang="en-US" i="1">
                        <a:latin typeface="Cambria Math" panose="02040503050406030204" pitchFamily="18" charset="0"/>
                      </a:rPr>
                      <m:t>𝜆</m:t>
                    </m:r>
                  </m:oMath>
                </a14:m>
                <a:r>
                  <a:rPr lang="en-US" dirty="0"/>
                  <a:t> such that </a:t>
                </a:r>
              </a:p>
              <a:p>
                <a:pPr marL="0" indent="0" algn="ctr">
                  <a:buFont typeface="Wingdings"/>
                  <a:buNone/>
                </a:pPr>
                <a14:m>
                  <m:oMath xmlns:m="http://schemas.openxmlformats.org/officeDocument/2006/math">
                    <m:r>
                      <a:rPr lang="en-US" b="1" i="1">
                        <a:latin typeface="Cambria Math" panose="02040503050406030204" pitchFamily="18" charset="0"/>
                      </a:rPr>
                      <m:t>𝑨</m:t>
                    </m:r>
                    <m:r>
                      <m:rPr>
                        <m:nor/>
                      </m:rPr>
                      <a:rPr lang="en-US" b="1">
                        <a:latin typeface="Cambria Math" panose="02040503050406030204" pitchFamily="18" charset="0"/>
                      </a:rPr>
                      <m:t>x</m:t>
                    </m:r>
                    <m:r>
                      <a:rPr lang="en-US" i="1">
                        <a:latin typeface="Cambria Math" panose="02040503050406030204" pitchFamily="18" charset="0"/>
                      </a:rPr>
                      <m:t>=</m:t>
                    </m:r>
                    <m:r>
                      <a:rPr lang="en-US" i="1">
                        <a:latin typeface="Cambria Math" panose="02040503050406030204" pitchFamily="18" charset="0"/>
                      </a:rPr>
                      <m:t>𝜆</m:t>
                    </m:r>
                    <m:r>
                      <m:rPr>
                        <m:nor/>
                      </m:rPr>
                      <a:rPr lang="en-US" b="1">
                        <a:latin typeface="Cambria Math" panose="02040503050406030204" pitchFamily="18" charset="0"/>
                      </a:rPr>
                      <m:t>x</m:t>
                    </m:r>
                  </m:oMath>
                </a14:m>
                <a:r>
                  <a:rPr lang="en-US" b="1" dirty="0"/>
                  <a:t>.</a:t>
                </a:r>
              </a:p>
              <a:p>
                <a:pPr marL="0" indent="0">
                  <a:buFont typeface="Wingdings"/>
                  <a:buNone/>
                </a:pPr>
                <a:r>
                  <a:rPr lang="en-US" dirty="0"/>
                  <a:t>The number </a:t>
                </a:r>
                <a14:m>
                  <m:oMath xmlns:m="http://schemas.openxmlformats.org/officeDocument/2006/math">
                    <m:r>
                      <a:rPr lang="en-US" i="1">
                        <a:latin typeface="Cambria Math" panose="02040503050406030204" pitchFamily="18" charset="0"/>
                      </a:rPr>
                      <m:t>𝜆</m:t>
                    </m:r>
                  </m:oMath>
                </a14:m>
                <a:r>
                  <a:rPr lang="en-US" dirty="0"/>
                  <a:t> is called the </a:t>
                </a:r>
                <a:r>
                  <a:rPr lang="en-US" dirty="0">
                    <a:solidFill>
                      <a:srgbClr val="FF0000"/>
                    </a:solidFill>
                  </a:rPr>
                  <a:t>eigenvalue </a:t>
                </a:r>
                <a:r>
                  <a:rPr lang="en-US" dirty="0"/>
                  <a:t>corresponding to </a:t>
                </a:r>
                <a14:m>
                  <m:oMath xmlns:m="http://schemas.openxmlformats.org/officeDocument/2006/math">
                    <m:r>
                      <m:rPr>
                        <m:nor/>
                      </m:rPr>
                      <a:rPr lang="en-US" b="1">
                        <a:latin typeface="Cambria Math" panose="02040503050406030204" pitchFamily="18" charset="0"/>
                      </a:rPr>
                      <m:t>x</m:t>
                    </m:r>
                  </m:oMath>
                </a14:m>
                <a:r>
                  <a:rPr lang="en-US" dirty="0"/>
                  <a:t>.</a:t>
                </a:r>
              </a:p>
            </p:txBody>
          </p:sp>
        </mc:Choice>
        <mc:Fallback xmlns="">
          <p:sp>
            <p:nvSpPr>
              <p:cNvPr id="4" name="Content Placeholder 3">
                <a:extLst>
                  <a:ext uri="{FF2B5EF4-FFF2-40B4-BE49-F238E27FC236}">
                    <a16:creationId xmlns:a16="http://schemas.microsoft.com/office/drawing/2014/main" id="{0E385D76-7B6E-4AC4-8570-4C015D64DDAA}"/>
                  </a:ext>
                </a:extLst>
              </p:cNvPr>
              <p:cNvSpPr txBox="1">
                <a:spLocks noRot="1" noChangeAspect="1" noMove="1" noResize="1" noEditPoints="1" noAdjustHandles="1" noChangeArrowheads="1" noChangeShapeType="1" noTextEdit="1"/>
              </p:cNvSpPr>
              <p:nvPr/>
            </p:nvSpPr>
            <p:spPr>
              <a:xfrm>
                <a:off x="549580" y="1525043"/>
                <a:ext cx="5784352" cy="3998935"/>
              </a:xfrm>
              <a:prstGeom prst="rect">
                <a:avLst/>
              </a:prstGeom>
              <a:blipFill>
                <a:blip r:embed="rId2"/>
                <a:stretch>
                  <a:fillRect l="-2213" t="-1524" r="-2740"/>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6339636B-764B-454A-AE8B-16F303E11F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0420" y="1437296"/>
            <a:ext cx="4572000" cy="3186684"/>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8DBF03C-E6C8-47BF-99E3-39021BA6F740}"/>
                  </a:ext>
                </a:extLst>
              </p:cNvPr>
              <p:cNvSpPr txBox="1"/>
              <p:nvPr/>
            </p:nvSpPr>
            <p:spPr>
              <a:xfrm>
                <a:off x="7070420" y="4808675"/>
                <a:ext cx="4766675" cy="1323439"/>
              </a:xfrm>
              <a:prstGeom prst="rect">
                <a:avLst/>
              </a:prstGeom>
              <a:noFill/>
            </p:spPr>
            <p:txBody>
              <a:bodyPr wrap="square" rtlCol="0">
                <a:spAutoFit/>
              </a:bodyPr>
              <a:lstStyle/>
              <a:p>
                <a:r>
                  <a:rPr lang="en-US" sz="2000" dirty="0">
                    <a:solidFill>
                      <a:srgbClr val="0070C0"/>
                    </a:solidFill>
                  </a:rPr>
                  <a:t>The blue vector is an eigenvector because the transformation did not change its direction. The corresponding eigenvalue is </a:t>
                </a:r>
                <a14:m>
                  <m:oMath xmlns:m="http://schemas.openxmlformats.org/officeDocument/2006/math">
                    <m:r>
                      <a:rPr lang="en-US" sz="2000" b="0" i="1" smtClean="0">
                        <a:solidFill>
                          <a:srgbClr val="0070C0"/>
                        </a:solidFill>
                        <a:latin typeface="Cambria Math" panose="02040503050406030204" pitchFamily="18" charset="0"/>
                      </a:rPr>
                      <m:t>1</m:t>
                    </m:r>
                  </m:oMath>
                </a14:m>
                <a:r>
                  <a:rPr lang="en-US" sz="2000" dirty="0">
                    <a:solidFill>
                      <a:srgbClr val="0070C0"/>
                    </a:solidFill>
                  </a:rPr>
                  <a:t> because the length is unchanged. </a:t>
                </a:r>
              </a:p>
            </p:txBody>
          </p:sp>
        </mc:Choice>
        <mc:Fallback xmlns="">
          <p:sp>
            <p:nvSpPr>
              <p:cNvPr id="7" name="TextBox 6">
                <a:extLst>
                  <a:ext uri="{FF2B5EF4-FFF2-40B4-BE49-F238E27FC236}">
                    <a16:creationId xmlns:a16="http://schemas.microsoft.com/office/drawing/2014/main" id="{88DBF03C-E6C8-47BF-99E3-39021BA6F740}"/>
                  </a:ext>
                </a:extLst>
              </p:cNvPr>
              <p:cNvSpPr txBox="1">
                <a:spLocks noRot="1" noChangeAspect="1" noMove="1" noResize="1" noEditPoints="1" noAdjustHandles="1" noChangeArrowheads="1" noChangeShapeType="1" noTextEdit="1"/>
              </p:cNvSpPr>
              <p:nvPr/>
            </p:nvSpPr>
            <p:spPr>
              <a:xfrm>
                <a:off x="7070420" y="4808675"/>
                <a:ext cx="4766675" cy="1323439"/>
              </a:xfrm>
              <a:prstGeom prst="rect">
                <a:avLst/>
              </a:prstGeom>
              <a:blipFill>
                <a:blip r:embed="rId4"/>
                <a:stretch>
                  <a:fillRect l="-1407" t="-2765" r="-2558" b="-7373"/>
                </a:stretch>
              </a:blipFill>
            </p:spPr>
            <p:txBody>
              <a:bodyPr/>
              <a:lstStyle/>
              <a:p>
                <a:r>
                  <a:rPr lang="en-US">
                    <a:noFill/>
                  </a:rPr>
                  <a:t> </a:t>
                </a:r>
              </a:p>
            </p:txBody>
          </p:sp>
        </mc:Fallback>
      </mc:AlternateContent>
    </p:spTree>
    <p:extLst>
      <p:ext uri="{BB962C8B-B14F-4D97-AF65-F5344CB8AC3E}">
        <p14:creationId xmlns:p14="http://schemas.microsoft.com/office/powerpoint/2010/main" val="3497953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 of Eigenvector Centrality</a:t>
            </a:r>
          </a:p>
        </p:txBody>
      </p:sp>
      <p:sp>
        <p:nvSpPr>
          <p:cNvPr id="3" name="Slide Number Placeholder 2"/>
          <p:cNvSpPr>
            <a:spLocks noGrp="1"/>
          </p:cNvSpPr>
          <p:nvPr>
            <p:ph type="sldNum" sz="quarter" idx="12"/>
          </p:nvPr>
        </p:nvSpPr>
        <p:spPr/>
        <p:txBody>
          <a:bodyPr>
            <a:normAutofit fontScale="85000" lnSpcReduction="20000"/>
          </a:bodyPr>
          <a:lstStyle/>
          <a:p>
            <a:fld id="{69974E82-3C2C-4ABB-838F-79BD9B35B7DF}" type="slidenum">
              <a:rPr lang="en-US" smtClean="0"/>
              <a:t>9</a:t>
            </a:fld>
            <a:endParaRPr lang="en-US"/>
          </a:p>
        </p:txBody>
      </p:sp>
      <p:sp>
        <p:nvSpPr>
          <p:cNvPr id="4" name="Content Placeholder 3"/>
          <p:cNvSpPr>
            <a:spLocks noGrp="1"/>
          </p:cNvSpPr>
          <p:nvPr>
            <p:ph sz="quarter" idx="1"/>
          </p:nvPr>
        </p:nvSpPr>
        <p:spPr/>
        <p:txBody>
          <a:bodyPr/>
          <a:lstStyle/>
          <a:p>
            <a:r>
              <a:rPr lang="en-US" b="1" dirty="0">
                <a:solidFill>
                  <a:srgbClr val="0070C0"/>
                </a:solidFill>
              </a:rPr>
              <a:t>Degree centrality: </a:t>
            </a:r>
            <a:r>
              <a:rPr lang="en-US" dirty="0"/>
              <a:t>the score of a node is equal to the number of its neighbors.  </a:t>
            </a:r>
          </a:p>
          <a:p>
            <a:r>
              <a:rPr lang="en-US" b="1" dirty="0">
                <a:solidFill>
                  <a:srgbClr val="0070C0"/>
                </a:solidFill>
              </a:rPr>
              <a:t>Eigenvector centrality: </a:t>
            </a:r>
            <a:r>
              <a:rPr lang="en-US" dirty="0"/>
              <a:t>the score of a node is proportional to the sum of the scores of its neighbors. </a:t>
            </a:r>
          </a:p>
          <a:p>
            <a:pPr marL="0" indent="0">
              <a:buNone/>
            </a:pP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1212112" y="3848100"/>
                <a:ext cx="10080703" cy="2118337"/>
              </a:xfrm>
              <a:prstGeom prst="rect">
                <a:avLst/>
              </a:prstGeom>
              <a:noFill/>
            </p:spPr>
            <p:txBody>
              <a:bodyPr wrap="square" rtlCol="0">
                <a:spAutoFit/>
              </a:bodyPr>
              <a:lstStyle/>
              <a:p>
                <a:r>
                  <a:rPr lang="en-US" sz="2900" dirty="0"/>
                  <a:t>Let </a:t>
                </a:r>
                <a14:m>
                  <m:oMath xmlns:m="http://schemas.openxmlformats.org/officeDocument/2006/math">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𝑥</m:t>
                        </m:r>
                      </m:e>
                      <m:sub>
                        <m:r>
                          <a:rPr lang="en-US" sz="2900" b="0" i="1" smtClean="0">
                            <a:latin typeface="Cambria Math" panose="02040503050406030204" pitchFamily="18" charset="0"/>
                          </a:rPr>
                          <m:t>𝑖</m:t>
                        </m:r>
                      </m:sub>
                    </m:sSub>
                  </m:oMath>
                </a14:m>
                <a:r>
                  <a:rPr lang="en-US" sz="2900" dirty="0"/>
                  <a:t> denote the score of node </a:t>
                </a:r>
                <a14:m>
                  <m:oMath xmlns:m="http://schemas.openxmlformats.org/officeDocument/2006/math">
                    <m:r>
                      <a:rPr lang="en-US" sz="2900" i="1" dirty="0">
                        <a:latin typeface="Cambria Math" panose="02040503050406030204" pitchFamily="18" charset="0"/>
                      </a:rPr>
                      <m:t>𝑖</m:t>
                    </m:r>
                  </m:oMath>
                </a14:m>
                <a:r>
                  <a:rPr lang="en-US" sz="2900" dirty="0"/>
                  <a:t>. Then for some coefficient </a:t>
                </a:r>
                <a14:m>
                  <m:oMath xmlns:m="http://schemas.openxmlformats.org/officeDocument/2006/math">
                    <m:r>
                      <a:rPr lang="en-US" sz="2900" b="0" i="1" smtClean="0">
                        <a:latin typeface="Cambria Math" panose="02040503050406030204" pitchFamily="18" charset="0"/>
                      </a:rPr>
                      <m:t>𝑐</m:t>
                    </m:r>
                  </m:oMath>
                </a14:m>
                <a:r>
                  <a:rPr lang="en-US" sz="2900" dirty="0"/>
                  <a:t>,  </a:t>
                </a:r>
              </a:p>
              <a:p>
                <a:pPr/>
                <a14:m>
                  <m:oMathPara xmlns:m="http://schemas.openxmlformats.org/officeDocument/2006/math">
                    <m:oMathParaPr>
                      <m:jc m:val="centerGroup"/>
                    </m:oMathParaPr>
                    <m:oMath xmlns:m="http://schemas.openxmlformats.org/officeDocument/2006/math">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𝑥</m:t>
                          </m:r>
                        </m:e>
                        <m:sub>
                          <m:r>
                            <a:rPr lang="en-US" sz="2900" b="0" i="1" smtClean="0">
                              <a:latin typeface="Cambria Math" panose="02040503050406030204" pitchFamily="18" charset="0"/>
                            </a:rPr>
                            <m:t>𝑖</m:t>
                          </m:r>
                        </m:sub>
                      </m:sSub>
                      <m:r>
                        <a:rPr lang="en-US" sz="2900" b="0" i="1" smtClean="0">
                          <a:latin typeface="Cambria Math" panose="02040503050406030204" pitchFamily="18" charset="0"/>
                        </a:rPr>
                        <m:t>=</m:t>
                      </m:r>
                      <m:r>
                        <a:rPr lang="en-US" sz="2900" b="0" i="1" smtClean="0">
                          <a:latin typeface="Cambria Math" panose="02040503050406030204" pitchFamily="18" charset="0"/>
                        </a:rPr>
                        <m:t>𝑐</m:t>
                      </m:r>
                      <m:r>
                        <a:rPr lang="en-US" sz="2900" b="0" i="1" smtClean="0">
                          <a:latin typeface="Cambria Math" panose="02040503050406030204" pitchFamily="18" charset="0"/>
                        </a:rPr>
                        <m:t>⋅</m:t>
                      </m:r>
                      <m:nary>
                        <m:naryPr>
                          <m:chr m:val="∑"/>
                          <m:supHide m:val="on"/>
                          <m:ctrlPr>
                            <a:rPr lang="en-US" sz="2900" b="0" i="1" smtClean="0">
                              <a:latin typeface="Cambria Math" panose="02040503050406030204" pitchFamily="18" charset="0"/>
                            </a:rPr>
                          </m:ctrlPr>
                        </m:naryPr>
                        <m:sub>
                          <m:r>
                            <m:rPr>
                              <m:brk m:alnAt="7"/>
                            </m:rPr>
                            <a:rPr lang="en-US" sz="2900" b="0" i="1" smtClean="0">
                              <a:latin typeface="Cambria Math" panose="02040503050406030204" pitchFamily="18" charset="0"/>
                            </a:rPr>
                            <m:t>𝑗</m:t>
                          </m:r>
                        </m:sub>
                        <m:sup/>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𝑥</m:t>
                              </m:r>
                            </m:e>
                            <m:sub>
                              <m:r>
                                <a:rPr lang="en-US" sz="2900" b="0" i="1" smtClean="0">
                                  <a:latin typeface="Cambria Math" panose="02040503050406030204" pitchFamily="18" charset="0"/>
                                </a:rPr>
                                <m:t>𝑗</m:t>
                              </m:r>
                            </m:sub>
                          </m:sSub>
                        </m:e>
                      </m:nary>
                    </m:oMath>
                  </m:oMathPara>
                </a14:m>
                <a:endParaRPr lang="en-US" sz="2900" dirty="0"/>
              </a:p>
              <a:p>
                <a:r>
                  <a:rPr lang="en-US" sz="2900" dirty="0"/>
                  <a:t>where the sum is taken over all neighbors of </a:t>
                </a:r>
                <a14:m>
                  <m:oMath xmlns:m="http://schemas.openxmlformats.org/officeDocument/2006/math">
                    <m:r>
                      <a:rPr lang="en-US" sz="2900" i="1" dirty="0" smtClean="0">
                        <a:latin typeface="Cambria Math" panose="02040503050406030204" pitchFamily="18" charset="0"/>
                      </a:rPr>
                      <m:t>𝑖</m:t>
                    </m:r>
                    <m:r>
                      <a:rPr lang="en-US" sz="2900" b="0" i="1" dirty="0" smtClean="0">
                        <a:latin typeface="Cambria Math" panose="02040503050406030204" pitchFamily="18" charset="0"/>
                      </a:rPr>
                      <m:t>.</m:t>
                    </m:r>
                  </m:oMath>
                </a14:m>
                <a:endParaRPr lang="en-US" sz="2900" dirty="0"/>
              </a:p>
            </p:txBody>
          </p:sp>
        </mc:Choice>
        <mc:Fallback xmlns="">
          <p:sp>
            <p:nvSpPr>
              <p:cNvPr id="5" name="TextBox 4"/>
              <p:cNvSpPr txBox="1">
                <a:spLocks noRot="1" noChangeAspect="1" noMove="1" noResize="1" noEditPoints="1" noAdjustHandles="1" noChangeArrowheads="1" noChangeShapeType="1" noTextEdit="1"/>
              </p:cNvSpPr>
              <p:nvPr/>
            </p:nvSpPr>
            <p:spPr>
              <a:xfrm>
                <a:off x="1212112" y="3848100"/>
                <a:ext cx="10080703" cy="2118337"/>
              </a:xfrm>
              <a:prstGeom prst="rect">
                <a:avLst/>
              </a:prstGeom>
              <a:blipFill>
                <a:blip r:embed="rId2"/>
                <a:stretch>
                  <a:fillRect l="-1331" t="-2874" b="-7471"/>
                </a:stretch>
              </a:blipFill>
            </p:spPr>
            <p:txBody>
              <a:bodyPr/>
              <a:lstStyle/>
              <a:p>
                <a:r>
                  <a:rPr lang="en-US">
                    <a:noFill/>
                  </a:rPr>
                  <a:t> </a:t>
                </a:r>
              </a:p>
            </p:txBody>
          </p:sp>
        </mc:Fallback>
      </mc:AlternateContent>
    </p:spTree>
    <p:extLst>
      <p:ext uri="{BB962C8B-B14F-4D97-AF65-F5344CB8AC3E}">
        <p14:creationId xmlns:p14="http://schemas.microsoft.com/office/powerpoint/2010/main" val="111613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y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MyTheme" id="{EE3CAD15-D4C5-48E4-B044-E3C0614D0E17}" vid="{14AA537B-0363-4E43-89C6-FB46DAC3E8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MyTheme</Template>
  <TotalTime>3274</TotalTime>
  <Words>1329</Words>
  <Application>Microsoft Office PowerPoint</Application>
  <PresentationFormat>Widescreen</PresentationFormat>
  <Paragraphs>138</Paragraphs>
  <Slides>24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Cambria Math</vt:lpstr>
      <vt:lpstr>Tw Cen MT</vt:lpstr>
      <vt:lpstr>Wingdings</vt:lpstr>
      <vt:lpstr>Wingdings 2</vt:lpstr>
      <vt:lpstr>MyTheme</vt:lpstr>
      <vt:lpstr>Centrality in networks</vt:lpstr>
      <vt:lpstr>Degree Centrality</vt:lpstr>
      <vt:lpstr>PowerPoint Presentation</vt:lpstr>
      <vt:lpstr>PowerPoint Presentation</vt:lpstr>
      <vt:lpstr>PowerPoint Presentation</vt:lpstr>
      <vt:lpstr>Overcoming the Drawback</vt:lpstr>
      <vt:lpstr>Definition of Eigenvector Centrality</vt:lpstr>
      <vt:lpstr>PowerPoint Presentation</vt:lpstr>
      <vt:lpstr>Idea of Eigenvector Centrality</vt:lpstr>
      <vt:lpstr>Matrix Eigenequation</vt:lpstr>
      <vt:lpstr>Question</vt:lpstr>
      <vt:lpstr>Non-Negative Centrality Scores</vt:lpstr>
      <vt:lpstr>PowerPoint Presentation</vt:lpstr>
      <vt:lpstr>Choosing a Unique Eigenvector</vt:lpstr>
      <vt:lpstr>Definition of Eigenvector Centrality</vt:lpstr>
      <vt:lpstr>Computing Eigenvector Centrality</vt:lpstr>
      <vt:lpstr>Classical Method</vt:lpstr>
      <vt:lpstr>PowerPoint Presentation</vt:lpstr>
      <vt:lpstr>Power Iteration Method</vt:lpstr>
      <vt:lpstr>More Eigenvector Algorithms</vt:lpstr>
      <vt:lpstr>Extension to Directed Graphs</vt:lpstr>
      <vt:lpstr>Complications</vt:lpstr>
      <vt:lpstr>Main Variants</vt:lpstr>
      <vt:lpstr>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Centrality in networks</dc:title>
  <dc:subject>Network Science</dc:subject>
  <dc:creator>Evgeny Dantsin</dc:creator>
  <cp:lastModifiedBy>Evgeny Dantsin</cp:lastModifiedBy>
  <cp:revision>248</cp:revision>
  <dcterms:created xsi:type="dcterms:W3CDTF">2019-08-09T20:20:42Z</dcterms:created>
  <dcterms:modified xsi:type="dcterms:W3CDTF">2023-09-12T19:22:37Z</dcterms:modified>
</cp:coreProperties>
</file>