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30" r:id="rId3"/>
    <p:sldId id="318" r:id="rId4"/>
    <p:sldId id="321" r:id="rId5"/>
    <p:sldId id="328" r:id="rId6"/>
    <p:sldId id="331" r:id="rId7"/>
    <p:sldId id="316" r:id="rId8"/>
    <p:sldId id="308" r:id="rId9"/>
    <p:sldId id="304" r:id="rId10"/>
    <p:sldId id="305" r:id="rId11"/>
    <p:sldId id="306" r:id="rId12"/>
    <p:sldId id="307" r:id="rId13"/>
    <p:sldId id="309" r:id="rId14"/>
    <p:sldId id="6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73782" autoAdjust="0"/>
  </p:normalViewPr>
  <p:slideViewPr>
    <p:cSldViewPr snapToGrid="0">
      <p:cViewPr varScale="1">
        <p:scale>
          <a:sx n="44" d="100"/>
          <a:sy n="44" d="100"/>
        </p:scale>
        <p:origin x="11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9/12/2023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on the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the Web?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Question:</a:t>
            </a:r>
            <a:r>
              <a:rPr lang="en-US" dirty="0"/>
              <a:t> What is the current size of the Web graph? It is not easy to answer this question. Still, …</a:t>
            </a:r>
          </a:p>
          <a:p>
            <a:r>
              <a:rPr lang="en-US" b="1" dirty="0">
                <a:solidFill>
                  <a:srgbClr val="0070C0"/>
                </a:solidFill>
              </a:rPr>
              <a:t>More precise question: </a:t>
            </a:r>
            <a:r>
              <a:rPr lang="en-US" dirty="0"/>
              <a:t>How many web pages are indexed by a search engine?</a:t>
            </a:r>
          </a:p>
          <a:p>
            <a:r>
              <a:rPr lang="en-US" b="1" dirty="0">
                <a:solidFill>
                  <a:srgbClr val="0070C0"/>
                </a:solidFill>
              </a:rPr>
              <a:t>Estimations of the current indexed Web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1100" y="4134428"/>
                <a:ext cx="704850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worldwidewebsize.com</a:t>
                </a:r>
                <a:endParaRPr lang="en-US" sz="29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900" dirty="0"/>
                  <a:t>Google: between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900" dirty="0"/>
                  <a:t> billion pages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900" dirty="0"/>
                  <a:t>Bing: between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900" dirty="0"/>
                  <a:t> billion pages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4134428"/>
                <a:ext cx="7048500" cy="1431161"/>
              </a:xfrm>
              <a:prstGeom prst="rect">
                <a:avLst/>
              </a:prstGeom>
              <a:blipFill>
                <a:blip r:embed="rId2"/>
                <a:stretch>
                  <a:fillRect l="-1903" t="-4255" b="-1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1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Web Size Estimation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different approaches to indexing web pages. None is perfect.</a:t>
            </a:r>
          </a:p>
          <a:p>
            <a:r>
              <a:rPr lang="en-US" b="1" dirty="0">
                <a:solidFill>
                  <a:srgbClr val="0070C0"/>
                </a:solidFill>
              </a:rPr>
              <a:t>Depth of indexing. </a:t>
            </a:r>
            <a:r>
              <a:rPr lang="en-US" dirty="0"/>
              <a:t>When indexing a web site, search engines may index only pages whose depth does not exceed some threshold. Different thresholds.</a:t>
            </a:r>
          </a:p>
          <a:p>
            <a:r>
              <a:rPr lang="en-US" b="1" dirty="0">
                <a:solidFill>
                  <a:srgbClr val="0070C0"/>
                </a:solidFill>
              </a:rPr>
              <a:t>Duplicates and near duplicates. </a:t>
            </a:r>
            <a:r>
              <a:rPr lang="en-US" dirty="0"/>
              <a:t>Around 40% of web pages are duplicates of other pages. Search engines try to avoid indexing multiple copies of the same content. Techniques for detecting duplicates and near duplicates:</a:t>
            </a:r>
          </a:p>
          <a:p>
            <a:pPr lvl="1"/>
            <a:r>
              <a:rPr lang="en-US" dirty="0"/>
              <a:t>fingerprinting;</a:t>
            </a:r>
          </a:p>
          <a:p>
            <a:pPr lvl="1"/>
            <a:r>
              <a:rPr lang="en-US" dirty="0" err="1"/>
              <a:t>Jaccard</a:t>
            </a:r>
            <a:r>
              <a:rPr lang="en-US" dirty="0"/>
              <a:t> similarity coefficients.</a:t>
            </a:r>
          </a:p>
        </p:txBody>
      </p:sp>
    </p:spTree>
    <p:extLst>
      <p:ext uri="{BB962C8B-B14F-4D97-AF65-F5344CB8AC3E}">
        <p14:creationId xmlns:p14="http://schemas.microsoft.com/office/powerpoint/2010/main" val="29229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Web Graph: Studies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6863" y="1763691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The first overall picture was made in 2000 (Alta Vista, about 200 million pages and 15 billion hyperlinks. </a:t>
            </a:r>
          </a:p>
          <a:p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Next studies showed that the aggregate picture (the “bow-tie” structure) remains relatively stable over time.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64" y="2176808"/>
            <a:ext cx="4876800" cy="3695700"/>
          </a:xfrm>
        </p:spPr>
      </p:pic>
    </p:spTree>
    <p:extLst>
      <p:ext uri="{BB962C8B-B14F-4D97-AF65-F5344CB8AC3E}">
        <p14:creationId xmlns:p14="http://schemas.microsoft.com/office/powerpoint/2010/main" val="202507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Statistics (Table 10.2 in Newman’s Book)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Paths</a:t>
                </a:r>
              </a:p>
              <a:p>
                <a:pPr lvl="1"/>
                <a:r>
                  <a:rPr lang="en-US" dirty="0"/>
                  <a:t>Diameter of strongly connected component: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Maximum path length: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&gt;500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Probability that there is a path from one random page to another random page: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dirty="0"/>
                  <a:t>. If such a path exists, its average length is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≈16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Degrees</a:t>
                </a:r>
              </a:p>
              <a:p>
                <a:pPr lvl="1"/>
                <a:r>
                  <a:rPr lang="en-US" dirty="0"/>
                  <a:t>Average in-degree and out-degree: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Power law for in-degrees: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Power law for out-degrees: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2.7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53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10.1.1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C9DD-35C8-4FAA-844F-D2E7A60B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on the Web: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B0626-8303-4849-810D-5145EDE3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A7BB-B427-4E9A-BF6B-52982CE421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you ask Google about AlphaZero chess program: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Google answer your question?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AF67CD4-09D7-460C-92CE-025220E9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62" y="2331720"/>
            <a:ext cx="6482675" cy="2926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70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Relevance.</a:t>
            </a:r>
            <a:r>
              <a:rPr lang="en-US" dirty="0"/>
              <a:t> The first task is to find web pages </a:t>
            </a:r>
            <a:r>
              <a:rPr lang="en-US" dirty="0">
                <a:solidFill>
                  <a:srgbClr val="FF0000"/>
                </a:solidFill>
              </a:rPr>
              <a:t>relevant</a:t>
            </a:r>
            <a:r>
              <a:rPr lang="en-US" dirty="0"/>
              <a:t> to the query words. This task is performed using information-retrieval techniques and an index (created by a Web crawler). </a:t>
            </a:r>
          </a:p>
          <a:p>
            <a:r>
              <a:rPr lang="en-US" b="1" dirty="0">
                <a:solidFill>
                  <a:srgbClr val="0070C0"/>
                </a:solidFill>
              </a:rPr>
              <a:t>Need of ranking. </a:t>
            </a:r>
            <a:r>
              <a:rPr lang="en-US" dirty="0"/>
              <a:t>Typically, the number of pages relevant to the query is enormous, thousands or even millions. A typical user looks at only one or two screens. What should be the order in which these pages are displayed to the user? </a:t>
            </a:r>
          </a:p>
          <a:p>
            <a:r>
              <a:rPr lang="en-US" b="1" dirty="0">
                <a:solidFill>
                  <a:srgbClr val="0070C0"/>
                </a:solidFill>
              </a:rPr>
              <a:t>Key problem: ranking. </a:t>
            </a:r>
            <a:r>
              <a:rPr lang="en-US" dirty="0"/>
              <a:t>The pages must be ordered (ranked) so that more “useful” pages precede less “useful”. </a:t>
            </a:r>
          </a:p>
        </p:txBody>
      </p:sp>
    </p:spTree>
    <p:extLst>
      <p:ext uri="{BB962C8B-B14F-4D97-AF65-F5344CB8AC3E}">
        <p14:creationId xmlns:p14="http://schemas.microsoft.com/office/powerpoint/2010/main" val="42096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Approaches to Ranking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ranking in early web search engines (the mid of the 1990s) has poor quality. The ranking was essentially a combination of the following three measures: </a:t>
            </a:r>
          </a:p>
          <a:p>
            <a:r>
              <a:rPr lang="en-US" b="1" dirty="0">
                <a:solidFill>
                  <a:srgbClr val="0070C0"/>
                </a:solidFill>
              </a:rPr>
              <a:t>Content.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 measure based on the analysis of the content of a page.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Term frequency. </a:t>
            </a:r>
            <a:r>
              <a:rPr lang="en-US" dirty="0"/>
              <a:t>A measure based on the number of occurrences of the query words on a page. Easy to spam.</a:t>
            </a:r>
          </a:p>
          <a:p>
            <a:r>
              <a:rPr lang="en-US" b="1" dirty="0">
                <a:solidFill>
                  <a:srgbClr val="0070C0"/>
                </a:solidFill>
              </a:rPr>
              <a:t>Number of visits. </a:t>
            </a:r>
            <a:r>
              <a:rPr lang="en-US" dirty="0"/>
              <a:t>A measure based on the number of visits of a page. Easy to spam.</a:t>
            </a:r>
          </a:p>
        </p:txBody>
      </p:sp>
    </p:spTree>
    <p:extLst>
      <p:ext uri="{BB962C8B-B14F-4D97-AF65-F5344CB8AC3E}">
        <p14:creationId xmlns:p14="http://schemas.microsoft.com/office/powerpoint/2010/main" val="86110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474A-F7B7-4D30-9D7E-CEFDDB0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Idea: Link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44AB9-546C-4C3A-854B-6CCB21ED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410C04-6D8C-4330-A265-92FBADD94F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46" y="2500012"/>
            <a:ext cx="1991677" cy="18354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7AA85E-6EFD-4014-8756-7E1A7A18E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21" y="2501579"/>
            <a:ext cx="2844800" cy="1906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AFB1B-4C70-46D1-8809-85316B0EC8E7}"/>
              </a:ext>
            </a:extLst>
          </p:cNvPr>
          <p:cNvSpPr txBox="1"/>
          <p:nvPr/>
        </p:nvSpPr>
        <p:spPr>
          <a:xfrm>
            <a:off x="1571873" y="4549233"/>
            <a:ext cx="296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Jon Kleinberg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 Cornell University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33DFC-A28E-49AE-BF1C-D1F31FC969F1}"/>
              </a:ext>
            </a:extLst>
          </p:cNvPr>
          <p:cNvSpPr txBox="1"/>
          <p:nvPr/>
        </p:nvSpPr>
        <p:spPr>
          <a:xfrm>
            <a:off x="6495514" y="4549234"/>
            <a:ext cx="381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Sergey Brin and Larry Page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Google’s co-founders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33C69-636E-4F75-9C3E-873BB754816E}"/>
              </a:ext>
            </a:extLst>
          </p:cNvPr>
          <p:cNvSpPr txBox="1"/>
          <p:nvPr/>
        </p:nvSpPr>
        <p:spPr>
          <a:xfrm>
            <a:off x="816864" y="5661728"/>
            <a:ext cx="10871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Both algorithms were based on the same idea: </a:t>
            </a:r>
            <a:r>
              <a:rPr lang="en-US" sz="2900" dirty="0">
                <a:solidFill>
                  <a:srgbClr val="FF0000"/>
                </a:solidFill>
              </a:rPr>
              <a:t>link analysis</a:t>
            </a:r>
            <a:r>
              <a:rPr lang="en-US" sz="29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CED21-86ED-4559-A8CB-2A27BCE6BEAF}"/>
              </a:ext>
            </a:extLst>
          </p:cNvPr>
          <p:cNvSpPr txBox="1"/>
          <p:nvPr/>
        </p:nvSpPr>
        <p:spPr>
          <a:xfrm>
            <a:off x="1633759" y="1789360"/>
            <a:ext cx="28394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HITS (Jan 1998)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AF6E20-3849-4873-8280-59B0D51C57B2}"/>
              </a:ext>
            </a:extLst>
          </p:cNvPr>
          <p:cNvSpPr txBox="1"/>
          <p:nvPr/>
        </p:nvSpPr>
        <p:spPr>
          <a:xfrm>
            <a:off x="6675862" y="1789359"/>
            <a:ext cx="345016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PageRank (Apr 1998)</a:t>
            </a:r>
          </a:p>
        </p:txBody>
      </p:sp>
    </p:spTree>
    <p:extLst>
      <p:ext uri="{BB962C8B-B14F-4D97-AF65-F5344CB8AC3E}">
        <p14:creationId xmlns:p14="http://schemas.microsoft.com/office/powerpoint/2010/main" val="341802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42F64-3047-4D23-8689-67045E3B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BC9771-5995-4178-B7C1-ACA7A36C5184}"/>
              </a:ext>
            </a:extLst>
          </p:cNvPr>
          <p:cNvSpPr txBox="1">
            <a:spLocks/>
          </p:cNvSpPr>
          <p:nvPr/>
        </p:nvSpPr>
        <p:spPr>
          <a:xfrm>
            <a:off x="3885923" y="228600"/>
            <a:ext cx="4420154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Link Analysis: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1C48F7-2054-42D0-A0FF-F908DB7C4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1080655"/>
                <a:ext cx="10871200" cy="532707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Directed graph </a:t>
                </a:r>
              </a:p>
              <a:p>
                <a:pPr marL="0" indent="0">
                  <a:buNone/>
                </a:pPr>
                <a:r>
                  <a:rPr lang="en-US" dirty="0"/>
                  <a:t>The Web is modeled as a directed graph where nodes are web pages and edges are hyperlinks between pages.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Endorsements </a:t>
                </a:r>
              </a:p>
              <a:p>
                <a:pPr marL="0" indent="0">
                  <a:buNone/>
                </a:pPr>
                <a:r>
                  <a:rPr lang="en-US" dirty="0"/>
                  <a:t>A directed edge (hyperlink) from 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thought of as an </a:t>
                </a:r>
                <a:r>
                  <a:rPr lang="en-US" dirty="0">
                    <a:highlight>
                      <a:srgbClr val="FFFF00"/>
                    </a:highlight>
                  </a:rPr>
                  <a:t>“endorsement”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endorses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Contribution of the endorsement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to the rank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dirty="0"/>
                  <a:t>the higher the rank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 bigger the contribution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rank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; </a:t>
                </a:r>
              </a:p>
              <a:p>
                <a:r>
                  <a:rPr lang="en-US" dirty="0"/>
                  <a:t>the more endorsements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made, the smaller the contribution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rank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1C48F7-2054-42D0-A0FF-F908DB7C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080655"/>
                <a:ext cx="10871200" cy="5327073"/>
              </a:xfrm>
              <a:prstGeom prst="rect">
                <a:avLst/>
              </a:prstGeom>
              <a:blipFill>
                <a:blip r:embed="rId2"/>
                <a:stretch>
                  <a:fillRect l="-1177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 Graph?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Web graph </a:t>
            </a:r>
            <a:r>
              <a:rPr lang="en-US" dirty="0"/>
              <a:t>is a directed graph in which </a:t>
            </a:r>
          </a:p>
          <a:p>
            <a:r>
              <a:rPr lang="en-US" dirty="0"/>
              <a:t>the vertices are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web pages;</a:t>
            </a:r>
          </a:p>
          <a:p>
            <a:r>
              <a:rPr lang="en-US" dirty="0"/>
              <a:t>the directed edges are hyperlinks between static web pages.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864" y="3657600"/>
            <a:ext cx="7883790" cy="193899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>
                <a:solidFill>
                  <a:srgbClr val="0070C0"/>
                </a:solidFill>
              </a:rPr>
              <a:t> web page is a web page that is delivered to the user exactly as stored, in contrast to dynamic web pages which are generated on the fly by a web application. For example, the RU web page is static, but a web page created by Google when you do a web search is dynamic.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045527" y="2618509"/>
            <a:ext cx="0" cy="10390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Know the Web Graph’s Structure?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Answer.</a:t>
            </a:r>
            <a:r>
              <a:rPr lang="en-US" dirty="0"/>
              <a:t> No, we don’t know the Web graph’s structure. </a:t>
            </a:r>
          </a:p>
          <a:p>
            <a:r>
              <a:rPr lang="en-US" b="1" dirty="0">
                <a:solidFill>
                  <a:srgbClr val="0070C0"/>
                </a:solidFill>
              </a:rPr>
              <a:t>Crawlers.</a:t>
            </a:r>
            <a:r>
              <a:rPr lang="en-US" dirty="0"/>
              <a:t> The structure of the Web graph can be learned only using crawlers, computer programs that automatically surf the Web. In its simplest form, a crawler performs a breadth-first search.</a:t>
            </a:r>
          </a:p>
          <a:p>
            <a:r>
              <a:rPr lang="en-US" b="1" dirty="0">
                <a:solidFill>
                  <a:srgbClr val="0070C0"/>
                </a:solidFill>
              </a:rPr>
              <a:t>Not all static pages. </a:t>
            </a:r>
            <a:r>
              <a:rPr lang="en-US" dirty="0"/>
              <a:t>Crawlers cannot find all static pages on the Web. Here are two main reasons: </a:t>
            </a:r>
          </a:p>
          <a:p>
            <a:pPr lvl="1"/>
            <a:r>
              <a:rPr lang="en-US" dirty="0"/>
              <a:t>Many pages do not have incoming links. Or, more generally, many pages are not reachable from the page where the crawler starts. </a:t>
            </a:r>
          </a:p>
          <a:p>
            <a:pPr lvl="1"/>
            <a:r>
              <a:rPr lang="en-US" dirty="0"/>
              <a:t>Many websites do not allow crawlers to examine some of their pages.</a:t>
            </a:r>
          </a:p>
        </p:txBody>
      </p:sp>
    </p:spTree>
    <p:extLst>
      <p:ext uri="{BB962C8B-B14F-4D97-AF65-F5344CB8AC3E}">
        <p14:creationId xmlns:p14="http://schemas.microsoft.com/office/powerpoint/2010/main" val="30485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3450</TotalTime>
  <Words>891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Tw Cen MT</vt:lpstr>
      <vt:lpstr>Wingdings</vt:lpstr>
      <vt:lpstr>Wingdings 2</vt:lpstr>
      <vt:lpstr>MyTheme</vt:lpstr>
      <vt:lpstr>Search on the Web</vt:lpstr>
      <vt:lpstr>Search on the Web: Example</vt:lpstr>
      <vt:lpstr>General Approach</vt:lpstr>
      <vt:lpstr>Early Approaches to Ranking</vt:lpstr>
      <vt:lpstr>New Idea: Link Analysis</vt:lpstr>
      <vt:lpstr>PowerPoint Presentation</vt:lpstr>
      <vt:lpstr>The Web Graph</vt:lpstr>
      <vt:lpstr>What Is the Web Graph?</vt:lpstr>
      <vt:lpstr>Do We Know the Web Graph’s Structure?</vt:lpstr>
      <vt:lpstr>How Big Is the Web?</vt:lpstr>
      <vt:lpstr>Problems with Web Size Estimation</vt:lpstr>
      <vt:lpstr>Structure of the Web Graph: Studies</vt:lpstr>
      <vt:lpstr>Basic Statistics (Table 10.2 in Newman’s Book)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on the Web</dc:title>
  <dc:subject>Network Science</dc:subject>
  <dc:creator>Evgeny Dantsin</dc:creator>
  <cp:lastModifiedBy>Evgeny Dantsin</cp:lastModifiedBy>
  <cp:revision>265</cp:revision>
  <dcterms:created xsi:type="dcterms:W3CDTF">2019-08-09T20:20:42Z</dcterms:created>
  <dcterms:modified xsi:type="dcterms:W3CDTF">2023-09-12T19:25:31Z</dcterms:modified>
</cp:coreProperties>
</file>