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6" r:id="rId2"/>
    <p:sldId id="347" r:id="rId3"/>
    <p:sldId id="348" r:id="rId4"/>
    <p:sldId id="350" r:id="rId5"/>
    <p:sldId id="368" r:id="rId6"/>
    <p:sldId id="349" r:id="rId7"/>
    <p:sldId id="369" r:id="rId8"/>
    <p:sldId id="370" r:id="rId9"/>
    <p:sldId id="356" r:id="rId10"/>
    <p:sldId id="357" r:id="rId11"/>
    <p:sldId id="359" r:id="rId12"/>
    <p:sldId id="360" r:id="rId13"/>
    <p:sldId id="362" r:id="rId14"/>
    <p:sldId id="361" r:id="rId15"/>
    <p:sldId id="655" r:id="rId16"/>
    <p:sldId id="366" r:id="rId17"/>
    <p:sldId id="656" r:id="rId18"/>
    <p:sldId id="657" r:id="rId19"/>
    <p:sldId id="658" r:id="rId20"/>
    <p:sldId id="659" r:id="rId21"/>
    <p:sldId id="367" r:id="rId22"/>
    <p:sldId id="364" r:id="rId23"/>
    <p:sldId id="371" r:id="rId24"/>
    <p:sldId id="372" r:id="rId25"/>
    <p:sldId id="373" r:id="rId26"/>
    <p:sldId id="376" r:id="rId27"/>
    <p:sldId id="377" r:id="rId28"/>
    <p:sldId id="380" r:id="rId29"/>
    <p:sldId id="652" r:id="rId30"/>
  </p:sldIdLst>
  <p:sldSz cx="12192000" cy="6858000"/>
  <p:notesSz cx="6950075"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12" autoAdjust="0"/>
    <p:restoredTop sz="94660"/>
  </p:normalViewPr>
  <p:slideViewPr>
    <p:cSldViewPr snapToGrid="0">
      <p:cViewPr varScale="1">
        <p:scale>
          <a:sx n="56" d="100"/>
          <a:sy n="56" d="100"/>
        </p:scale>
        <p:origin x="91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3408"/>
          </a:xfrm>
          <a:prstGeom prst="rect">
            <a:avLst/>
          </a:prstGeom>
        </p:spPr>
        <p:txBody>
          <a:bodyPr vert="horz" lIns="92492" tIns="46246" rIns="92492" bIns="46246" rtlCol="0"/>
          <a:lstStyle>
            <a:lvl1pPr algn="l">
              <a:defRPr sz="1200"/>
            </a:lvl1pPr>
          </a:lstStyle>
          <a:p>
            <a:endParaRPr lang="en-US"/>
          </a:p>
        </p:txBody>
      </p:sp>
      <p:sp>
        <p:nvSpPr>
          <p:cNvPr id="3" name="Date Placeholder 2"/>
          <p:cNvSpPr>
            <a:spLocks noGrp="1"/>
          </p:cNvSpPr>
          <p:nvPr>
            <p:ph type="dt" idx="1"/>
          </p:nvPr>
        </p:nvSpPr>
        <p:spPr>
          <a:xfrm>
            <a:off x="3936768" y="0"/>
            <a:ext cx="3011699" cy="463408"/>
          </a:xfrm>
          <a:prstGeom prst="rect">
            <a:avLst/>
          </a:prstGeom>
        </p:spPr>
        <p:txBody>
          <a:bodyPr vert="horz" lIns="92492" tIns="46246" rIns="92492" bIns="46246" rtlCol="0"/>
          <a:lstStyle>
            <a:lvl1pPr algn="r">
              <a:defRPr sz="1200"/>
            </a:lvl1pPr>
          </a:lstStyle>
          <a:p>
            <a:fld id="{845F0576-D755-4488-BE0A-E5AA51FC28C3}" type="datetimeFigureOut">
              <a:rPr lang="en-US" smtClean="0"/>
              <a:t>9/28/2023</a:t>
            </a:fld>
            <a:endParaRPr lang="en-US"/>
          </a:p>
        </p:txBody>
      </p:sp>
      <p:sp>
        <p:nvSpPr>
          <p:cNvPr id="4" name="Slide Image Placeholder 3"/>
          <p:cNvSpPr>
            <a:spLocks noGrp="1" noRot="1" noChangeAspect="1"/>
          </p:cNvSpPr>
          <p:nvPr>
            <p:ph type="sldImg" idx="2"/>
          </p:nvPr>
        </p:nvSpPr>
        <p:spPr>
          <a:xfrm>
            <a:off x="703263" y="1154113"/>
            <a:ext cx="5543550" cy="3117850"/>
          </a:xfrm>
          <a:prstGeom prst="rect">
            <a:avLst/>
          </a:prstGeom>
          <a:noFill/>
          <a:ln w="12700">
            <a:solidFill>
              <a:prstClr val="black"/>
            </a:solidFill>
          </a:ln>
        </p:spPr>
        <p:txBody>
          <a:bodyPr vert="horz" lIns="92492" tIns="46246" rIns="92492" bIns="46246" rtlCol="0" anchor="ctr"/>
          <a:lstStyle/>
          <a:p>
            <a:endParaRPr lang="en-US"/>
          </a:p>
        </p:txBody>
      </p:sp>
      <p:sp>
        <p:nvSpPr>
          <p:cNvPr id="5" name="Notes Placeholder 4"/>
          <p:cNvSpPr>
            <a:spLocks noGrp="1"/>
          </p:cNvSpPr>
          <p:nvPr>
            <p:ph type="body" sz="quarter" idx="3"/>
          </p:nvPr>
        </p:nvSpPr>
        <p:spPr>
          <a:xfrm>
            <a:off x="695008" y="4444861"/>
            <a:ext cx="5560060" cy="3636705"/>
          </a:xfrm>
          <a:prstGeom prst="rect">
            <a:avLst/>
          </a:prstGeom>
        </p:spPr>
        <p:txBody>
          <a:bodyPr vert="horz" lIns="92492" tIns="46246" rIns="92492" bIns="4624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11699" cy="463407"/>
          </a:xfrm>
          <a:prstGeom prst="rect">
            <a:avLst/>
          </a:prstGeom>
        </p:spPr>
        <p:txBody>
          <a:bodyPr vert="horz" lIns="92492" tIns="46246" rIns="92492" bIns="46246" rtlCol="0" anchor="b"/>
          <a:lstStyle>
            <a:lvl1pPr algn="l">
              <a:defRPr sz="1200"/>
            </a:lvl1pPr>
          </a:lstStyle>
          <a:p>
            <a:endParaRPr lang="en-US"/>
          </a:p>
        </p:txBody>
      </p:sp>
      <p:sp>
        <p:nvSpPr>
          <p:cNvPr id="7" name="Slide Number Placeholder 6"/>
          <p:cNvSpPr>
            <a:spLocks noGrp="1"/>
          </p:cNvSpPr>
          <p:nvPr>
            <p:ph type="sldNum" sz="quarter" idx="5"/>
          </p:nvPr>
        </p:nvSpPr>
        <p:spPr>
          <a:xfrm>
            <a:off x="3936768" y="8772669"/>
            <a:ext cx="3011699" cy="463407"/>
          </a:xfrm>
          <a:prstGeom prst="rect">
            <a:avLst/>
          </a:prstGeom>
        </p:spPr>
        <p:txBody>
          <a:bodyPr vert="horz" lIns="92492" tIns="46246" rIns="92492" bIns="46246" rtlCol="0" anchor="b"/>
          <a:lstStyle>
            <a:lvl1pPr algn="r">
              <a:defRPr sz="1200"/>
            </a:lvl1pPr>
          </a:lstStyle>
          <a:p>
            <a:fld id="{12531E13-47AB-4BEA-8B80-1662057C9265}" type="slidenum">
              <a:rPr lang="en-US" smtClean="0"/>
              <a:t>‹#›</a:t>
            </a:fld>
            <a:endParaRPr lang="en-US"/>
          </a:p>
        </p:txBody>
      </p:sp>
    </p:spTree>
    <p:extLst>
      <p:ext uri="{BB962C8B-B14F-4D97-AF65-F5344CB8AC3E}">
        <p14:creationId xmlns:p14="http://schemas.microsoft.com/office/powerpoint/2010/main" val="2453926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12192" y="6053328"/>
            <a:ext cx="2999232"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Rectangle 10"/>
          <p:cNvSpPr/>
          <p:nvPr/>
        </p:nvSpPr>
        <p:spPr>
          <a:xfrm>
            <a:off x="3145536" y="6044184"/>
            <a:ext cx="90464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Title 7"/>
          <p:cNvSpPr>
            <a:spLocks noGrp="1"/>
          </p:cNvSpPr>
          <p:nvPr>
            <p:ph type="ctrTitle"/>
          </p:nvPr>
        </p:nvSpPr>
        <p:spPr>
          <a:xfrm>
            <a:off x="3149600" y="4038600"/>
            <a:ext cx="8636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3149600" y="6050037"/>
            <a:ext cx="89408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101600" y="6068699"/>
            <a:ext cx="2743200" cy="685800"/>
          </a:xfrm>
        </p:spPr>
        <p:txBody>
          <a:bodyPr>
            <a:noAutofit/>
          </a:bodyPr>
          <a:lstStyle>
            <a:lvl1pPr algn="ctr">
              <a:defRPr sz="2000">
                <a:solidFill>
                  <a:srgbClr val="FFFFFF"/>
                </a:solidFill>
              </a:defRPr>
            </a:lvl1pPr>
          </a:lstStyle>
          <a:p>
            <a:fld id="{99B48E90-48DC-49F5-9025-4DC8F06D94DE}" type="datetime1">
              <a:rPr lang="en-US" smtClean="0"/>
              <a:t>9/28/2023</a:t>
            </a:fld>
            <a:endParaRPr lang="en-US"/>
          </a:p>
        </p:txBody>
      </p:sp>
      <p:sp>
        <p:nvSpPr>
          <p:cNvPr id="17" name="Footer Placeholder 16"/>
          <p:cNvSpPr>
            <a:spLocks noGrp="1"/>
          </p:cNvSpPr>
          <p:nvPr>
            <p:ph type="ftr" sz="quarter" idx="11"/>
          </p:nvPr>
        </p:nvSpPr>
        <p:spPr>
          <a:xfrm>
            <a:off x="2780524" y="236539"/>
            <a:ext cx="78232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10668000" y="228600"/>
            <a:ext cx="1117600" cy="381000"/>
          </a:xfrm>
        </p:spPr>
        <p:txBody>
          <a:bodyPr/>
          <a:lstStyle>
            <a:lvl1pPr>
              <a:defRPr>
                <a:solidFill>
                  <a:schemeClr val="tx2"/>
                </a:solidFill>
              </a:defRPr>
            </a:lvl1pPr>
          </a:lstStyle>
          <a:p>
            <a:fld id="{69974E82-3C2C-4ABB-838F-79BD9B35B7DF}" type="slidenum">
              <a:rPr lang="en-US" smtClean="0"/>
              <a:t>‹#›</a:t>
            </a:fld>
            <a:endParaRPr lang="en-US"/>
          </a:p>
        </p:txBody>
      </p:sp>
    </p:spTree>
    <p:extLst>
      <p:ext uri="{BB962C8B-B14F-4D97-AF65-F5344CB8AC3E}">
        <p14:creationId xmlns:p14="http://schemas.microsoft.com/office/powerpoint/2010/main" val="291203184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B4050DA-9C88-4D25-B28C-C46DBDF82290}" type="datetime1">
              <a:rPr lang="en-US" smtClean="0"/>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974E82-3C2C-4ABB-838F-79BD9B35B7DF}" type="slidenum">
              <a:rPr lang="en-US" smtClean="0"/>
              <a:t>‹#›</a:t>
            </a:fld>
            <a:endParaRPr lang="en-US"/>
          </a:p>
        </p:txBody>
      </p:sp>
    </p:spTree>
    <p:extLst>
      <p:ext uri="{BB962C8B-B14F-4D97-AF65-F5344CB8AC3E}">
        <p14:creationId xmlns:p14="http://schemas.microsoft.com/office/powerpoint/2010/main" val="1031987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609601"/>
            <a:ext cx="27432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609600"/>
            <a:ext cx="74168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737600" y="6248403"/>
            <a:ext cx="2946400" cy="365125"/>
          </a:xfrm>
        </p:spPr>
        <p:txBody>
          <a:bodyPr/>
          <a:lstStyle/>
          <a:p>
            <a:fld id="{612F78D6-4709-4F00-8CCA-35B1B1E51ADF}" type="datetime1">
              <a:rPr lang="en-US" smtClean="0"/>
              <a:t>9/28/2023</a:t>
            </a:fld>
            <a:endParaRPr lang="en-US"/>
          </a:p>
        </p:txBody>
      </p:sp>
      <p:sp>
        <p:nvSpPr>
          <p:cNvPr id="5" name="Footer Placeholder 4"/>
          <p:cNvSpPr>
            <a:spLocks noGrp="1"/>
          </p:cNvSpPr>
          <p:nvPr>
            <p:ph type="ftr" sz="quarter" idx="11"/>
          </p:nvPr>
        </p:nvSpPr>
        <p:spPr>
          <a:xfrm>
            <a:off x="609602" y="6248208"/>
            <a:ext cx="7431311" cy="365125"/>
          </a:xfrm>
        </p:spPr>
        <p:txBody>
          <a:bodyPr/>
          <a:lstStyle/>
          <a:p>
            <a:endParaRPr lang="en-US"/>
          </a:p>
        </p:txBody>
      </p:sp>
      <p:sp>
        <p:nvSpPr>
          <p:cNvPr id="7" name="Rectangle 6"/>
          <p:cNvSpPr/>
          <p:nvPr/>
        </p:nvSpPr>
        <p:spPr bwMode="white">
          <a:xfrm>
            <a:off x="8128424" y="0"/>
            <a:ext cx="42672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8" name="Rectangle 7"/>
          <p:cNvSpPr/>
          <p:nvPr/>
        </p:nvSpPr>
        <p:spPr>
          <a:xfrm>
            <a:off x="8189384" y="609600"/>
            <a:ext cx="3048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9" name="Rectangle 8"/>
          <p:cNvSpPr/>
          <p:nvPr/>
        </p:nvSpPr>
        <p:spPr>
          <a:xfrm>
            <a:off x="8189384" y="0"/>
            <a:ext cx="3048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6" name="Slide Number Placeholder 5"/>
          <p:cNvSpPr>
            <a:spLocks noGrp="1"/>
          </p:cNvSpPr>
          <p:nvPr>
            <p:ph type="sldNum" sz="quarter" idx="12"/>
          </p:nvPr>
        </p:nvSpPr>
        <p:spPr>
          <a:xfrm rot="5400000">
            <a:off x="8075084" y="103716"/>
            <a:ext cx="533400" cy="325968"/>
          </a:xfrm>
        </p:spPr>
        <p:txBody>
          <a:bodyPr/>
          <a:lstStyle/>
          <a:p>
            <a:fld id="{69974E82-3C2C-4ABB-838F-79BD9B35B7DF}" type="slidenum">
              <a:rPr lang="en-US" smtClean="0"/>
              <a:t>‹#›</a:t>
            </a:fld>
            <a:endParaRPr lang="en-US"/>
          </a:p>
        </p:txBody>
      </p:sp>
    </p:spTree>
    <p:extLst>
      <p:ext uri="{BB962C8B-B14F-4D97-AF65-F5344CB8AC3E}">
        <p14:creationId xmlns:p14="http://schemas.microsoft.com/office/powerpoint/2010/main" val="2708884854"/>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6864" y="228600"/>
            <a:ext cx="108712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D78245C3-6FCE-4282-9150-E0857C0CB4DF}" type="datetime1">
              <a:rPr lang="en-US" smtClean="0"/>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9974E82-3C2C-4ABB-838F-79BD9B35B7DF}" type="slidenum">
              <a:rPr lang="en-US" smtClean="0"/>
              <a:t>‹#›</a:t>
            </a:fld>
            <a:endParaRPr lang="en-US"/>
          </a:p>
        </p:txBody>
      </p:sp>
      <p:sp>
        <p:nvSpPr>
          <p:cNvPr id="8" name="Content Placeholder 7"/>
          <p:cNvSpPr>
            <a:spLocks noGrp="1"/>
          </p:cNvSpPr>
          <p:nvPr>
            <p:ph sz="quarter" idx="1"/>
          </p:nvPr>
        </p:nvSpPr>
        <p:spPr>
          <a:xfrm>
            <a:off x="816864" y="1600200"/>
            <a:ext cx="108712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133655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801" y="2743200"/>
            <a:ext cx="9497484"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0" y="1600200"/>
            <a:ext cx="17272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1828800" y="1600200"/>
            <a:ext cx="103632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1828800" y="1600200"/>
            <a:ext cx="1016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B6C8BD26-5BE2-4DB8-B28F-673C56DF3E66}" type="datetime1">
              <a:rPr lang="en-US" smtClean="0"/>
              <a:t>9/28/2023</a:t>
            </a:fld>
            <a:endParaRPr lang="en-US"/>
          </a:p>
        </p:txBody>
      </p:sp>
      <p:sp>
        <p:nvSpPr>
          <p:cNvPr id="13" name="Slide Number Placeholder 12"/>
          <p:cNvSpPr>
            <a:spLocks noGrp="1"/>
          </p:cNvSpPr>
          <p:nvPr>
            <p:ph type="sldNum" sz="quarter" idx="11"/>
          </p:nvPr>
        </p:nvSpPr>
        <p:spPr>
          <a:xfrm>
            <a:off x="0" y="1752600"/>
            <a:ext cx="1727200" cy="701676"/>
          </a:xfrm>
        </p:spPr>
        <p:txBody>
          <a:bodyPr>
            <a:noAutofit/>
          </a:bodyPr>
          <a:lstStyle>
            <a:lvl1pPr>
              <a:defRPr sz="2400">
                <a:solidFill>
                  <a:srgbClr val="FFFFFF"/>
                </a:solidFill>
              </a:defRPr>
            </a:lvl1pPr>
          </a:lstStyle>
          <a:p>
            <a:fld id="{69974E82-3C2C-4ABB-838F-79BD9B35B7DF}"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223256709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812800" y="1589567"/>
            <a:ext cx="5181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459868" y="1589567"/>
            <a:ext cx="5181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2E5A320F-92AC-40CB-A609-CB919EB01749}" type="datetime1">
              <a:rPr lang="en-US" smtClean="0"/>
              <a:t>9/28/2023</a:t>
            </a:fld>
            <a:endParaRPr lang="en-US"/>
          </a:p>
        </p:txBody>
      </p:sp>
      <p:sp>
        <p:nvSpPr>
          <p:cNvPr id="10" name="Slide Number Placeholder 9"/>
          <p:cNvSpPr>
            <a:spLocks noGrp="1"/>
          </p:cNvSpPr>
          <p:nvPr>
            <p:ph type="sldNum" sz="quarter" idx="16"/>
          </p:nvPr>
        </p:nvSpPr>
        <p:spPr/>
        <p:txBody>
          <a:bodyPr rtlCol="0"/>
          <a:lstStyle/>
          <a:p>
            <a:fld id="{69974E82-3C2C-4ABB-838F-79BD9B35B7DF}" type="slidenum">
              <a:rPr lang="en-US" smtClean="0"/>
              <a:t>‹#›</a:t>
            </a:fld>
            <a:endParaRPr lang="en-US"/>
          </a:p>
        </p:txBody>
      </p:sp>
      <p:sp>
        <p:nvSpPr>
          <p:cNvPr id="12" name="Footer Placeholder 11"/>
          <p:cNvSpPr>
            <a:spLocks noGrp="1"/>
          </p:cNvSpPr>
          <p:nvPr>
            <p:ph type="ftr" sz="quarter" idx="17"/>
          </p:nvPr>
        </p:nvSpPr>
        <p:spPr/>
        <p:txBody>
          <a:bodyPr rtlCol="0"/>
          <a:lstStyle/>
          <a:p>
            <a:endParaRPr lang="en-US"/>
          </a:p>
        </p:txBody>
      </p:sp>
    </p:spTree>
    <p:extLst>
      <p:ext uri="{BB962C8B-B14F-4D97-AF65-F5344CB8AC3E}">
        <p14:creationId xmlns:p14="http://schemas.microsoft.com/office/powerpoint/2010/main" val="1935238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1200" y="273050"/>
            <a:ext cx="108712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812800" y="2438400"/>
            <a:ext cx="51816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400800" y="2438400"/>
            <a:ext cx="51816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2CF90593-369E-40BE-B902-77A563EE7EE9}" type="datetime1">
              <a:rPr lang="en-US" smtClean="0"/>
              <a:t>9/28/2023</a:t>
            </a:fld>
            <a:endParaRPr lang="en-US"/>
          </a:p>
        </p:txBody>
      </p:sp>
      <p:sp>
        <p:nvSpPr>
          <p:cNvPr id="12" name="Slide Number Placeholder 11"/>
          <p:cNvSpPr>
            <a:spLocks noGrp="1"/>
          </p:cNvSpPr>
          <p:nvPr>
            <p:ph type="sldNum" sz="quarter" idx="16"/>
          </p:nvPr>
        </p:nvSpPr>
        <p:spPr/>
        <p:txBody>
          <a:bodyPr rtlCol="0"/>
          <a:lstStyle/>
          <a:p>
            <a:fld id="{69974E82-3C2C-4ABB-838F-79BD9B35B7DF}" type="slidenum">
              <a:rPr lang="en-US" smtClean="0"/>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812800" y="1752600"/>
            <a:ext cx="51816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6400800" y="1752600"/>
            <a:ext cx="51816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extLst>
      <p:ext uri="{BB962C8B-B14F-4D97-AF65-F5344CB8AC3E}">
        <p14:creationId xmlns:p14="http://schemas.microsoft.com/office/powerpoint/2010/main" val="43366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A28C5D6B-C01B-40D2-AC09-F5185FE4C880}" type="datetime1">
              <a:rPr lang="en-US" smtClean="0"/>
              <a:t>9/28/2023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69974E82-3C2C-4ABB-838F-79BD9B35B7DF}" type="slidenum">
              <a:rPr lang="en-US" smtClean="0"/>
              <a:t>‹#›</a:t>
            </a:fld>
            <a:endParaRPr lang="en-US"/>
          </a:p>
        </p:txBody>
      </p:sp>
    </p:spTree>
    <p:extLst>
      <p:ext uri="{BB962C8B-B14F-4D97-AF65-F5344CB8AC3E}">
        <p14:creationId xmlns:p14="http://schemas.microsoft.com/office/powerpoint/2010/main" val="3847257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DBE68F-883A-4AE5-B902-AD73507A41DD}" type="datetime1">
              <a:rPr lang="en-US" smtClean="0"/>
              <a:t>9/28/2023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711200" cy="381000"/>
          </a:xfrm>
        </p:spPr>
        <p:txBody>
          <a:bodyPr/>
          <a:lstStyle>
            <a:lvl1pPr>
              <a:defRPr>
                <a:solidFill>
                  <a:schemeClr val="tx2"/>
                </a:solidFill>
              </a:defRPr>
            </a:lvl1pPr>
          </a:lstStyle>
          <a:p>
            <a:fld id="{69974E82-3C2C-4ABB-838F-79BD9B35B7DF}" type="slidenum">
              <a:rPr lang="en-US" smtClean="0"/>
              <a:t>‹#›</a:t>
            </a:fld>
            <a:endParaRPr lang="en-US"/>
          </a:p>
        </p:txBody>
      </p:sp>
    </p:spTree>
    <p:extLst>
      <p:ext uri="{BB962C8B-B14F-4D97-AF65-F5344CB8AC3E}">
        <p14:creationId xmlns:p14="http://schemas.microsoft.com/office/powerpoint/2010/main" val="2199860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273050"/>
            <a:ext cx="107696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55A938FB-AEA8-4098-A201-C29918A217A6}" type="datetime1">
              <a:rPr lang="en-US" smtClean="0"/>
              <a:t>9/28/2023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69974E82-3C2C-4ABB-838F-79BD9B35B7DF}" type="slidenum">
              <a:rPr lang="en-US" smtClean="0"/>
              <a:t>‹#›</a:t>
            </a:fld>
            <a:endParaRPr lang="en-US"/>
          </a:p>
        </p:txBody>
      </p:sp>
      <p:sp>
        <p:nvSpPr>
          <p:cNvPr id="3" name="Text Placeholder 2"/>
          <p:cNvSpPr>
            <a:spLocks noGrp="1"/>
          </p:cNvSpPr>
          <p:nvPr>
            <p:ph type="body" idx="2"/>
          </p:nvPr>
        </p:nvSpPr>
        <p:spPr>
          <a:xfrm>
            <a:off x="812800" y="1752600"/>
            <a:ext cx="21336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3149600" y="1752600"/>
            <a:ext cx="85344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008805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133600" y="5486400"/>
            <a:ext cx="97536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12192" y="4572000"/>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12192" y="4663440"/>
            <a:ext cx="195072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2060448" y="4654296"/>
            <a:ext cx="10131552"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2133600" y="4648200"/>
            <a:ext cx="97536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930400" y="0"/>
            <a:ext cx="134112"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Date Placeholder 11"/>
          <p:cNvSpPr>
            <a:spLocks noGrp="1"/>
          </p:cNvSpPr>
          <p:nvPr>
            <p:ph type="dt" sz="half" idx="10"/>
          </p:nvPr>
        </p:nvSpPr>
        <p:spPr>
          <a:xfrm>
            <a:off x="8331200" y="6248401"/>
            <a:ext cx="3556000" cy="365125"/>
          </a:xfrm>
        </p:spPr>
        <p:txBody>
          <a:bodyPr rtlCol="0"/>
          <a:lstStyle/>
          <a:p>
            <a:fld id="{95A7E892-13E1-4BDE-8B4E-79E2B700E96E}" type="datetime1">
              <a:rPr lang="en-US" smtClean="0"/>
              <a:t>9/28/2023</a:t>
            </a:fld>
            <a:endParaRPr lang="en-US"/>
          </a:p>
        </p:txBody>
      </p:sp>
      <p:sp>
        <p:nvSpPr>
          <p:cNvPr id="13" name="Slide Number Placeholder 12"/>
          <p:cNvSpPr>
            <a:spLocks noGrp="1"/>
          </p:cNvSpPr>
          <p:nvPr>
            <p:ph type="sldNum" sz="quarter" idx="11"/>
          </p:nvPr>
        </p:nvSpPr>
        <p:spPr>
          <a:xfrm>
            <a:off x="0" y="4667249"/>
            <a:ext cx="1930400" cy="663578"/>
          </a:xfrm>
        </p:spPr>
        <p:txBody>
          <a:bodyPr rtlCol="0"/>
          <a:lstStyle>
            <a:lvl1pPr>
              <a:defRPr sz="2800"/>
            </a:lvl1pPr>
          </a:lstStyle>
          <a:p>
            <a:fld id="{69974E82-3C2C-4ABB-838F-79BD9B35B7DF}" type="slidenum">
              <a:rPr lang="en-US" smtClean="0"/>
              <a:t>‹#›</a:t>
            </a:fld>
            <a:endParaRPr lang="en-US"/>
          </a:p>
        </p:txBody>
      </p:sp>
      <p:sp>
        <p:nvSpPr>
          <p:cNvPr id="14" name="Footer Placeholder 13"/>
          <p:cNvSpPr>
            <a:spLocks noGrp="1"/>
          </p:cNvSpPr>
          <p:nvPr>
            <p:ph type="ftr" sz="quarter" idx="12"/>
          </p:nvPr>
        </p:nvSpPr>
        <p:spPr>
          <a:xfrm>
            <a:off x="2133600" y="6248207"/>
            <a:ext cx="6096000" cy="365125"/>
          </a:xfrm>
        </p:spPr>
        <p:txBody>
          <a:bodyPr rtlCol="0"/>
          <a:lstStyle/>
          <a:p>
            <a:endParaRPr lang="en-US"/>
          </a:p>
        </p:txBody>
      </p:sp>
      <p:sp>
        <p:nvSpPr>
          <p:cNvPr id="3" name="Picture Placeholder 2"/>
          <p:cNvSpPr>
            <a:spLocks noGrp="1"/>
          </p:cNvSpPr>
          <p:nvPr>
            <p:ph type="pic" idx="1"/>
          </p:nvPr>
        </p:nvSpPr>
        <p:spPr>
          <a:xfrm>
            <a:off x="2080768" y="0"/>
            <a:ext cx="10111232"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extLst>
      <p:ext uri="{BB962C8B-B14F-4D97-AF65-F5344CB8AC3E}">
        <p14:creationId xmlns:p14="http://schemas.microsoft.com/office/powerpoint/2010/main" val="1567626379"/>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812800" y="228600"/>
            <a:ext cx="108712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816864" y="1600200"/>
            <a:ext cx="108712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128000" y="6248401"/>
            <a:ext cx="3556000" cy="365125"/>
          </a:xfrm>
          <a:prstGeom prst="rect">
            <a:avLst/>
          </a:prstGeom>
        </p:spPr>
        <p:txBody>
          <a:bodyPr vert="horz" anchor="ctr" anchorCtr="0"/>
          <a:lstStyle>
            <a:lvl1pPr algn="l" eaLnBrk="1" latinLnBrk="0" hangingPunct="1">
              <a:defRPr kumimoji="0" sz="1400">
                <a:solidFill>
                  <a:schemeClr val="tx2"/>
                </a:solidFill>
              </a:defRPr>
            </a:lvl1pPr>
          </a:lstStyle>
          <a:p>
            <a:fld id="{F5113297-4571-4AA1-8C2D-D8028B5D2D46}" type="datetime1">
              <a:rPr lang="en-US" smtClean="0"/>
              <a:t>9/28/2023</a:t>
            </a:fld>
            <a:endParaRPr lang="en-US"/>
          </a:p>
        </p:txBody>
      </p:sp>
      <p:sp>
        <p:nvSpPr>
          <p:cNvPr id="3" name="Footer Placeholder 2"/>
          <p:cNvSpPr>
            <a:spLocks noGrp="1"/>
          </p:cNvSpPr>
          <p:nvPr>
            <p:ph type="ftr" sz="quarter" idx="3"/>
          </p:nvPr>
        </p:nvSpPr>
        <p:spPr>
          <a:xfrm>
            <a:off x="812801" y="6248207"/>
            <a:ext cx="7228111"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12192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0" y="1280160"/>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787400" y="1280160"/>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3" name="Slide Number Placeholder 22"/>
          <p:cNvSpPr>
            <a:spLocks noGrp="1"/>
          </p:cNvSpPr>
          <p:nvPr>
            <p:ph type="sldNum" sz="quarter" idx="4"/>
          </p:nvPr>
        </p:nvSpPr>
        <p:spPr>
          <a:xfrm>
            <a:off x="0" y="1272222"/>
            <a:ext cx="7112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69974E82-3C2C-4ABB-838F-79BD9B35B7DF}" type="slidenum">
              <a:rPr lang="en-US" smtClean="0"/>
              <a:t>‹#›</a:t>
            </a:fld>
            <a:endParaRPr lang="en-US"/>
          </a:p>
        </p:txBody>
      </p:sp>
    </p:spTree>
    <p:extLst>
      <p:ext uri="{BB962C8B-B14F-4D97-AF65-F5344CB8AC3E}">
        <p14:creationId xmlns:p14="http://schemas.microsoft.com/office/powerpoint/2010/main" val="17362409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20.png"/><Relationship Id="rId7" Type="http://schemas.openxmlformats.org/officeDocument/2006/relationships/image" Target="../media/image26.png"/><Relationship Id="rId2" Type="http://schemas.openxmlformats.org/officeDocument/2006/relationships/image" Target="../media/image23.png"/><Relationship Id="rId1" Type="http://schemas.openxmlformats.org/officeDocument/2006/relationships/slideLayout" Target="../slideLayouts/slideLayout6.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0.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hyperlink" Target="https://www.omnicalculator.com/math/cosine-similarity"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2.png"/><Relationship Id="rId2" Type="http://schemas.openxmlformats.org/officeDocument/2006/relationships/image" Target="../media/image28.png"/><Relationship Id="rId1" Type="http://schemas.openxmlformats.org/officeDocument/2006/relationships/slideLayout" Target="../slideLayouts/slideLayout6.xml"/><Relationship Id="rId6" Type="http://schemas.openxmlformats.org/officeDocument/2006/relationships/image" Target="../media/image25.png"/><Relationship Id="rId5" Type="http://schemas.openxmlformats.org/officeDocument/2006/relationships/image" Target="../media/image31.png"/><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6.png"/><Relationship Id="rId2" Type="http://schemas.openxmlformats.org/officeDocument/2006/relationships/image" Target="../media/image33.png"/><Relationship Id="rId1" Type="http://schemas.openxmlformats.org/officeDocument/2006/relationships/slideLayout" Target="../slideLayouts/slideLayout6.xml"/><Relationship Id="rId6" Type="http://schemas.openxmlformats.org/officeDocument/2006/relationships/image" Target="../media/image25.png"/><Relationship Id="rId5" Type="http://schemas.openxmlformats.org/officeDocument/2006/relationships/image" Target="../media/image35.png"/><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40.png"/><Relationship Id="rId2" Type="http://schemas.openxmlformats.org/officeDocument/2006/relationships/image" Target="../media/image37.png"/><Relationship Id="rId1" Type="http://schemas.openxmlformats.org/officeDocument/2006/relationships/slideLayout" Target="../slideLayouts/slideLayout6.xml"/><Relationship Id="rId6" Type="http://schemas.openxmlformats.org/officeDocument/2006/relationships/image" Target="../media/image25.png"/><Relationship Id="rId5" Type="http://schemas.openxmlformats.org/officeDocument/2006/relationships/image" Target="../media/image39.png"/><Relationship Id="rId4" Type="http://schemas.openxmlformats.org/officeDocument/2006/relationships/image" Target="../media/image38.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50.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6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25.png"/><Relationship Id="rId1" Type="http://schemas.openxmlformats.org/officeDocument/2006/relationships/slideLayout" Target="../slideLayouts/slideLayout6.xml"/><Relationship Id="rId4" Type="http://schemas.openxmlformats.org/officeDocument/2006/relationships/image" Target="../media/image42.png"/></Relationships>
</file>

<file path=ppt/slides/_rels/slide2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00.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2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4.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CB90B-7BE0-499A-B2A1-76F413CBD91E}"/>
              </a:ext>
            </a:extLst>
          </p:cNvPr>
          <p:cNvSpPr>
            <a:spLocks noGrp="1"/>
          </p:cNvSpPr>
          <p:nvPr>
            <p:ph type="ctrTitle"/>
          </p:nvPr>
        </p:nvSpPr>
        <p:spPr/>
        <p:txBody>
          <a:bodyPr/>
          <a:lstStyle/>
          <a:p>
            <a:r>
              <a:rPr lang="en-US" dirty="0"/>
              <a:t>Recommender Networks</a:t>
            </a:r>
          </a:p>
        </p:txBody>
      </p:sp>
      <p:sp>
        <p:nvSpPr>
          <p:cNvPr id="3" name="Subtitle 2">
            <a:extLst>
              <a:ext uri="{FF2B5EF4-FFF2-40B4-BE49-F238E27FC236}">
                <a16:creationId xmlns:a16="http://schemas.microsoft.com/office/drawing/2014/main" id="{A0C69A10-987C-4D44-8478-FFC4871FF311}"/>
              </a:ext>
            </a:extLst>
          </p:cNvPr>
          <p:cNvSpPr>
            <a:spLocks noGrp="1"/>
          </p:cNvSpPr>
          <p:nvPr>
            <p:ph type="subTitle" idx="1"/>
          </p:nvPr>
        </p:nvSpPr>
        <p:spPr/>
        <p:txBody>
          <a:bodyPr/>
          <a:lstStyle/>
          <a:p>
            <a:endParaRPr lang="en-US" dirty="0"/>
          </a:p>
        </p:txBody>
      </p:sp>
      <p:sp>
        <p:nvSpPr>
          <p:cNvPr id="4" name="Slide Number Placeholder 3">
            <a:extLst>
              <a:ext uri="{FF2B5EF4-FFF2-40B4-BE49-F238E27FC236}">
                <a16:creationId xmlns:a16="http://schemas.microsoft.com/office/drawing/2014/main" id="{F1D6EC12-94F8-4C55-BEA3-441AB0091CB8}"/>
              </a:ext>
            </a:extLst>
          </p:cNvPr>
          <p:cNvSpPr>
            <a:spLocks noGrp="1"/>
          </p:cNvSpPr>
          <p:nvPr>
            <p:ph type="sldNum" sz="quarter" idx="12"/>
          </p:nvPr>
        </p:nvSpPr>
        <p:spPr/>
        <p:txBody>
          <a:bodyPr/>
          <a:lstStyle/>
          <a:p>
            <a:fld id="{69974E82-3C2C-4ABB-838F-79BD9B35B7DF}" type="slidenum">
              <a:rPr lang="en-US" smtClean="0"/>
              <a:t>1</a:t>
            </a:fld>
            <a:endParaRPr lang="en-US"/>
          </a:p>
        </p:txBody>
      </p:sp>
    </p:spTree>
    <p:extLst>
      <p:ext uri="{BB962C8B-B14F-4D97-AF65-F5344CB8AC3E}">
        <p14:creationId xmlns:p14="http://schemas.microsoft.com/office/powerpoint/2010/main" val="10200105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60AF2-E455-4E47-9B69-05DCDF800A31}"/>
              </a:ext>
            </a:extLst>
          </p:cNvPr>
          <p:cNvSpPr>
            <a:spLocks noGrp="1"/>
          </p:cNvSpPr>
          <p:nvPr>
            <p:ph type="title"/>
          </p:nvPr>
        </p:nvSpPr>
        <p:spPr/>
        <p:txBody>
          <a:bodyPr/>
          <a:lstStyle/>
          <a:p>
            <a:r>
              <a:rPr lang="en-US" dirty="0"/>
              <a:t>Similarity in Euclidean Space</a:t>
            </a:r>
          </a:p>
        </p:txBody>
      </p:sp>
      <p:sp>
        <p:nvSpPr>
          <p:cNvPr id="3" name="Slide Number Placeholder 2">
            <a:extLst>
              <a:ext uri="{FF2B5EF4-FFF2-40B4-BE49-F238E27FC236}">
                <a16:creationId xmlns:a16="http://schemas.microsoft.com/office/drawing/2014/main" id="{105E2EF4-BA0C-4E05-AC61-7B3CBB02D9F2}"/>
              </a:ext>
            </a:extLst>
          </p:cNvPr>
          <p:cNvSpPr>
            <a:spLocks noGrp="1"/>
          </p:cNvSpPr>
          <p:nvPr>
            <p:ph type="sldNum" sz="quarter" idx="12"/>
          </p:nvPr>
        </p:nvSpPr>
        <p:spPr/>
        <p:txBody>
          <a:bodyPr>
            <a:normAutofit fontScale="85000" lnSpcReduction="20000"/>
          </a:bodyPr>
          <a:lstStyle/>
          <a:p>
            <a:fld id="{69974E82-3C2C-4ABB-838F-79BD9B35B7DF}" type="slidenum">
              <a:rPr lang="en-US" smtClean="0"/>
              <a:t>10</a:t>
            </a:fld>
            <a:endParaRPr lang="en-US"/>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278B2974-4982-4815-8B6B-6046D0BBD1D8}"/>
                  </a:ext>
                </a:extLst>
              </p:cNvPr>
              <p:cNvSpPr>
                <a:spLocks noGrp="1"/>
              </p:cNvSpPr>
              <p:nvPr>
                <p:ph sz="quarter" idx="1"/>
              </p:nvPr>
            </p:nvSpPr>
            <p:spPr/>
            <p:txBody>
              <a:bodyPr/>
              <a:lstStyle/>
              <a:p>
                <a:pPr marL="0" indent="0">
                  <a:buNone/>
                </a:pPr>
                <a:r>
                  <a:rPr lang="en-US" dirty="0"/>
                  <a:t>A profile is a sequence of real numbers. This sequence can be viewed as a </a:t>
                </a:r>
                <a:r>
                  <a:rPr lang="en-US" dirty="0">
                    <a:solidFill>
                      <a:srgbClr val="FF0000"/>
                    </a:solidFill>
                  </a:rPr>
                  <a:t>point</a:t>
                </a:r>
                <a:r>
                  <a:rPr lang="en-US" dirty="0"/>
                  <a:t> in Euclidean space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i="1">
                            <a:latin typeface="Cambria Math" panose="02040503050406030204" pitchFamily="18" charset="0"/>
                            <a:ea typeface="Cambria Math" panose="02040503050406030204" pitchFamily="18" charset="0"/>
                          </a:rPr>
                          <m:t>𝑛</m:t>
                        </m:r>
                      </m:sup>
                    </m:sSup>
                  </m:oMath>
                </a14:m>
                <a:r>
                  <a:rPr lang="en-US" dirty="0"/>
                  <a:t> or, equivalently, as a </a:t>
                </a:r>
                <a:r>
                  <a:rPr lang="en-US" dirty="0">
                    <a:solidFill>
                      <a:srgbClr val="FF0000"/>
                    </a:solidFill>
                  </a:rPr>
                  <a:t>vector</a:t>
                </a:r>
                <a:r>
                  <a:rPr lang="en-US" dirty="0"/>
                  <a:t>.</a:t>
                </a:r>
              </a:p>
              <a:p>
                <a:pPr marL="0" indent="0">
                  <a:buNone/>
                </a:pPr>
                <a:endParaRPr lang="en-US" dirty="0"/>
              </a:p>
            </p:txBody>
          </p:sp>
        </mc:Choice>
        <mc:Fallback xmlns="">
          <p:sp>
            <p:nvSpPr>
              <p:cNvPr id="4" name="Content Placeholder 3">
                <a:extLst>
                  <a:ext uri="{FF2B5EF4-FFF2-40B4-BE49-F238E27FC236}">
                    <a16:creationId xmlns:a16="http://schemas.microsoft.com/office/drawing/2014/main" id="{278B2974-4982-4815-8B6B-6046D0BBD1D8}"/>
                  </a:ext>
                </a:extLst>
              </p:cNvPr>
              <p:cNvSpPr>
                <a:spLocks noGrp="1" noRot="1" noChangeAspect="1" noMove="1" noResize="1" noEditPoints="1" noAdjustHandles="1" noChangeArrowheads="1" noChangeShapeType="1" noTextEdit="1"/>
              </p:cNvSpPr>
              <p:nvPr>
                <p:ph sz="quarter" idx="1"/>
              </p:nvPr>
            </p:nvSpPr>
            <p:spPr>
              <a:blipFill>
                <a:blip r:embed="rId2"/>
                <a:stretch>
                  <a:fillRect l="-1178" t="-1357" r="-1178"/>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9AD4EB21-DC87-4F94-AE06-868C17CE40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864" y="2789143"/>
            <a:ext cx="5761015" cy="2880508"/>
          </a:xfrm>
          <a:prstGeom prst="rect">
            <a:avLst/>
          </a:prstGeom>
        </p:spPr>
      </p:pic>
      <p:sp>
        <p:nvSpPr>
          <p:cNvPr id="7" name="TextBox 6">
            <a:extLst>
              <a:ext uri="{FF2B5EF4-FFF2-40B4-BE49-F238E27FC236}">
                <a16:creationId xmlns:a16="http://schemas.microsoft.com/office/drawing/2014/main" id="{6ED84B53-6DD8-4223-9C1B-C39554F06807}"/>
              </a:ext>
            </a:extLst>
          </p:cNvPr>
          <p:cNvSpPr txBox="1"/>
          <p:nvPr/>
        </p:nvSpPr>
        <p:spPr>
          <a:xfrm>
            <a:off x="6994918" y="2621264"/>
            <a:ext cx="4587482" cy="3216265"/>
          </a:xfrm>
          <a:prstGeom prst="rect">
            <a:avLst/>
          </a:prstGeom>
          <a:noFill/>
        </p:spPr>
        <p:txBody>
          <a:bodyPr wrap="square" rtlCol="0">
            <a:spAutoFit/>
          </a:bodyPr>
          <a:lstStyle/>
          <a:p>
            <a:r>
              <a:rPr lang="en-US" sz="2900" b="1" dirty="0">
                <a:solidFill>
                  <a:srgbClr val="0070C0"/>
                </a:solidFill>
              </a:rPr>
              <a:t>Two approaches:</a:t>
            </a:r>
          </a:p>
          <a:p>
            <a:pPr marL="457200" indent="-457200">
              <a:buFont typeface="Arial" panose="020B0604020202020204" pitchFamily="34" charset="0"/>
              <a:buChar char="•"/>
            </a:pPr>
            <a:r>
              <a:rPr lang="en-US" sz="2900" dirty="0"/>
              <a:t>similarity between points is the </a:t>
            </a:r>
            <a:r>
              <a:rPr lang="en-US" sz="2900" dirty="0">
                <a:solidFill>
                  <a:srgbClr val="FF0000"/>
                </a:solidFill>
              </a:rPr>
              <a:t>Euclidean distance </a:t>
            </a:r>
            <a:r>
              <a:rPr lang="en-US" sz="2900" dirty="0"/>
              <a:t>between them;</a:t>
            </a:r>
          </a:p>
          <a:p>
            <a:pPr marL="457200" indent="-457200">
              <a:buFont typeface="Arial" panose="020B0604020202020204" pitchFamily="34" charset="0"/>
              <a:buChar char="•"/>
            </a:pPr>
            <a:r>
              <a:rPr lang="en-US" sz="2900" dirty="0"/>
              <a:t>similarity between vectors is the </a:t>
            </a:r>
            <a:r>
              <a:rPr lang="en-US" sz="2900" dirty="0">
                <a:solidFill>
                  <a:srgbClr val="FF0000"/>
                </a:solidFill>
              </a:rPr>
              <a:t>cosine similarity </a:t>
            </a:r>
            <a:r>
              <a:rPr lang="en-US" sz="2900" dirty="0"/>
              <a:t>between them.</a:t>
            </a:r>
          </a:p>
        </p:txBody>
      </p:sp>
    </p:spTree>
    <p:extLst>
      <p:ext uri="{BB962C8B-B14F-4D97-AF65-F5344CB8AC3E}">
        <p14:creationId xmlns:p14="http://schemas.microsoft.com/office/powerpoint/2010/main" val="1743184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6620B-8786-44CC-81C9-ADEC75779F37}"/>
              </a:ext>
            </a:extLst>
          </p:cNvPr>
          <p:cNvSpPr>
            <a:spLocks noGrp="1"/>
          </p:cNvSpPr>
          <p:nvPr>
            <p:ph type="title"/>
          </p:nvPr>
        </p:nvSpPr>
        <p:spPr/>
        <p:txBody>
          <a:bodyPr/>
          <a:lstStyle/>
          <a:p>
            <a:r>
              <a:rPr lang="en-US" dirty="0"/>
              <a:t>Euclidean Distance</a:t>
            </a:r>
          </a:p>
        </p:txBody>
      </p:sp>
      <p:sp>
        <p:nvSpPr>
          <p:cNvPr id="3" name="Slide Number Placeholder 2">
            <a:extLst>
              <a:ext uri="{FF2B5EF4-FFF2-40B4-BE49-F238E27FC236}">
                <a16:creationId xmlns:a16="http://schemas.microsoft.com/office/drawing/2014/main" id="{319F1AE5-206B-4CBB-9C26-D5DA9A3AC162}"/>
              </a:ext>
            </a:extLst>
          </p:cNvPr>
          <p:cNvSpPr>
            <a:spLocks noGrp="1"/>
          </p:cNvSpPr>
          <p:nvPr>
            <p:ph type="sldNum" sz="quarter" idx="12"/>
          </p:nvPr>
        </p:nvSpPr>
        <p:spPr/>
        <p:txBody>
          <a:bodyPr>
            <a:normAutofit fontScale="85000" lnSpcReduction="20000"/>
          </a:bodyPr>
          <a:lstStyle/>
          <a:p>
            <a:fld id="{69974E82-3C2C-4ABB-838F-79BD9B35B7DF}" type="slidenum">
              <a:rPr lang="en-US" smtClean="0"/>
              <a:t>11</a:t>
            </a:fld>
            <a:endParaRPr lang="en-US"/>
          </a:p>
        </p:txBody>
      </p:sp>
      <p:sp>
        <p:nvSpPr>
          <p:cNvPr id="4" name="Content Placeholder 3">
            <a:extLst>
              <a:ext uri="{FF2B5EF4-FFF2-40B4-BE49-F238E27FC236}">
                <a16:creationId xmlns:a16="http://schemas.microsoft.com/office/drawing/2014/main" id="{7D4A8D66-BE8D-4231-80BD-42B2E3FD7129}"/>
              </a:ext>
            </a:extLst>
          </p:cNvPr>
          <p:cNvSpPr>
            <a:spLocks noGrp="1"/>
          </p:cNvSpPr>
          <p:nvPr>
            <p:ph sz="quarter" idx="1"/>
          </p:nvPr>
        </p:nvSpPr>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b="1" dirty="0">
                <a:solidFill>
                  <a:srgbClr val="0070C0"/>
                </a:solidFill>
              </a:rPr>
              <a:t>Question.</a:t>
            </a:r>
            <a:r>
              <a:rPr lang="en-US" dirty="0"/>
              <a:t> Is the Euclidean distance a good measure for similarity between profiles? </a:t>
            </a:r>
          </a:p>
          <a:p>
            <a:pPr marL="0" indent="0">
              <a:buNone/>
            </a:pPr>
            <a:endParaRPr lang="en-US" b="0" dirty="0"/>
          </a:p>
        </p:txBody>
      </p:sp>
      <p:pic>
        <p:nvPicPr>
          <p:cNvPr id="5" name="Content Placeholder 10">
            <a:extLst>
              <a:ext uri="{FF2B5EF4-FFF2-40B4-BE49-F238E27FC236}">
                <a16:creationId xmlns:a16="http://schemas.microsoft.com/office/drawing/2014/main" id="{22C807D8-1F44-4B16-960C-209CE1B057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6186" y="1717244"/>
            <a:ext cx="3028950" cy="2423160"/>
          </a:xfrm>
          <a:prstGeom prst="rect">
            <a:avLst/>
          </a:prstGeom>
        </p:spPr>
      </p:pic>
      <mc:AlternateContent xmlns:mc="http://schemas.openxmlformats.org/markup-compatibility/2006" xmlns:a14="http://schemas.microsoft.com/office/drawing/2010/main">
        <mc:Choice Requires="a14">
          <p:sp>
            <p:nvSpPr>
              <p:cNvPr id="6" name="Content Placeholder 7">
                <a:extLst>
                  <a:ext uri="{FF2B5EF4-FFF2-40B4-BE49-F238E27FC236}">
                    <a16:creationId xmlns:a16="http://schemas.microsoft.com/office/drawing/2014/main" id="{0A5F557C-FDC7-48A4-ACCE-AE5D21F9EA76}"/>
                  </a:ext>
                </a:extLst>
              </p:cNvPr>
              <p:cNvSpPr txBox="1">
                <a:spLocks/>
              </p:cNvSpPr>
              <p:nvPr/>
            </p:nvSpPr>
            <p:spPr>
              <a:xfrm>
                <a:off x="812798" y="1589567"/>
                <a:ext cx="7375238" cy="2703236"/>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Font typeface="Wingdings"/>
                  <a:buNone/>
                </a:pPr>
                <a:r>
                  <a:rPr lang="en-US" dirty="0"/>
                  <a:t>The </a:t>
                </a:r>
                <a:r>
                  <a:rPr lang="en-US" dirty="0">
                    <a:solidFill>
                      <a:srgbClr val="FF0000"/>
                    </a:solidFill>
                  </a:rPr>
                  <a:t>Euclidean distance </a:t>
                </a:r>
                <a:r>
                  <a:rPr lang="en-US" dirty="0"/>
                  <a:t>between points</a:t>
                </a:r>
              </a:p>
              <a:p>
                <a:pPr marL="0" indent="0">
                  <a:buFont typeface="Wingdings"/>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𝑋</m:t>
                      </m:r>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𝑛</m:t>
                              </m:r>
                            </m:sub>
                          </m:sSub>
                        </m:e>
                      </m:d>
                    </m:oMath>
                  </m:oMathPara>
                </a14:m>
                <a:endParaRPr lang="en-US" dirty="0"/>
              </a:p>
              <a:p>
                <a:pPr marL="0" indent="0">
                  <a:buFont typeface="Wingdings"/>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𝑌</m:t>
                      </m:r>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𝑛</m:t>
                              </m:r>
                            </m:sub>
                          </m:sSub>
                        </m:e>
                      </m:d>
                    </m:oMath>
                  </m:oMathPara>
                </a14:m>
                <a:endParaRPr lang="en-US" dirty="0"/>
              </a:p>
              <a:p>
                <a:pPr marL="0" indent="0">
                  <a:buFont typeface="Wingdings"/>
                  <a:buNone/>
                </a:pPr>
                <a:r>
                  <a:rPr lang="en-US" dirty="0"/>
                  <a:t>is defined by </a:t>
                </a:r>
              </a:p>
              <a:p>
                <a:pPr marL="0" indent="0">
                  <a:buFont typeface="Wingdings"/>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𝑑</m:t>
                      </m:r>
                      <m:d>
                        <m:dPr>
                          <m:ctrlPr>
                            <a:rPr lang="en-US" i="1">
                              <a:latin typeface="Cambria Math" panose="02040503050406030204" pitchFamily="18" charset="0"/>
                            </a:rPr>
                          </m:ctrlPr>
                        </m:dPr>
                        <m:e>
                          <m:r>
                            <a:rPr lang="en-US" i="1">
                              <a:latin typeface="Cambria Math" panose="02040503050406030204" pitchFamily="18" charset="0"/>
                            </a:rPr>
                            <m:t>𝑋</m:t>
                          </m:r>
                          <m:r>
                            <a:rPr lang="en-US" i="1">
                              <a:latin typeface="Cambria Math" panose="02040503050406030204" pitchFamily="18" charset="0"/>
                            </a:rPr>
                            <m:t>,</m:t>
                          </m:r>
                          <m:r>
                            <a:rPr lang="en-US" i="1">
                              <a:latin typeface="Cambria Math" panose="02040503050406030204" pitchFamily="18" charset="0"/>
                            </a:rPr>
                            <m:t>𝑌</m:t>
                          </m:r>
                        </m:e>
                      </m:d>
                      <m:r>
                        <a:rPr lang="en-US" i="1">
                          <a:latin typeface="Cambria Math" panose="02040503050406030204" pitchFamily="18" charset="0"/>
                        </a:rPr>
                        <m:t>=</m:t>
                      </m:r>
                      <m:rad>
                        <m:radPr>
                          <m:degHide m:val="on"/>
                          <m:ctrlPr>
                            <a:rPr lang="en-US" i="1">
                              <a:latin typeface="Cambria Math" panose="02040503050406030204" pitchFamily="18" charset="0"/>
                            </a:rPr>
                          </m:ctrlPr>
                        </m:radPr>
                        <m:deg/>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1</m:t>
                                      </m:r>
                                    </m:sub>
                                  </m:sSub>
                                </m:e>
                              </m:d>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𝑛</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𝑛</m:t>
                                      </m:r>
                                    </m:sub>
                                  </m:sSub>
                                </m:e>
                              </m:d>
                            </m:e>
                            <m:sup>
                              <m:r>
                                <a:rPr lang="en-US" i="1">
                                  <a:latin typeface="Cambria Math" panose="02040503050406030204" pitchFamily="18" charset="0"/>
                                </a:rPr>
                                <m:t>2</m:t>
                              </m:r>
                            </m:sup>
                          </m:sSup>
                          <m:r>
                            <a:rPr lang="en-US" i="1">
                              <a:latin typeface="Cambria Math" panose="02040503050406030204" pitchFamily="18" charset="0"/>
                            </a:rPr>
                            <m:t>.</m:t>
                          </m:r>
                        </m:e>
                      </m:rad>
                    </m:oMath>
                  </m:oMathPara>
                </a14:m>
                <a:endParaRPr lang="en-US" dirty="0"/>
              </a:p>
              <a:p>
                <a:pPr marL="0" indent="0">
                  <a:buFont typeface="Wingdings"/>
                  <a:buNone/>
                </a:pPr>
                <a:endParaRPr lang="en-US" dirty="0"/>
              </a:p>
              <a:p>
                <a:pPr marL="0" indent="0">
                  <a:buFont typeface="Wingdings"/>
                  <a:buNone/>
                </a:pPr>
                <a:endParaRPr lang="en-US" dirty="0"/>
              </a:p>
            </p:txBody>
          </p:sp>
        </mc:Choice>
        <mc:Fallback xmlns="">
          <p:sp>
            <p:nvSpPr>
              <p:cNvPr id="6" name="Content Placeholder 7">
                <a:extLst>
                  <a:ext uri="{FF2B5EF4-FFF2-40B4-BE49-F238E27FC236}">
                    <a16:creationId xmlns:a16="http://schemas.microsoft.com/office/drawing/2014/main" id="{0A5F557C-FDC7-48A4-ACCE-AE5D21F9EA76}"/>
                  </a:ext>
                </a:extLst>
              </p:cNvPr>
              <p:cNvSpPr txBox="1">
                <a:spLocks noRot="1" noChangeAspect="1" noMove="1" noResize="1" noEditPoints="1" noAdjustHandles="1" noChangeArrowheads="1" noChangeShapeType="1" noTextEdit="1"/>
              </p:cNvSpPr>
              <p:nvPr/>
            </p:nvSpPr>
            <p:spPr>
              <a:xfrm>
                <a:off x="812798" y="1589567"/>
                <a:ext cx="7375238" cy="2703236"/>
              </a:xfrm>
              <a:prstGeom prst="rect">
                <a:avLst/>
              </a:prstGeom>
              <a:blipFill>
                <a:blip r:embed="rId3"/>
                <a:stretch>
                  <a:fillRect l="-1736" t="-2257"/>
                </a:stretch>
              </a:blipFill>
            </p:spPr>
            <p:txBody>
              <a:bodyPr/>
              <a:lstStyle/>
              <a:p>
                <a:r>
                  <a:rPr lang="en-US">
                    <a:noFill/>
                  </a:rPr>
                  <a:t> </a:t>
                </a:r>
              </a:p>
            </p:txBody>
          </p:sp>
        </mc:Fallback>
      </mc:AlternateContent>
    </p:spTree>
    <p:extLst>
      <p:ext uri="{BB962C8B-B14F-4D97-AF65-F5344CB8AC3E}">
        <p14:creationId xmlns:p14="http://schemas.microsoft.com/office/powerpoint/2010/main" val="361196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BEDF9-6BB0-4F00-B623-FF0AC738C714}"/>
              </a:ext>
            </a:extLst>
          </p:cNvPr>
          <p:cNvSpPr>
            <a:spLocks noGrp="1"/>
          </p:cNvSpPr>
          <p:nvPr>
            <p:ph type="title"/>
          </p:nvPr>
        </p:nvSpPr>
        <p:spPr/>
        <p:txBody>
          <a:bodyPr/>
          <a:lstStyle/>
          <a:p>
            <a:r>
              <a:rPr lang="en-US" dirty="0"/>
              <a:t>Not a Good Measure</a:t>
            </a:r>
          </a:p>
        </p:txBody>
      </p:sp>
      <p:sp>
        <p:nvSpPr>
          <p:cNvPr id="3" name="Slide Number Placeholder 2">
            <a:extLst>
              <a:ext uri="{FF2B5EF4-FFF2-40B4-BE49-F238E27FC236}">
                <a16:creationId xmlns:a16="http://schemas.microsoft.com/office/drawing/2014/main" id="{4DC67915-2115-433E-9DE1-C300E6179C6F}"/>
              </a:ext>
            </a:extLst>
          </p:cNvPr>
          <p:cNvSpPr>
            <a:spLocks noGrp="1"/>
          </p:cNvSpPr>
          <p:nvPr>
            <p:ph type="sldNum" sz="quarter" idx="12"/>
          </p:nvPr>
        </p:nvSpPr>
        <p:spPr/>
        <p:txBody>
          <a:bodyPr>
            <a:normAutofit fontScale="85000" lnSpcReduction="20000"/>
          </a:bodyPr>
          <a:lstStyle/>
          <a:p>
            <a:fld id="{69974E82-3C2C-4ABB-838F-79BD9B35B7DF}" type="slidenum">
              <a:rPr lang="en-US" smtClean="0"/>
              <a:t>12</a:t>
            </a:fld>
            <a:endParaRPr lang="en-US"/>
          </a:p>
        </p:txBody>
      </p:sp>
      <p:sp>
        <p:nvSpPr>
          <p:cNvPr id="4" name="Content Placeholder 3">
            <a:extLst>
              <a:ext uri="{FF2B5EF4-FFF2-40B4-BE49-F238E27FC236}">
                <a16:creationId xmlns:a16="http://schemas.microsoft.com/office/drawing/2014/main" id="{7313C069-C643-412D-9A1C-1F311F8CC1C1}"/>
              </a:ext>
            </a:extLst>
          </p:cNvPr>
          <p:cNvSpPr>
            <a:spLocks noGrp="1"/>
          </p:cNvSpPr>
          <p:nvPr>
            <p:ph sz="quarter" idx="1"/>
          </p:nvPr>
        </p:nvSpPr>
        <p:spPr/>
        <p:txBody>
          <a:bodyPr>
            <a:normAutofit/>
          </a:bodyPr>
          <a:lstStyle/>
          <a:p>
            <a:pPr marL="0" indent="0">
              <a:buNone/>
            </a:pPr>
            <a:r>
              <a:rPr lang="en-US" dirty="0"/>
              <a:t>The Euclidean distance has several disadvantages as a measure of similarity between profiles. Here is an example that illustrates one of them.</a:t>
            </a:r>
          </a:p>
          <a:p>
            <a:pPr marL="0" indent="0">
              <a:buNone/>
            </a:pPr>
            <a:endParaRPr lang="en-US" dirty="0"/>
          </a:p>
          <a:p>
            <a:pPr marL="0" indent="0">
              <a:buNone/>
            </a:pPr>
            <a:endParaRPr lang="en-US" dirty="0"/>
          </a:p>
          <a:p>
            <a:pPr marL="0" indent="0">
              <a:buNone/>
            </a:pPr>
            <a:endParaRPr lang="en-US" dirty="0"/>
          </a:p>
          <a:p>
            <a:pPr marL="0" indent="0">
              <a:buNone/>
            </a:pPr>
            <a:r>
              <a:rPr lang="en-US" dirty="0"/>
              <a:t>The two users evaluate the items in essentially the same way: the ratings given by user 2 is, in fact, an amplified version of the ratings given by user 1. However, the distance between such profiles can be large.</a:t>
            </a:r>
          </a:p>
          <a:p>
            <a:pPr marL="0" indent="0">
              <a:buNone/>
            </a:pPr>
            <a:endParaRPr lang="en-US" dirty="0"/>
          </a:p>
          <a:p>
            <a:pPr marL="0" indent="0">
              <a:buNone/>
            </a:pPr>
            <a:endParaRPr lang="en-US" dirty="0"/>
          </a:p>
        </p:txBody>
      </p:sp>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CCD0CBF5-26A6-4CC0-BE8A-46C0CCB8B8DF}"/>
                  </a:ext>
                </a:extLst>
              </p:cNvPr>
              <p:cNvGraphicFramePr>
                <a:graphicFrameLocks noGrp="1"/>
              </p:cNvGraphicFramePr>
              <p:nvPr>
                <p:extLst>
                  <p:ext uri="{D42A27DB-BD31-4B8C-83A1-F6EECF244321}">
                    <p14:modId xmlns:p14="http://schemas.microsoft.com/office/powerpoint/2010/main" val="65007037"/>
                  </p:ext>
                </p:extLst>
              </p:nvPr>
            </p:nvGraphicFramePr>
            <p:xfrm>
              <a:off x="2032000" y="3147156"/>
              <a:ext cx="8128000" cy="1188720"/>
            </p:xfrm>
            <a:graphic>
              <a:graphicData uri="http://schemas.openxmlformats.org/drawingml/2006/table">
                <a:tbl>
                  <a:tblPr firstRow="1" bandRow="1">
                    <a:tableStyleId>{5940675A-B579-460E-94D1-54222C63F5DA}</a:tableStyleId>
                  </a:tblPr>
                  <a:tblGrid>
                    <a:gridCol w="1016000">
                      <a:extLst>
                        <a:ext uri="{9D8B030D-6E8A-4147-A177-3AD203B41FA5}">
                          <a16:colId xmlns:a16="http://schemas.microsoft.com/office/drawing/2014/main" val="2524842739"/>
                        </a:ext>
                      </a:extLst>
                    </a:gridCol>
                    <a:gridCol w="1016000">
                      <a:extLst>
                        <a:ext uri="{9D8B030D-6E8A-4147-A177-3AD203B41FA5}">
                          <a16:colId xmlns:a16="http://schemas.microsoft.com/office/drawing/2014/main" val="3389041057"/>
                        </a:ext>
                      </a:extLst>
                    </a:gridCol>
                    <a:gridCol w="1016000">
                      <a:extLst>
                        <a:ext uri="{9D8B030D-6E8A-4147-A177-3AD203B41FA5}">
                          <a16:colId xmlns:a16="http://schemas.microsoft.com/office/drawing/2014/main" val="2645823866"/>
                        </a:ext>
                      </a:extLst>
                    </a:gridCol>
                    <a:gridCol w="1016000">
                      <a:extLst>
                        <a:ext uri="{9D8B030D-6E8A-4147-A177-3AD203B41FA5}">
                          <a16:colId xmlns:a16="http://schemas.microsoft.com/office/drawing/2014/main" val="4271220017"/>
                        </a:ext>
                      </a:extLst>
                    </a:gridCol>
                    <a:gridCol w="1016000">
                      <a:extLst>
                        <a:ext uri="{9D8B030D-6E8A-4147-A177-3AD203B41FA5}">
                          <a16:colId xmlns:a16="http://schemas.microsoft.com/office/drawing/2014/main" val="1983793663"/>
                        </a:ext>
                      </a:extLst>
                    </a:gridCol>
                    <a:gridCol w="1016000">
                      <a:extLst>
                        <a:ext uri="{9D8B030D-6E8A-4147-A177-3AD203B41FA5}">
                          <a16:colId xmlns:a16="http://schemas.microsoft.com/office/drawing/2014/main" val="634697842"/>
                        </a:ext>
                      </a:extLst>
                    </a:gridCol>
                    <a:gridCol w="1016000">
                      <a:extLst>
                        <a:ext uri="{9D8B030D-6E8A-4147-A177-3AD203B41FA5}">
                          <a16:colId xmlns:a16="http://schemas.microsoft.com/office/drawing/2014/main" val="2397024260"/>
                        </a:ext>
                      </a:extLst>
                    </a:gridCol>
                    <a:gridCol w="1016000">
                      <a:extLst>
                        <a:ext uri="{9D8B030D-6E8A-4147-A177-3AD203B41FA5}">
                          <a16:colId xmlns:a16="http://schemas.microsoft.com/office/drawing/2014/main" val="1157161567"/>
                        </a:ext>
                      </a:extLst>
                    </a:gridCol>
                  </a:tblGrid>
                  <a:tr h="370840">
                    <a:tc>
                      <a:txBody>
                        <a:bodyPr/>
                        <a:lstStyle/>
                        <a:p>
                          <a:endParaRPr lang="en-US" sz="2000" dirty="0"/>
                        </a:p>
                      </a:txBody>
                      <a:tcPr/>
                    </a:tc>
                    <a:tc>
                      <a:txBody>
                        <a:bodyPr/>
                        <a:lstStyle/>
                        <a:p>
                          <a:pPr algn="ctr"/>
                          <a:r>
                            <a:rPr lang="en-US" sz="2000" dirty="0">
                              <a:solidFill>
                                <a:srgbClr val="0070C0"/>
                              </a:solidFill>
                            </a:rPr>
                            <a:t>item 1</a:t>
                          </a:r>
                        </a:p>
                      </a:txBody>
                      <a:tcPr/>
                    </a:tc>
                    <a:tc>
                      <a:txBody>
                        <a:bodyPr/>
                        <a:lstStyle/>
                        <a:p>
                          <a:pPr algn="ctr"/>
                          <a:r>
                            <a:rPr lang="en-US" sz="2000" dirty="0">
                              <a:solidFill>
                                <a:srgbClr val="0070C0"/>
                              </a:solidFill>
                            </a:rPr>
                            <a:t>item 2</a:t>
                          </a:r>
                        </a:p>
                      </a:txBody>
                      <a:tcPr/>
                    </a:tc>
                    <a:tc>
                      <a:txBody>
                        <a:bodyPr/>
                        <a:lstStyle/>
                        <a:p>
                          <a:pPr algn="ctr"/>
                          <a:r>
                            <a:rPr lang="en-US" sz="2000" dirty="0">
                              <a:solidFill>
                                <a:srgbClr val="0070C0"/>
                              </a:solidFill>
                            </a:rPr>
                            <a:t>item 3</a:t>
                          </a:r>
                        </a:p>
                      </a:txBody>
                      <a:tcPr/>
                    </a:tc>
                    <a:tc>
                      <a:txBody>
                        <a:bodyPr/>
                        <a:lstStyle/>
                        <a:p>
                          <a:pPr algn="ctr"/>
                          <a:r>
                            <a:rPr lang="en-US" sz="2000" dirty="0">
                              <a:solidFill>
                                <a:srgbClr val="0070C0"/>
                              </a:solidFill>
                            </a:rPr>
                            <a:t>item 4</a:t>
                          </a:r>
                        </a:p>
                      </a:txBody>
                      <a:tcPr/>
                    </a:tc>
                    <a:tc>
                      <a:txBody>
                        <a:bodyPr/>
                        <a:lstStyle/>
                        <a:p>
                          <a:pPr algn="ctr"/>
                          <a:r>
                            <a:rPr lang="en-US" sz="2000" dirty="0">
                              <a:solidFill>
                                <a:srgbClr val="0070C0"/>
                              </a:solidFill>
                            </a:rPr>
                            <a:t>item 5</a:t>
                          </a:r>
                        </a:p>
                      </a:txBody>
                      <a:tcPr/>
                    </a:tc>
                    <a:tc>
                      <a:txBody>
                        <a:bodyPr/>
                        <a:lstStyle/>
                        <a:p>
                          <a:pPr algn="ctr"/>
                          <a:r>
                            <a:rPr lang="en-US" sz="2000" dirty="0">
                              <a:solidFill>
                                <a:srgbClr val="0070C0"/>
                              </a:solidFill>
                            </a:rPr>
                            <a:t>item 6</a:t>
                          </a:r>
                        </a:p>
                      </a:txBody>
                      <a:tcPr/>
                    </a:tc>
                    <a:tc>
                      <a:txBody>
                        <a:bodyPr/>
                        <a:lstStyle/>
                        <a:p>
                          <a:pPr algn="ctr"/>
                          <a:r>
                            <a:rPr lang="en-US" sz="2000" dirty="0">
                              <a:solidFill>
                                <a:srgbClr val="0070C0"/>
                              </a:solidFill>
                            </a:rPr>
                            <a:t>item 7</a:t>
                          </a:r>
                        </a:p>
                      </a:txBody>
                      <a:tcPr/>
                    </a:tc>
                    <a:extLst>
                      <a:ext uri="{0D108BD9-81ED-4DB2-BD59-A6C34878D82A}">
                        <a16:rowId xmlns:a16="http://schemas.microsoft.com/office/drawing/2014/main" val="988871600"/>
                      </a:ext>
                    </a:extLst>
                  </a:tr>
                  <a:tr h="370840">
                    <a:tc>
                      <a:txBody>
                        <a:bodyPr/>
                        <a:lstStyle/>
                        <a:p>
                          <a:r>
                            <a:rPr lang="en-US" sz="2000" dirty="0">
                              <a:solidFill>
                                <a:srgbClr val="0070C0"/>
                              </a:solidFill>
                            </a:rPr>
                            <a:t>user 1</a:t>
                          </a:r>
                        </a:p>
                      </a:txBody>
                      <a:tcPr/>
                    </a:tc>
                    <a:tc>
                      <a:txBody>
                        <a:bodyPr/>
                        <a:lstStyle/>
                        <a:p>
                          <a:pPr algn="ct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0</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1</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−1</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0</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0</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2</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−3</m:t>
                                </m:r>
                              </m:oMath>
                            </m:oMathPara>
                          </a14:m>
                          <a:endParaRPr lang="en-US" sz="2000" dirty="0"/>
                        </a:p>
                      </a:txBody>
                      <a:tcPr/>
                    </a:tc>
                    <a:extLst>
                      <a:ext uri="{0D108BD9-81ED-4DB2-BD59-A6C34878D82A}">
                        <a16:rowId xmlns:a16="http://schemas.microsoft.com/office/drawing/2014/main" val="2802668366"/>
                      </a:ext>
                    </a:extLst>
                  </a:tr>
                  <a:tr h="370840">
                    <a:tc>
                      <a:txBody>
                        <a:bodyPr/>
                        <a:lstStyle/>
                        <a:p>
                          <a:r>
                            <a:rPr lang="en-US" sz="2000" dirty="0">
                              <a:solidFill>
                                <a:srgbClr val="0070C0"/>
                              </a:solidFill>
                            </a:rPr>
                            <a:t>user 2</a:t>
                          </a:r>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0</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2</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−2</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0</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0</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4</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−6</m:t>
                                </m:r>
                              </m:oMath>
                            </m:oMathPara>
                          </a14:m>
                          <a:endParaRPr lang="en-US" sz="2000" dirty="0"/>
                        </a:p>
                      </a:txBody>
                      <a:tcPr/>
                    </a:tc>
                    <a:extLst>
                      <a:ext uri="{0D108BD9-81ED-4DB2-BD59-A6C34878D82A}">
                        <a16:rowId xmlns:a16="http://schemas.microsoft.com/office/drawing/2014/main" val="1207153018"/>
                      </a:ext>
                    </a:extLst>
                  </a:tr>
                </a:tbl>
              </a:graphicData>
            </a:graphic>
          </p:graphicFrame>
        </mc:Choice>
        <mc:Fallback xmlns="">
          <p:graphicFrame>
            <p:nvGraphicFramePr>
              <p:cNvPr id="6" name="Table 5">
                <a:extLst>
                  <a:ext uri="{FF2B5EF4-FFF2-40B4-BE49-F238E27FC236}">
                    <a16:creationId xmlns:a16="http://schemas.microsoft.com/office/drawing/2014/main" id="{CCD0CBF5-26A6-4CC0-BE8A-46C0CCB8B8DF}"/>
                  </a:ext>
                </a:extLst>
              </p:cNvPr>
              <p:cNvGraphicFramePr>
                <a:graphicFrameLocks noGrp="1"/>
              </p:cNvGraphicFramePr>
              <p:nvPr>
                <p:extLst>
                  <p:ext uri="{D42A27DB-BD31-4B8C-83A1-F6EECF244321}">
                    <p14:modId xmlns:p14="http://schemas.microsoft.com/office/powerpoint/2010/main" val="65007037"/>
                  </p:ext>
                </p:extLst>
              </p:nvPr>
            </p:nvGraphicFramePr>
            <p:xfrm>
              <a:off x="2032000" y="3147156"/>
              <a:ext cx="8128000" cy="1188720"/>
            </p:xfrm>
            <a:graphic>
              <a:graphicData uri="http://schemas.openxmlformats.org/drawingml/2006/table">
                <a:tbl>
                  <a:tblPr firstRow="1" bandRow="1">
                    <a:tableStyleId>{5940675A-B579-460E-94D1-54222C63F5DA}</a:tableStyleId>
                  </a:tblPr>
                  <a:tblGrid>
                    <a:gridCol w="1016000">
                      <a:extLst>
                        <a:ext uri="{9D8B030D-6E8A-4147-A177-3AD203B41FA5}">
                          <a16:colId xmlns:a16="http://schemas.microsoft.com/office/drawing/2014/main" val="2524842739"/>
                        </a:ext>
                      </a:extLst>
                    </a:gridCol>
                    <a:gridCol w="1016000">
                      <a:extLst>
                        <a:ext uri="{9D8B030D-6E8A-4147-A177-3AD203B41FA5}">
                          <a16:colId xmlns:a16="http://schemas.microsoft.com/office/drawing/2014/main" val="3389041057"/>
                        </a:ext>
                      </a:extLst>
                    </a:gridCol>
                    <a:gridCol w="1016000">
                      <a:extLst>
                        <a:ext uri="{9D8B030D-6E8A-4147-A177-3AD203B41FA5}">
                          <a16:colId xmlns:a16="http://schemas.microsoft.com/office/drawing/2014/main" val="2645823866"/>
                        </a:ext>
                      </a:extLst>
                    </a:gridCol>
                    <a:gridCol w="1016000">
                      <a:extLst>
                        <a:ext uri="{9D8B030D-6E8A-4147-A177-3AD203B41FA5}">
                          <a16:colId xmlns:a16="http://schemas.microsoft.com/office/drawing/2014/main" val="4271220017"/>
                        </a:ext>
                      </a:extLst>
                    </a:gridCol>
                    <a:gridCol w="1016000">
                      <a:extLst>
                        <a:ext uri="{9D8B030D-6E8A-4147-A177-3AD203B41FA5}">
                          <a16:colId xmlns:a16="http://schemas.microsoft.com/office/drawing/2014/main" val="1983793663"/>
                        </a:ext>
                      </a:extLst>
                    </a:gridCol>
                    <a:gridCol w="1016000">
                      <a:extLst>
                        <a:ext uri="{9D8B030D-6E8A-4147-A177-3AD203B41FA5}">
                          <a16:colId xmlns:a16="http://schemas.microsoft.com/office/drawing/2014/main" val="634697842"/>
                        </a:ext>
                      </a:extLst>
                    </a:gridCol>
                    <a:gridCol w="1016000">
                      <a:extLst>
                        <a:ext uri="{9D8B030D-6E8A-4147-A177-3AD203B41FA5}">
                          <a16:colId xmlns:a16="http://schemas.microsoft.com/office/drawing/2014/main" val="2397024260"/>
                        </a:ext>
                      </a:extLst>
                    </a:gridCol>
                    <a:gridCol w="1016000">
                      <a:extLst>
                        <a:ext uri="{9D8B030D-6E8A-4147-A177-3AD203B41FA5}">
                          <a16:colId xmlns:a16="http://schemas.microsoft.com/office/drawing/2014/main" val="1157161567"/>
                        </a:ext>
                      </a:extLst>
                    </a:gridCol>
                  </a:tblGrid>
                  <a:tr h="396240">
                    <a:tc>
                      <a:txBody>
                        <a:bodyPr/>
                        <a:lstStyle/>
                        <a:p>
                          <a:endParaRPr lang="en-US" sz="2000" dirty="0"/>
                        </a:p>
                      </a:txBody>
                      <a:tcPr/>
                    </a:tc>
                    <a:tc>
                      <a:txBody>
                        <a:bodyPr/>
                        <a:lstStyle/>
                        <a:p>
                          <a:pPr algn="ctr"/>
                          <a:r>
                            <a:rPr lang="en-US" sz="2000" dirty="0">
                              <a:solidFill>
                                <a:srgbClr val="0070C0"/>
                              </a:solidFill>
                            </a:rPr>
                            <a:t>item 1</a:t>
                          </a:r>
                        </a:p>
                      </a:txBody>
                      <a:tcPr/>
                    </a:tc>
                    <a:tc>
                      <a:txBody>
                        <a:bodyPr/>
                        <a:lstStyle/>
                        <a:p>
                          <a:pPr algn="ctr"/>
                          <a:r>
                            <a:rPr lang="en-US" sz="2000" dirty="0">
                              <a:solidFill>
                                <a:srgbClr val="0070C0"/>
                              </a:solidFill>
                            </a:rPr>
                            <a:t>item 2</a:t>
                          </a:r>
                        </a:p>
                      </a:txBody>
                      <a:tcPr/>
                    </a:tc>
                    <a:tc>
                      <a:txBody>
                        <a:bodyPr/>
                        <a:lstStyle/>
                        <a:p>
                          <a:pPr algn="ctr"/>
                          <a:r>
                            <a:rPr lang="en-US" sz="2000" dirty="0">
                              <a:solidFill>
                                <a:srgbClr val="0070C0"/>
                              </a:solidFill>
                            </a:rPr>
                            <a:t>item 3</a:t>
                          </a:r>
                        </a:p>
                      </a:txBody>
                      <a:tcPr/>
                    </a:tc>
                    <a:tc>
                      <a:txBody>
                        <a:bodyPr/>
                        <a:lstStyle/>
                        <a:p>
                          <a:pPr algn="ctr"/>
                          <a:r>
                            <a:rPr lang="en-US" sz="2000" dirty="0">
                              <a:solidFill>
                                <a:srgbClr val="0070C0"/>
                              </a:solidFill>
                            </a:rPr>
                            <a:t>item 4</a:t>
                          </a:r>
                        </a:p>
                      </a:txBody>
                      <a:tcPr/>
                    </a:tc>
                    <a:tc>
                      <a:txBody>
                        <a:bodyPr/>
                        <a:lstStyle/>
                        <a:p>
                          <a:pPr algn="ctr"/>
                          <a:r>
                            <a:rPr lang="en-US" sz="2000" dirty="0">
                              <a:solidFill>
                                <a:srgbClr val="0070C0"/>
                              </a:solidFill>
                            </a:rPr>
                            <a:t>item 5</a:t>
                          </a:r>
                        </a:p>
                      </a:txBody>
                      <a:tcPr/>
                    </a:tc>
                    <a:tc>
                      <a:txBody>
                        <a:bodyPr/>
                        <a:lstStyle/>
                        <a:p>
                          <a:pPr algn="ctr"/>
                          <a:r>
                            <a:rPr lang="en-US" sz="2000" dirty="0">
                              <a:solidFill>
                                <a:srgbClr val="0070C0"/>
                              </a:solidFill>
                            </a:rPr>
                            <a:t>item 6</a:t>
                          </a:r>
                        </a:p>
                      </a:txBody>
                      <a:tcPr/>
                    </a:tc>
                    <a:tc>
                      <a:txBody>
                        <a:bodyPr/>
                        <a:lstStyle/>
                        <a:p>
                          <a:pPr algn="ctr"/>
                          <a:r>
                            <a:rPr lang="en-US" sz="2000" dirty="0">
                              <a:solidFill>
                                <a:srgbClr val="0070C0"/>
                              </a:solidFill>
                            </a:rPr>
                            <a:t>item 7</a:t>
                          </a:r>
                        </a:p>
                      </a:txBody>
                      <a:tcPr/>
                    </a:tc>
                    <a:extLst>
                      <a:ext uri="{0D108BD9-81ED-4DB2-BD59-A6C34878D82A}">
                        <a16:rowId xmlns:a16="http://schemas.microsoft.com/office/drawing/2014/main" val="988871600"/>
                      </a:ext>
                    </a:extLst>
                  </a:tr>
                  <a:tr h="396240">
                    <a:tc>
                      <a:txBody>
                        <a:bodyPr/>
                        <a:lstStyle/>
                        <a:p>
                          <a:r>
                            <a:rPr lang="en-US" sz="2000" dirty="0">
                              <a:solidFill>
                                <a:srgbClr val="0070C0"/>
                              </a:solidFill>
                            </a:rPr>
                            <a:t>user 1</a:t>
                          </a:r>
                        </a:p>
                      </a:txBody>
                      <a:tcPr/>
                    </a:tc>
                    <a:tc>
                      <a:txBody>
                        <a:bodyPr/>
                        <a:lstStyle/>
                        <a:p>
                          <a:endParaRPr lang="en-US"/>
                        </a:p>
                      </a:txBody>
                      <a:tcPr>
                        <a:blipFill>
                          <a:blip r:embed="rId2"/>
                          <a:stretch>
                            <a:fillRect l="-100599" t="-106061" r="-600000" b="-124242"/>
                          </a:stretch>
                        </a:blipFill>
                      </a:tcPr>
                    </a:tc>
                    <a:tc>
                      <a:txBody>
                        <a:bodyPr/>
                        <a:lstStyle/>
                        <a:p>
                          <a:endParaRPr lang="en-US"/>
                        </a:p>
                      </a:txBody>
                      <a:tcPr>
                        <a:blipFill>
                          <a:blip r:embed="rId2"/>
                          <a:stretch>
                            <a:fillRect l="-201807" t="-106061" r="-503614" b="-124242"/>
                          </a:stretch>
                        </a:blipFill>
                      </a:tcPr>
                    </a:tc>
                    <a:tc>
                      <a:txBody>
                        <a:bodyPr/>
                        <a:lstStyle/>
                        <a:p>
                          <a:endParaRPr lang="en-US"/>
                        </a:p>
                      </a:txBody>
                      <a:tcPr>
                        <a:blipFill>
                          <a:blip r:embed="rId2"/>
                          <a:stretch>
                            <a:fillRect l="-300000" t="-106061" r="-400599" b="-124242"/>
                          </a:stretch>
                        </a:blipFill>
                      </a:tcPr>
                    </a:tc>
                    <a:tc>
                      <a:txBody>
                        <a:bodyPr/>
                        <a:lstStyle/>
                        <a:p>
                          <a:endParaRPr lang="en-US"/>
                        </a:p>
                      </a:txBody>
                      <a:tcPr>
                        <a:blipFill>
                          <a:blip r:embed="rId2"/>
                          <a:stretch>
                            <a:fillRect l="-400000" t="-106061" r="-300599" b="-124242"/>
                          </a:stretch>
                        </a:blipFill>
                      </a:tcPr>
                    </a:tc>
                    <a:tc>
                      <a:txBody>
                        <a:bodyPr/>
                        <a:lstStyle/>
                        <a:p>
                          <a:endParaRPr lang="en-US"/>
                        </a:p>
                      </a:txBody>
                      <a:tcPr>
                        <a:blipFill>
                          <a:blip r:embed="rId2"/>
                          <a:stretch>
                            <a:fillRect l="-500000" t="-106061" r="-200599" b="-124242"/>
                          </a:stretch>
                        </a:blipFill>
                      </a:tcPr>
                    </a:tc>
                    <a:tc>
                      <a:txBody>
                        <a:bodyPr/>
                        <a:lstStyle/>
                        <a:p>
                          <a:endParaRPr lang="en-US"/>
                        </a:p>
                      </a:txBody>
                      <a:tcPr>
                        <a:blipFill>
                          <a:blip r:embed="rId2"/>
                          <a:stretch>
                            <a:fillRect l="-603614" t="-106061" r="-101807" b="-124242"/>
                          </a:stretch>
                        </a:blipFill>
                      </a:tcPr>
                    </a:tc>
                    <a:tc>
                      <a:txBody>
                        <a:bodyPr/>
                        <a:lstStyle/>
                        <a:p>
                          <a:endParaRPr lang="en-US"/>
                        </a:p>
                      </a:txBody>
                      <a:tcPr>
                        <a:blipFill>
                          <a:blip r:embed="rId2"/>
                          <a:stretch>
                            <a:fillRect l="-699401" t="-106061" r="-1198" b="-124242"/>
                          </a:stretch>
                        </a:blipFill>
                      </a:tcPr>
                    </a:tc>
                    <a:extLst>
                      <a:ext uri="{0D108BD9-81ED-4DB2-BD59-A6C34878D82A}">
                        <a16:rowId xmlns:a16="http://schemas.microsoft.com/office/drawing/2014/main" val="2802668366"/>
                      </a:ext>
                    </a:extLst>
                  </a:tr>
                  <a:tr h="396240">
                    <a:tc>
                      <a:txBody>
                        <a:bodyPr/>
                        <a:lstStyle/>
                        <a:p>
                          <a:r>
                            <a:rPr lang="en-US" sz="2000" dirty="0">
                              <a:solidFill>
                                <a:srgbClr val="0070C0"/>
                              </a:solidFill>
                            </a:rPr>
                            <a:t>user 2</a:t>
                          </a:r>
                        </a:p>
                      </a:txBody>
                      <a:tcPr/>
                    </a:tc>
                    <a:tc>
                      <a:txBody>
                        <a:bodyPr/>
                        <a:lstStyle/>
                        <a:p>
                          <a:endParaRPr lang="en-US"/>
                        </a:p>
                      </a:txBody>
                      <a:tcPr>
                        <a:blipFill>
                          <a:blip r:embed="rId2"/>
                          <a:stretch>
                            <a:fillRect l="-100599" t="-209231" r="-600000" b="-26154"/>
                          </a:stretch>
                        </a:blipFill>
                      </a:tcPr>
                    </a:tc>
                    <a:tc>
                      <a:txBody>
                        <a:bodyPr/>
                        <a:lstStyle/>
                        <a:p>
                          <a:endParaRPr lang="en-US"/>
                        </a:p>
                      </a:txBody>
                      <a:tcPr>
                        <a:blipFill>
                          <a:blip r:embed="rId2"/>
                          <a:stretch>
                            <a:fillRect l="-201807" t="-209231" r="-503614" b="-26154"/>
                          </a:stretch>
                        </a:blipFill>
                      </a:tcPr>
                    </a:tc>
                    <a:tc>
                      <a:txBody>
                        <a:bodyPr/>
                        <a:lstStyle/>
                        <a:p>
                          <a:endParaRPr lang="en-US"/>
                        </a:p>
                      </a:txBody>
                      <a:tcPr>
                        <a:blipFill>
                          <a:blip r:embed="rId2"/>
                          <a:stretch>
                            <a:fillRect l="-300000" t="-209231" r="-400599" b="-26154"/>
                          </a:stretch>
                        </a:blipFill>
                      </a:tcPr>
                    </a:tc>
                    <a:tc>
                      <a:txBody>
                        <a:bodyPr/>
                        <a:lstStyle/>
                        <a:p>
                          <a:endParaRPr lang="en-US"/>
                        </a:p>
                      </a:txBody>
                      <a:tcPr>
                        <a:blipFill>
                          <a:blip r:embed="rId2"/>
                          <a:stretch>
                            <a:fillRect l="-400000" t="-209231" r="-300599" b="-26154"/>
                          </a:stretch>
                        </a:blipFill>
                      </a:tcPr>
                    </a:tc>
                    <a:tc>
                      <a:txBody>
                        <a:bodyPr/>
                        <a:lstStyle/>
                        <a:p>
                          <a:endParaRPr lang="en-US"/>
                        </a:p>
                      </a:txBody>
                      <a:tcPr>
                        <a:blipFill>
                          <a:blip r:embed="rId2"/>
                          <a:stretch>
                            <a:fillRect l="-500000" t="-209231" r="-200599" b="-26154"/>
                          </a:stretch>
                        </a:blipFill>
                      </a:tcPr>
                    </a:tc>
                    <a:tc>
                      <a:txBody>
                        <a:bodyPr/>
                        <a:lstStyle/>
                        <a:p>
                          <a:endParaRPr lang="en-US"/>
                        </a:p>
                      </a:txBody>
                      <a:tcPr>
                        <a:blipFill>
                          <a:blip r:embed="rId2"/>
                          <a:stretch>
                            <a:fillRect l="-603614" t="-209231" r="-101807" b="-26154"/>
                          </a:stretch>
                        </a:blipFill>
                      </a:tcPr>
                    </a:tc>
                    <a:tc>
                      <a:txBody>
                        <a:bodyPr/>
                        <a:lstStyle/>
                        <a:p>
                          <a:endParaRPr lang="en-US"/>
                        </a:p>
                      </a:txBody>
                      <a:tcPr>
                        <a:blipFill>
                          <a:blip r:embed="rId2"/>
                          <a:stretch>
                            <a:fillRect l="-699401" t="-209231" r="-1198" b="-26154"/>
                          </a:stretch>
                        </a:blipFill>
                      </a:tcPr>
                    </a:tc>
                    <a:extLst>
                      <a:ext uri="{0D108BD9-81ED-4DB2-BD59-A6C34878D82A}">
                        <a16:rowId xmlns:a16="http://schemas.microsoft.com/office/drawing/2014/main" val="1207153018"/>
                      </a:ext>
                    </a:extLst>
                  </a:tr>
                </a:tbl>
              </a:graphicData>
            </a:graphic>
          </p:graphicFrame>
        </mc:Fallback>
      </mc:AlternateContent>
    </p:spTree>
    <p:extLst>
      <p:ext uri="{BB962C8B-B14F-4D97-AF65-F5344CB8AC3E}">
        <p14:creationId xmlns:p14="http://schemas.microsoft.com/office/powerpoint/2010/main" val="1461980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6620B-8786-44CC-81C9-ADEC75779F37}"/>
              </a:ext>
            </a:extLst>
          </p:cNvPr>
          <p:cNvSpPr>
            <a:spLocks noGrp="1"/>
          </p:cNvSpPr>
          <p:nvPr>
            <p:ph type="title"/>
          </p:nvPr>
        </p:nvSpPr>
        <p:spPr/>
        <p:txBody>
          <a:bodyPr/>
          <a:lstStyle/>
          <a:p>
            <a:r>
              <a:rPr lang="en-US" dirty="0"/>
              <a:t>Another Measure of Similarity</a:t>
            </a:r>
          </a:p>
        </p:txBody>
      </p:sp>
      <p:sp>
        <p:nvSpPr>
          <p:cNvPr id="3" name="Slide Number Placeholder 2">
            <a:extLst>
              <a:ext uri="{FF2B5EF4-FFF2-40B4-BE49-F238E27FC236}">
                <a16:creationId xmlns:a16="http://schemas.microsoft.com/office/drawing/2014/main" id="{319F1AE5-206B-4CBB-9C26-D5DA9A3AC162}"/>
              </a:ext>
            </a:extLst>
          </p:cNvPr>
          <p:cNvSpPr>
            <a:spLocks noGrp="1"/>
          </p:cNvSpPr>
          <p:nvPr>
            <p:ph type="sldNum" sz="quarter" idx="12"/>
          </p:nvPr>
        </p:nvSpPr>
        <p:spPr/>
        <p:txBody>
          <a:bodyPr>
            <a:normAutofit fontScale="85000" lnSpcReduction="20000"/>
          </a:bodyPr>
          <a:lstStyle/>
          <a:p>
            <a:fld id="{69974E82-3C2C-4ABB-838F-79BD9B35B7DF}" type="slidenum">
              <a:rPr lang="en-US" smtClean="0"/>
              <a:t>13</a:t>
            </a:fld>
            <a:endParaRPr lang="en-US"/>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7D4A8D66-BE8D-4231-80BD-42B2E3FD7129}"/>
                  </a:ext>
                </a:extLst>
              </p:cNvPr>
              <p:cNvSpPr>
                <a:spLocks noGrp="1"/>
              </p:cNvSpPr>
              <p:nvPr>
                <p:ph sz="quarter" idx="1"/>
              </p:nvPr>
            </p:nvSpPr>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b="1" dirty="0">
                  <a:solidFill>
                    <a:srgbClr val="0070C0"/>
                  </a:solidFill>
                </a:endParaRPr>
              </a:p>
              <a:p>
                <a:pPr marL="0" indent="0">
                  <a:buNone/>
                </a:pPr>
                <a:r>
                  <a:rPr lang="en-US" b="1" dirty="0">
                    <a:solidFill>
                      <a:srgbClr val="0070C0"/>
                    </a:solidFill>
                  </a:rPr>
                  <a:t>Note. </a:t>
                </a:r>
                <a:r>
                  <a:rPr lang="en-US" dirty="0"/>
                  <a:t>In the example in the previous slide, the angle between the vectors is </a:t>
                </a:r>
                <a14:m>
                  <m:oMath xmlns:m="http://schemas.openxmlformats.org/officeDocument/2006/math">
                    <m:r>
                      <a:rPr lang="en-US" b="0" i="1" smtClean="0">
                        <a:latin typeface="Cambria Math" panose="02040503050406030204" pitchFamily="18" charset="0"/>
                      </a:rPr>
                      <m:t>0</m:t>
                    </m:r>
                  </m:oMath>
                </a14:m>
                <a:r>
                  <a:rPr lang="en-US" dirty="0"/>
                  <a:t> and its cosine is </a:t>
                </a:r>
                <a14:m>
                  <m:oMath xmlns:m="http://schemas.openxmlformats.org/officeDocument/2006/math">
                    <m:r>
                      <a:rPr lang="en-US" i="1" dirty="0" smtClean="0">
                        <a:latin typeface="Cambria Math" panose="02040503050406030204" pitchFamily="18" charset="0"/>
                      </a:rPr>
                      <m:t>1</m:t>
                    </m:r>
                  </m:oMath>
                </a14:m>
                <a:r>
                  <a:rPr lang="en-US" dirty="0"/>
                  <a:t>. Therefore, we have maximum similarity. </a:t>
                </a:r>
              </a:p>
              <a:p>
                <a:pPr marL="0" indent="0">
                  <a:buNone/>
                </a:pPr>
                <a:endParaRPr lang="en-US" b="0" dirty="0"/>
              </a:p>
            </p:txBody>
          </p:sp>
        </mc:Choice>
        <mc:Fallback xmlns="">
          <p:sp>
            <p:nvSpPr>
              <p:cNvPr id="4" name="Content Placeholder 3">
                <a:extLst>
                  <a:ext uri="{FF2B5EF4-FFF2-40B4-BE49-F238E27FC236}">
                    <a16:creationId xmlns:a16="http://schemas.microsoft.com/office/drawing/2014/main" id="{7D4A8D66-BE8D-4231-80BD-42B2E3FD7129}"/>
                  </a:ext>
                </a:extLst>
              </p:cNvPr>
              <p:cNvSpPr>
                <a:spLocks noGrp="1" noRot="1" noChangeAspect="1" noMove="1" noResize="1" noEditPoints="1" noAdjustHandles="1" noChangeArrowheads="1" noChangeShapeType="1" noTextEdit="1"/>
              </p:cNvSpPr>
              <p:nvPr>
                <p:ph sz="quarter" idx="1"/>
              </p:nvPr>
            </p:nvSpPr>
            <p:spPr>
              <a:blipFill>
                <a:blip r:embed="rId2"/>
                <a:stretch>
                  <a:fillRect l="-1178" r="-16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7">
                <a:extLst>
                  <a:ext uri="{FF2B5EF4-FFF2-40B4-BE49-F238E27FC236}">
                    <a16:creationId xmlns:a16="http://schemas.microsoft.com/office/drawing/2014/main" id="{0A5F557C-FDC7-48A4-ACCE-AE5D21F9EA76}"/>
                  </a:ext>
                </a:extLst>
              </p:cNvPr>
              <p:cNvSpPr txBox="1">
                <a:spLocks/>
              </p:cNvSpPr>
              <p:nvPr/>
            </p:nvSpPr>
            <p:spPr>
              <a:xfrm>
                <a:off x="812798" y="1589566"/>
                <a:ext cx="7209485" cy="3121329"/>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Font typeface="Wingdings"/>
                  <a:buNone/>
                </a:pPr>
                <a:r>
                  <a:rPr lang="en-US" dirty="0"/>
                  <a:t>The similarity</a:t>
                </a:r>
                <a:r>
                  <a:rPr lang="en-US" dirty="0">
                    <a:solidFill>
                      <a:srgbClr val="FF0000"/>
                    </a:solidFill>
                  </a:rPr>
                  <a:t> </a:t>
                </a:r>
                <a:r>
                  <a:rPr lang="en-US" dirty="0"/>
                  <a:t>between vectors</a:t>
                </a:r>
              </a:p>
              <a:p>
                <a:pPr marL="0" indent="0">
                  <a:buFont typeface="Wingdings"/>
                  <a:buNone/>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i="1">
                              <a:latin typeface="Cambria Math" panose="02040503050406030204" pitchFamily="18" charset="0"/>
                            </a:rPr>
                            <m:t>𝑋</m:t>
                          </m:r>
                        </m:e>
                      </m:acc>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𝑛</m:t>
                              </m:r>
                            </m:sub>
                          </m:sSub>
                        </m:e>
                      </m:d>
                    </m:oMath>
                  </m:oMathPara>
                </a14:m>
                <a:endParaRPr lang="en-US" dirty="0"/>
              </a:p>
              <a:p>
                <a:pPr marL="0" indent="0">
                  <a:buFont typeface="Wingdings"/>
                  <a:buNone/>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𝑌</m:t>
                          </m:r>
                        </m:e>
                      </m:acc>
                      <m:r>
                        <a:rPr lang="en-US" b="0" i="1" dirty="0" smtClean="0">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𝑛</m:t>
                              </m:r>
                            </m:sub>
                          </m:sSub>
                        </m:e>
                      </m:d>
                    </m:oMath>
                  </m:oMathPara>
                </a14:m>
                <a:endParaRPr lang="en-US" dirty="0"/>
              </a:p>
              <a:p>
                <a:pPr marL="0" indent="0">
                  <a:buNone/>
                </a:pPr>
                <a:r>
                  <a:rPr lang="en-US" dirty="0"/>
                  <a:t>is captured  by the </a:t>
                </a:r>
                <a:r>
                  <a:rPr lang="en-US" dirty="0">
                    <a:highlight>
                      <a:srgbClr val="FFFF00"/>
                    </a:highlight>
                  </a:rPr>
                  <a:t>cosine of the angle</a:t>
                </a:r>
                <a:r>
                  <a:rPr lang="en-US" dirty="0"/>
                  <a:t> between them. If the angle is small, then its cosine is close to </a:t>
                </a:r>
                <a14:m>
                  <m:oMath xmlns:m="http://schemas.openxmlformats.org/officeDocument/2006/math">
                    <m:r>
                      <a:rPr lang="en-US" b="0" i="1" smtClean="0">
                        <a:latin typeface="Cambria Math" panose="02040503050406030204" pitchFamily="18" charset="0"/>
                      </a:rPr>
                      <m:t>1</m:t>
                    </m:r>
                  </m:oMath>
                </a14:m>
                <a:r>
                  <a:rPr lang="en-US" dirty="0"/>
                  <a:t>, which means that the vectors are similar.</a:t>
                </a:r>
              </a:p>
              <a:p>
                <a:pPr marL="0" indent="0">
                  <a:buFont typeface="Wingdings"/>
                  <a:buNone/>
                </a:pPr>
                <a:endParaRPr lang="en-US" dirty="0"/>
              </a:p>
            </p:txBody>
          </p:sp>
        </mc:Choice>
        <mc:Fallback xmlns="">
          <p:sp>
            <p:nvSpPr>
              <p:cNvPr id="6" name="Content Placeholder 7">
                <a:extLst>
                  <a:ext uri="{FF2B5EF4-FFF2-40B4-BE49-F238E27FC236}">
                    <a16:creationId xmlns:a16="http://schemas.microsoft.com/office/drawing/2014/main" id="{0A5F557C-FDC7-48A4-ACCE-AE5D21F9EA76}"/>
                  </a:ext>
                </a:extLst>
              </p:cNvPr>
              <p:cNvSpPr txBox="1">
                <a:spLocks noRot="1" noChangeAspect="1" noMove="1" noResize="1" noEditPoints="1" noAdjustHandles="1" noChangeArrowheads="1" noChangeShapeType="1" noTextEdit="1"/>
              </p:cNvSpPr>
              <p:nvPr/>
            </p:nvSpPr>
            <p:spPr>
              <a:xfrm>
                <a:off x="812798" y="1589566"/>
                <a:ext cx="7209485" cy="3121329"/>
              </a:xfrm>
              <a:prstGeom prst="rect">
                <a:avLst/>
              </a:prstGeom>
              <a:blipFill>
                <a:blip r:embed="rId3"/>
                <a:stretch>
                  <a:fillRect l="-1775" t="-1953" r="-2874"/>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7781549B-F7D1-4BF7-8525-5EC1EE3EE9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09355" y="1794937"/>
            <a:ext cx="2491637" cy="2497866"/>
          </a:xfrm>
          <a:prstGeom prst="rect">
            <a:avLst/>
          </a:prstGeom>
        </p:spPr>
      </p:pic>
    </p:spTree>
    <p:extLst>
      <p:ext uri="{BB962C8B-B14F-4D97-AF65-F5344CB8AC3E}">
        <p14:creationId xmlns:p14="http://schemas.microsoft.com/office/powerpoint/2010/main" val="27613670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2DAE4-F426-4DD1-9FE3-1846BB436342}"/>
              </a:ext>
            </a:extLst>
          </p:cNvPr>
          <p:cNvSpPr>
            <a:spLocks noGrp="1"/>
          </p:cNvSpPr>
          <p:nvPr>
            <p:ph type="title"/>
          </p:nvPr>
        </p:nvSpPr>
        <p:spPr/>
        <p:txBody>
          <a:bodyPr/>
          <a:lstStyle/>
          <a:p>
            <a:r>
              <a:rPr lang="en-US" dirty="0"/>
              <a:t>Cosine Similarity</a:t>
            </a:r>
          </a:p>
        </p:txBody>
      </p:sp>
      <p:sp>
        <p:nvSpPr>
          <p:cNvPr id="3" name="Slide Number Placeholder 2">
            <a:extLst>
              <a:ext uri="{FF2B5EF4-FFF2-40B4-BE49-F238E27FC236}">
                <a16:creationId xmlns:a16="http://schemas.microsoft.com/office/drawing/2014/main" id="{BF234FD6-1D50-4F12-A35C-AEAE33983521}"/>
              </a:ext>
            </a:extLst>
          </p:cNvPr>
          <p:cNvSpPr>
            <a:spLocks noGrp="1"/>
          </p:cNvSpPr>
          <p:nvPr>
            <p:ph type="sldNum" sz="quarter" idx="12"/>
          </p:nvPr>
        </p:nvSpPr>
        <p:spPr/>
        <p:txBody>
          <a:bodyPr>
            <a:normAutofit fontScale="85000" lnSpcReduction="20000"/>
          </a:bodyPr>
          <a:lstStyle/>
          <a:p>
            <a:fld id="{69974E82-3C2C-4ABB-838F-79BD9B35B7DF}" type="slidenum">
              <a:rPr lang="en-US" smtClean="0"/>
              <a:t>14</a:t>
            </a:fld>
            <a:endParaRPr lang="en-US"/>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B6B01096-D787-4DED-8BD7-950EFB910FE8}"/>
                  </a:ext>
                </a:extLst>
              </p:cNvPr>
              <p:cNvSpPr>
                <a:spLocks noGrp="1"/>
              </p:cNvSpPr>
              <p:nvPr>
                <p:ph sz="quarter" idx="1"/>
              </p:nvPr>
            </p:nvSpPr>
            <p:spPr/>
            <p:txBody>
              <a:bodyPr>
                <a:normAutofit/>
              </a:bodyPr>
              <a:lstStyle/>
              <a:p>
                <a:pPr marL="0" indent="0">
                  <a:buNone/>
                </a:pPr>
                <a:r>
                  <a:rPr lang="en-US" b="1" dirty="0">
                    <a:solidFill>
                      <a:srgbClr val="0070C0"/>
                    </a:solidFill>
                  </a:rPr>
                  <a:t>Definition.</a:t>
                </a:r>
                <a:r>
                  <a:rPr lang="en-US" dirty="0"/>
                  <a:t> The </a:t>
                </a:r>
                <a:r>
                  <a:rPr lang="en-US" dirty="0">
                    <a:solidFill>
                      <a:srgbClr val="FF0000"/>
                    </a:solidFill>
                  </a:rPr>
                  <a:t>cosine similarity </a:t>
                </a:r>
                <a:r>
                  <a:rPr lang="en-US" dirty="0"/>
                  <a:t>between vectors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𝑋</m:t>
                        </m:r>
                      </m:e>
                    </m:acc>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𝑛</m:t>
                            </m:r>
                          </m:sub>
                        </m:sSub>
                      </m:e>
                    </m:d>
                  </m:oMath>
                </a14:m>
                <a:r>
                  <a:rPr lang="en-US" dirty="0"/>
                  <a:t> and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𝑌</m:t>
                        </m:r>
                      </m:e>
                    </m:acc>
                    <m:r>
                      <a:rPr lang="en-US" i="1" dirty="0">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𝑛</m:t>
                            </m:r>
                          </m:sub>
                        </m:sSub>
                      </m:e>
                    </m:d>
                  </m:oMath>
                </a14:m>
                <a:r>
                  <a:rPr lang="en-US" dirty="0"/>
                  <a:t> is defined by </a:t>
                </a:r>
              </a:p>
              <a:p>
                <a:pPr marL="0" indent="0" algn="ctr">
                  <a:buNone/>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sim</m:t>
                      </m:r>
                      <m:d>
                        <m:dPr>
                          <m:ctrlPr>
                            <a:rPr lang="en-US" b="0" i="1" smtClean="0">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𝑋</m:t>
                              </m:r>
                            </m:e>
                          </m:acc>
                          <m:r>
                            <a:rPr lang="en-US" b="0" i="1" smtClean="0">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𝑌</m:t>
                              </m:r>
                            </m:e>
                          </m:acc>
                        </m:e>
                      </m:d>
                      <m:r>
                        <a:rPr lang="en-US" b="0" i="1" smtClean="0">
                          <a:latin typeface="Cambria Math" panose="02040503050406030204" pitchFamily="18" charset="0"/>
                        </a:rPr>
                        <m:t>=</m:t>
                      </m:r>
                      <m:f>
                        <m:fPr>
                          <m:ctrlPr>
                            <a:rPr lang="en-US" b="0" i="1" smtClean="0">
                              <a:latin typeface="Cambria Math" panose="02040503050406030204" pitchFamily="18" charset="0"/>
                            </a:rPr>
                          </m:ctrlPr>
                        </m:fPr>
                        <m:num>
                          <m:acc>
                            <m:accPr>
                              <m:chr m:val="⃗"/>
                              <m:ctrlPr>
                                <a:rPr lang="en-US" i="1">
                                  <a:latin typeface="Cambria Math" panose="02040503050406030204" pitchFamily="18" charset="0"/>
                                </a:rPr>
                              </m:ctrlPr>
                            </m:accPr>
                            <m:e>
                              <m:r>
                                <a:rPr lang="en-US" i="1">
                                  <a:latin typeface="Cambria Math" panose="02040503050406030204" pitchFamily="18" charset="0"/>
                                </a:rPr>
                                <m:t>𝑋</m:t>
                              </m:r>
                            </m:e>
                          </m:acc>
                          <m:r>
                            <a:rPr lang="en-US" b="0" i="1" smtClean="0">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𝑌</m:t>
                              </m:r>
                            </m:e>
                          </m:acc>
                        </m:num>
                        <m:den>
                          <m:d>
                            <m:dPr>
                              <m:begChr m:val="‖"/>
                              <m:endChr m:val="‖"/>
                              <m:ctrlPr>
                                <a:rPr lang="en-US" b="0" i="1" smtClean="0">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𝑋</m:t>
                                  </m:r>
                                </m:e>
                              </m:acc>
                            </m:e>
                          </m:d>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b="0" i="1" smtClean="0">
                                      <a:latin typeface="Cambria Math" panose="02040503050406030204" pitchFamily="18" charset="0"/>
                                    </a:rPr>
                                    <m:t>𝑌</m:t>
                                  </m:r>
                                </m:e>
                              </m:acc>
                            </m:e>
                          </m:d>
                        </m:den>
                      </m:f>
                    </m:oMath>
                  </m:oMathPara>
                </a14:m>
                <a:endParaRPr lang="en-US" dirty="0"/>
              </a:p>
              <a:p>
                <a:pPr marL="0" indent="0">
                  <a:buNone/>
                </a:pPr>
                <a:r>
                  <a:rPr lang="en-US" dirty="0"/>
                  <a:t>where</a:t>
                </a:r>
              </a:p>
              <a:p>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𝑋</m:t>
                        </m:r>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𝑌</m:t>
                        </m:r>
                      </m:e>
                    </m:acc>
                  </m:oMath>
                </a14:m>
                <a:r>
                  <a:rPr lang="en-US" dirty="0"/>
                  <a:t> is the </a:t>
                </a:r>
                <a:r>
                  <a:rPr lang="en-US" dirty="0">
                    <a:solidFill>
                      <a:srgbClr val="FF0000"/>
                    </a:solidFill>
                  </a:rPr>
                  <a:t>dot product </a:t>
                </a:r>
                <a:r>
                  <a:rPr lang="en-US" dirty="0"/>
                  <a:t>(also called </a:t>
                </a:r>
                <a:r>
                  <a:rPr lang="en-US" dirty="0">
                    <a:solidFill>
                      <a:srgbClr val="FF0000"/>
                    </a:solidFill>
                  </a:rPr>
                  <a:t>scalar product</a:t>
                </a:r>
                <a:r>
                  <a:rPr lang="en-US" dirty="0"/>
                  <a:t>)</a:t>
                </a:r>
              </a:p>
              <a:p>
                <a14:m>
                  <m:oMath xmlns:m="http://schemas.openxmlformats.org/officeDocument/2006/math">
                    <m:d>
                      <m:dPr>
                        <m:begChr m:val="‖"/>
                        <m:endChr m:val="‖"/>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𝑋</m:t>
                            </m:r>
                          </m:e>
                        </m:acc>
                      </m:e>
                    </m:d>
                  </m:oMath>
                </a14:m>
                <a:r>
                  <a:rPr lang="en-US" dirty="0"/>
                  <a:t> and </a:t>
                </a:r>
                <a14:m>
                  <m:oMath xmlns:m="http://schemas.openxmlformats.org/officeDocument/2006/math">
                    <m:d>
                      <m:dPr>
                        <m:begChr m:val="‖"/>
                        <m:endChr m:val="‖"/>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𝑌</m:t>
                            </m:r>
                          </m:e>
                        </m:acc>
                      </m:e>
                    </m:d>
                    <m:r>
                      <a:rPr lang="en-US" i="1">
                        <a:latin typeface="Cambria Math" panose="02040503050406030204" pitchFamily="18" charset="0"/>
                      </a:rPr>
                      <m:t> </m:t>
                    </m:r>
                  </m:oMath>
                </a14:m>
                <a:r>
                  <a:rPr lang="en-US" dirty="0"/>
                  <a:t>are the </a:t>
                </a:r>
                <a:r>
                  <a:rPr lang="en-US" dirty="0">
                    <a:solidFill>
                      <a:srgbClr val="FF0000"/>
                    </a:solidFill>
                  </a:rPr>
                  <a:t>lengths</a:t>
                </a:r>
                <a:r>
                  <a:rPr lang="en-US" dirty="0"/>
                  <a:t> (also called the </a:t>
                </a:r>
                <a:r>
                  <a:rPr lang="en-US" dirty="0">
                    <a:solidFill>
                      <a:srgbClr val="FF0000"/>
                    </a:solidFill>
                  </a:rPr>
                  <a:t>norms</a:t>
                </a:r>
                <a:r>
                  <a:rPr lang="en-US" dirty="0"/>
                  <a:t>) of the vectors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oMath>
                </a14:m>
                <a:r>
                  <a:rPr lang="en-US" dirty="0"/>
                  <a:t> and </a:t>
                </a:r>
                <a14:m>
                  <m:oMath xmlns:m="http://schemas.openxmlformats.org/officeDocument/2006/math">
                    <m:acc>
                      <m:accPr>
                        <m:chr m:val="⃗"/>
                        <m:ctrlPr>
                          <a:rPr lang="en-US" i="1">
                            <a:latin typeface="Cambria Math" panose="02040503050406030204" pitchFamily="18" charset="0"/>
                          </a:rPr>
                        </m:ctrlPr>
                      </m:accPr>
                      <m:e>
                        <m:r>
                          <a:rPr lang="en-US" b="0" i="1" smtClean="0">
                            <a:latin typeface="Cambria Math" panose="02040503050406030204" pitchFamily="18" charset="0"/>
                          </a:rPr>
                          <m:t>𝑌</m:t>
                        </m:r>
                      </m:e>
                    </m:acc>
                  </m:oMath>
                </a14:m>
                <a:r>
                  <a:rPr lang="en-US" dirty="0"/>
                  <a:t>. </a:t>
                </a:r>
              </a:p>
            </p:txBody>
          </p:sp>
        </mc:Choice>
        <mc:Fallback xmlns="">
          <p:sp>
            <p:nvSpPr>
              <p:cNvPr id="4" name="Content Placeholder 3">
                <a:extLst>
                  <a:ext uri="{FF2B5EF4-FFF2-40B4-BE49-F238E27FC236}">
                    <a16:creationId xmlns:a16="http://schemas.microsoft.com/office/drawing/2014/main" id="{B6B01096-D787-4DED-8BD7-950EFB910FE8}"/>
                  </a:ext>
                </a:extLst>
              </p:cNvPr>
              <p:cNvSpPr>
                <a:spLocks noGrp="1" noRot="1" noChangeAspect="1" noMove="1" noResize="1" noEditPoints="1" noAdjustHandles="1" noChangeArrowheads="1" noChangeShapeType="1" noTextEdit="1"/>
              </p:cNvSpPr>
              <p:nvPr>
                <p:ph sz="quarter" idx="1"/>
              </p:nvPr>
            </p:nvSpPr>
            <p:spPr>
              <a:blipFill>
                <a:blip r:embed="rId2"/>
                <a:stretch>
                  <a:fillRect l="-1178" t="-136" b="-2714"/>
                </a:stretch>
              </a:blipFill>
            </p:spPr>
            <p:txBody>
              <a:bodyPr/>
              <a:lstStyle/>
              <a:p>
                <a:r>
                  <a:rPr lang="en-US">
                    <a:noFill/>
                  </a:rPr>
                  <a:t> </a:t>
                </a:r>
              </a:p>
            </p:txBody>
          </p:sp>
        </mc:Fallback>
      </mc:AlternateContent>
    </p:spTree>
    <p:extLst>
      <p:ext uri="{BB962C8B-B14F-4D97-AF65-F5344CB8AC3E}">
        <p14:creationId xmlns:p14="http://schemas.microsoft.com/office/powerpoint/2010/main" val="2068007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63B98EF-8D82-409B-9F84-8B844B03B14E}"/>
              </a:ext>
            </a:extLst>
          </p:cNvPr>
          <p:cNvSpPr>
            <a:spLocks noGrp="1"/>
          </p:cNvSpPr>
          <p:nvPr>
            <p:ph type="sldNum" sz="quarter" idx="12"/>
          </p:nvPr>
        </p:nvSpPr>
        <p:spPr/>
        <p:txBody>
          <a:bodyPr/>
          <a:lstStyle/>
          <a:p>
            <a:fld id="{69974E82-3C2C-4ABB-838F-79BD9B35B7DF}" type="slidenum">
              <a:rPr lang="en-US" smtClean="0"/>
              <a:t>15</a:t>
            </a:fld>
            <a:endParaRPr lang="en-US"/>
          </a:p>
        </p:txBody>
      </p:sp>
      <p:sp>
        <p:nvSpPr>
          <p:cNvPr id="3" name="TextBox 2">
            <a:extLst>
              <a:ext uri="{FF2B5EF4-FFF2-40B4-BE49-F238E27FC236}">
                <a16:creationId xmlns:a16="http://schemas.microsoft.com/office/drawing/2014/main" id="{693E0F01-8A14-4CAC-BEDE-A027AA7F1388}"/>
              </a:ext>
            </a:extLst>
          </p:cNvPr>
          <p:cNvSpPr txBox="1"/>
          <p:nvPr/>
        </p:nvSpPr>
        <p:spPr>
          <a:xfrm>
            <a:off x="2364562" y="992012"/>
            <a:ext cx="2083299" cy="461665"/>
          </a:xfrm>
          <a:prstGeom prst="rect">
            <a:avLst/>
          </a:prstGeom>
          <a:noFill/>
        </p:spPr>
        <p:txBody>
          <a:bodyPr wrap="square" rtlCol="0">
            <a:spAutoFit/>
          </a:bodyPr>
          <a:lstStyle/>
          <a:p>
            <a:r>
              <a:rPr lang="en-US" sz="2400" dirty="0">
                <a:solidFill>
                  <a:srgbClr val="FF0000"/>
                </a:solidFill>
              </a:rPr>
              <a:t>cosine similarity</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1E19922E-CE56-41D9-BBF6-8ACEFCF21ABA}"/>
                  </a:ext>
                </a:extLst>
              </p:cNvPr>
              <p:cNvSpPr txBox="1"/>
              <p:nvPr/>
            </p:nvSpPr>
            <p:spPr>
              <a:xfrm>
                <a:off x="4709160" y="609600"/>
                <a:ext cx="4343400" cy="1226490"/>
              </a:xfrm>
              <a:prstGeom prst="rect">
                <a:avLst/>
              </a:prstGeom>
              <a:noFill/>
              <a:ln w="12700">
                <a:solidFill>
                  <a:schemeClr val="tx1"/>
                </a:solidFill>
              </a:ln>
            </p:spPr>
            <p:txBody>
              <a:bodyPr wrap="square" rtlCol="0">
                <a:spAutoFit/>
              </a:bodyPr>
              <a:lstStyle/>
              <a:p>
                <a14:m>
                  <m:oMathPara xmlns:m="http://schemas.openxmlformats.org/officeDocument/2006/math">
                    <m:oMathParaPr>
                      <m:jc m:val="centerGroup"/>
                    </m:oMathParaPr>
                    <m:oMath xmlns:m="http://schemas.openxmlformats.org/officeDocument/2006/math">
                      <m:r>
                        <m:rPr>
                          <m:sty m:val="p"/>
                        </m:rPr>
                        <a:rPr kumimoji="0" lang="en-US" sz="29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sim</m:t>
                      </m:r>
                      <m:d>
                        <m:dPr>
                          <m:ctrlPr>
                            <a:rPr kumimoji="0" lang="en-US" sz="29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acc>
                            <m:accPr>
                              <m:chr m:val="⃗"/>
                              <m:ctrlPr>
                                <a:rPr kumimoji="0" lang="en-US" sz="29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accPr>
                            <m:e>
                              <m:r>
                                <a:rPr kumimoji="0" lang="en-US" sz="29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𝑋</m:t>
                              </m:r>
                            </m:e>
                          </m:acc>
                          <m:r>
                            <a:rPr kumimoji="0" lang="en-US" sz="29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acc>
                            <m:accPr>
                              <m:chr m:val="⃗"/>
                              <m:ctrlPr>
                                <a:rPr kumimoji="0" lang="en-US" sz="29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accPr>
                            <m:e>
                              <m:r>
                                <a:rPr kumimoji="0" lang="en-US" sz="29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𝑌</m:t>
                              </m:r>
                            </m:e>
                          </m:acc>
                        </m:e>
                      </m:d>
                      <m:r>
                        <a:rPr kumimoji="0" lang="en-US" sz="29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f>
                        <m:fPr>
                          <m:ctrlPr>
                            <a:rPr kumimoji="0" lang="en-US" sz="29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Pr>
                        <m:num>
                          <m:acc>
                            <m:accPr>
                              <m:chr m:val="⃗"/>
                              <m:ctrlPr>
                                <a:rPr kumimoji="0" lang="en-US" sz="29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accPr>
                            <m:e>
                              <m:r>
                                <a:rPr kumimoji="0" lang="en-US" sz="29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𝑋</m:t>
                              </m:r>
                            </m:e>
                          </m:acc>
                          <m:r>
                            <a:rPr kumimoji="0" lang="en-US" sz="29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acc>
                            <m:accPr>
                              <m:chr m:val="⃗"/>
                              <m:ctrlPr>
                                <a:rPr kumimoji="0" lang="en-US" sz="29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accPr>
                            <m:e>
                              <m:r>
                                <a:rPr kumimoji="0" lang="en-US" sz="29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𝑌</m:t>
                              </m:r>
                            </m:e>
                          </m:acc>
                        </m:num>
                        <m:den>
                          <m:d>
                            <m:dPr>
                              <m:begChr m:val="‖"/>
                              <m:endChr m:val="‖"/>
                              <m:ctrlPr>
                                <a:rPr kumimoji="0" lang="en-US" sz="29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acc>
                                <m:accPr>
                                  <m:chr m:val="⃗"/>
                                  <m:ctrlPr>
                                    <a:rPr kumimoji="0" lang="en-US" sz="29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accPr>
                                <m:e>
                                  <m:r>
                                    <a:rPr kumimoji="0" lang="en-US" sz="29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𝑋</m:t>
                                  </m:r>
                                </m:e>
                              </m:acc>
                            </m:e>
                          </m:d>
                          <m:r>
                            <a:rPr kumimoji="0" lang="en-US" sz="29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acc>
                            <m:accPr>
                              <m:chr m:val="⃗"/>
                              <m:ctrlPr>
                                <a:rPr kumimoji="0" lang="en-US" sz="29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accPr>
                            <m:e>
                              <m:r>
                                <a:rPr kumimoji="0" lang="en-US" sz="29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𝑌</m:t>
                              </m:r>
                            </m:e>
                          </m:acc>
                          <m:r>
                            <a:rPr kumimoji="0" lang="en-US" sz="29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den>
                      </m:f>
                    </m:oMath>
                  </m:oMathPara>
                </a14:m>
                <a:endParaRPr lang="en-US" dirty="0"/>
              </a:p>
            </p:txBody>
          </p:sp>
        </mc:Choice>
        <mc:Fallback>
          <p:sp>
            <p:nvSpPr>
              <p:cNvPr id="5" name="TextBox 4">
                <a:extLst>
                  <a:ext uri="{FF2B5EF4-FFF2-40B4-BE49-F238E27FC236}">
                    <a16:creationId xmlns:a16="http://schemas.microsoft.com/office/drawing/2014/main" id="{1E19922E-CE56-41D9-BBF6-8ACEFCF21ABA}"/>
                  </a:ext>
                </a:extLst>
              </p:cNvPr>
              <p:cNvSpPr txBox="1">
                <a:spLocks noRot="1" noChangeAspect="1" noMove="1" noResize="1" noEditPoints="1" noAdjustHandles="1" noChangeArrowheads="1" noChangeShapeType="1" noTextEdit="1"/>
              </p:cNvSpPr>
              <p:nvPr/>
            </p:nvSpPr>
            <p:spPr>
              <a:xfrm>
                <a:off x="4709160" y="609600"/>
                <a:ext cx="4343400" cy="1226490"/>
              </a:xfrm>
              <a:prstGeom prst="rect">
                <a:avLst/>
              </a:prstGeom>
              <a:blipFill>
                <a:blip r:embed="rId2"/>
                <a:stretch>
                  <a:fillRect/>
                </a:stretch>
              </a:blipFill>
              <a:ln w="12700">
                <a:solidFill>
                  <a:schemeClr val="tx1"/>
                </a:solidFill>
              </a:ln>
            </p:spPr>
            <p:txBody>
              <a:bodyPr/>
              <a:lstStyle/>
              <a:p>
                <a:r>
                  <a:rPr lang="en-US">
                    <a:noFill/>
                  </a:rPr>
                  <a:t> </a:t>
                </a:r>
              </a:p>
            </p:txBody>
          </p:sp>
        </mc:Fallback>
      </mc:AlternateContent>
      <p:sp>
        <p:nvSpPr>
          <p:cNvPr id="7" name="TextBox 6">
            <a:extLst>
              <a:ext uri="{FF2B5EF4-FFF2-40B4-BE49-F238E27FC236}">
                <a16:creationId xmlns:a16="http://schemas.microsoft.com/office/drawing/2014/main" id="{8A616ADA-0696-444D-B0C2-8AA362A7FC18}"/>
              </a:ext>
            </a:extLst>
          </p:cNvPr>
          <p:cNvSpPr txBox="1"/>
          <p:nvPr/>
        </p:nvSpPr>
        <p:spPr>
          <a:xfrm>
            <a:off x="2788920" y="2778188"/>
            <a:ext cx="1658941" cy="461665"/>
          </a:xfrm>
          <a:prstGeom prst="rect">
            <a:avLst/>
          </a:prstGeom>
          <a:noFill/>
        </p:spPr>
        <p:txBody>
          <a:bodyPr wrap="square" rtlCol="0">
            <a:spAutoFit/>
          </a:bodyPr>
          <a:lstStyle/>
          <a:p>
            <a:r>
              <a:rPr lang="en-US" sz="2400" dirty="0">
                <a:solidFill>
                  <a:srgbClr val="FF0000"/>
                </a:solidFill>
              </a:rPr>
              <a:t>dot product</a:t>
            </a:r>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6FEAC6A4-EBA8-44A5-AF12-5DFF68EAFFA3}"/>
                  </a:ext>
                </a:extLst>
              </p:cNvPr>
              <p:cNvSpPr txBox="1"/>
              <p:nvPr/>
            </p:nvSpPr>
            <p:spPr>
              <a:xfrm>
                <a:off x="4709160" y="2700814"/>
                <a:ext cx="4343400" cy="592855"/>
              </a:xfrm>
              <a:prstGeom prst="rect">
                <a:avLst/>
              </a:prstGeom>
              <a:noFill/>
              <a:ln w="12700">
                <a:solidFill>
                  <a:schemeClr val="tx1"/>
                </a:solidFill>
              </a:ln>
            </p:spPr>
            <p:txBody>
              <a:bodyPr wrap="square" rtlCol="0">
                <a:spAutoFit/>
              </a:bodyPr>
              <a:lstStyle/>
              <a:p>
                <a14:m>
                  <m:oMathPara xmlns:m="http://schemas.openxmlformats.org/officeDocument/2006/math">
                    <m:oMathParaPr>
                      <m:jc m:val="centerGroup"/>
                    </m:oMathParaPr>
                    <m:oMath xmlns:m="http://schemas.openxmlformats.org/officeDocument/2006/math">
                      <m:acc>
                        <m:accPr>
                          <m:chr m:val="⃗"/>
                          <m:ctrlPr>
                            <a:rPr kumimoji="0" lang="en-US" sz="29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accPr>
                        <m:e>
                          <m:r>
                            <a:rPr kumimoji="0" lang="en-US" sz="29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𝑋</m:t>
                          </m:r>
                        </m:e>
                      </m:acc>
                      <m:r>
                        <a:rPr kumimoji="0" lang="en-US" sz="29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acc>
                        <m:accPr>
                          <m:chr m:val="⃗"/>
                          <m:ctrlPr>
                            <a:rPr kumimoji="0" lang="en-US" sz="29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accPr>
                        <m:e>
                          <m:r>
                            <a:rPr kumimoji="0" lang="en-US" sz="29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𝑌</m:t>
                          </m:r>
                        </m:e>
                      </m:acc>
                      <m:r>
                        <a:rPr kumimoji="0" lang="en-US" sz="29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en-US" sz="29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9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𝑥</m:t>
                          </m:r>
                        </m:e>
                        <m:sub>
                          <m:r>
                            <a:rPr kumimoji="0" lang="en-US" sz="29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Sub>
                      <m:sSub>
                        <m:sSubPr>
                          <m:ctrlPr>
                            <a:rPr kumimoji="0" lang="en-US" sz="29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9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𝑦</m:t>
                          </m:r>
                        </m:e>
                        <m:sub>
                          <m:r>
                            <a:rPr kumimoji="0" lang="en-US" sz="29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Sub>
                      <m:r>
                        <a:rPr kumimoji="0" lang="en-US" sz="29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en-US" sz="29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9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𝑥</m:t>
                          </m:r>
                        </m:e>
                        <m:sub>
                          <m:r>
                            <a:rPr kumimoji="0" lang="en-US" sz="29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𝑛</m:t>
                          </m:r>
                        </m:sub>
                      </m:sSub>
                      <m:sSub>
                        <m:sSubPr>
                          <m:ctrlPr>
                            <a:rPr kumimoji="0" lang="en-US" sz="29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9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𝑦</m:t>
                          </m:r>
                        </m:e>
                        <m:sub>
                          <m:r>
                            <a:rPr kumimoji="0" lang="en-US" sz="29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𝑛</m:t>
                          </m:r>
                        </m:sub>
                      </m:sSub>
                    </m:oMath>
                  </m:oMathPara>
                </a14:m>
                <a:endParaRPr lang="en-US" dirty="0"/>
              </a:p>
            </p:txBody>
          </p:sp>
        </mc:Choice>
        <mc:Fallback>
          <p:sp>
            <p:nvSpPr>
              <p:cNvPr id="9" name="TextBox 8">
                <a:extLst>
                  <a:ext uri="{FF2B5EF4-FFF2-40B4-BE49-F238E27FC236}">
                    <a16:creationId xmlns:a16="http://schemas.microsoft.com/office/drawing/2014/main" id="{6FEAC6A4-EBA8-44A5-AF12-5DFF68EAFFA3}"/>
                  </a:ext>
                </a:extLst>
              </p:cNvPr>
              <p:cNvSpPr txBox="1">
                <a:spLocks noRot="1" noChangeAspect="1" noMove="1" noResize="1" noEditPoints="1" noAdjustHandles="1" noChangeArrowheads="1" noChangeShapeType="1" noTextEdit="1"/>
              </p:cNvSpPr>
              <p:nvPr/>
            </p:nvSpPr>
            <p:spPr>
              <a:xfrm>
                <a:off x="4709160" y="2700814"/>
                <a:ext cx="4343400" cy="592855"/>
              </a:xfrm>
              <a:prstGeom prst="rect">
                <a:avLst/>
              </a:prstGeom>
              <a:blipFill>
                <a:blip r:embed="rId3"/>
                <a:stretch>
                  <a:fillRect/>
                </a:stretch>
              </a:blipFill>
              <a:ln w="12700">
                <a:solidFill>
                  <a:schemeClr val="tx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7BF23387-E475-4EAA-9A21-9C496B3D20D5}"/>
                  </a:ext>
                </a:extLst>
              </p:cNvPr>
              <p:cNvSpPr txBox="1"/>
              <p:nvPr/>
            </p:nvSpPr>
            <p:spPr>
              <a:xfrm>
                <a:off x="4709160" y="4158393"/>
                <a:ext cx="4343400" cy="1908728"/>
              </a:xfrm>
              <a:prstGeom prst="rect">
                <a:avLst/>
              </a:prstGeom>
              <a:noFill/>
              <a:ln w="12700">
                <a:solidFill>
                  <a:schemeClr val="tx1"/>
                </a:solidFill>
              </a:ln>
            </p:spPr>
            <p:txBody>
              <a:bodyPr wrap="square" rtlCol="0">
                <a:spAutoFit/>
              </a:bodyPr>
              <a:lstStyle/>
              <a:p>
                <a:pPr marL="0" marR="0" lvl="0" indent="0" algn="l" defTabSz="914400" rtl="0" eaLnBrk="1" fontAlgn="auto" latinLnBrk="0" hangingPunct="1">
                  <a:lnSpc>
                    <a:spcPct val="100000"/>
                  </a:lnSpc>
                  <a:spcBef>
                    <a:spcPts val="700"/>
                  </a:spcBef>
                  <a:spcAft>
                    <a:spcPts val="0"/>
                  </a:spcAft>
                  <a:buClr>
                    <a:srgbClr val="DD8047"/>
                  </a:buClr>
                  <a:buSzPct val="60000"/>
                  <a:buFont typeface="Wingdings"/>
                  <a:buNone/>
                  <a:tabLst/>
                  <a:defRPr/>
                </a:pPr>
                <a14:m>
                  <m:oMathPara xmlns:m="http://schemas.openxmlformats.org/officeDocument/2006/math">
                    <m:oMathParaPr>
                      <m:jc m:val="centerGroup"/>
                    </m:oMathParaPr>
                    <m:oMath xmlns:m="http://schemas.openxmlformats.org/officeDocument/2006/math">
                      <m:d>
                        <m:dPr>
                          <m:begChr m:val="‖"/>
                          <m:endChr m:val="‖"/>
                          <m:ctrlPr>
                            <a:rPr kumimoji="0" lang="en-US" sz="29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acc>
                            <m:accPr>
                              <m:chr m:val="⃗"/>
                              <m:ctrlPr>
                                <a:rPr kumimoji="0" lang="en-US" sz="29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accPr>
                            <m:e>
                              <m:r>
                                <a:rPr kumimoji="0" lang="en-US" sz="29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𝑋</m:t>
                              </m:r>
                            </m:e>
                          </m:acc>
                        </m:e>
                      </m:d>
                      <m:r>
                        <a:rPr kumimoji="0" lang="en-US" sz="29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ad>
                        <m:radPr>
                          <m:degHide m:val="on"/>
                          <m:ctrlPr>
                            <a:rPr kumimoji="0" lang="en-US" sz="29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radPr>
                        <m:deg/>
                        <m:e>
                          <m:sSubSup>
                            <m:sSubSupPr>
                              <m:ctrlPr>
                                <a:rPr kumimoji="0" lang="en-US" sz="29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SupPr>
                            <m:e>
                              <m:r>
                                <a:rPr kumimoji="0" lang="en-US" sz="29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𝑥</m:t>
                              </m:r>
                            </m:e>
                            <m:sub>
                              <m:r>
                                <a:rPr kumimoji="0" lang="en-US" sz="29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up>
                              <m:r>
                                <a:rPr kumimoji="0" lang="en-US" sz="29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sup>
                          </m:sSubSup>
                          <m:r>
                            <a:rPr kumimoji="0" lang="en-US" sz="29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Sup>
                            <m:sSubSupPr>
                              <m:ctrlPr>
                                <a:rPr kumimoji="0" lang="en-US" sz="29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SupPr>
                            <m:e>
                              <m:r>
                                <a:rPr kumimoji="0" lang="en-US" sz="29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𝑥</m:t>
                              </m:r>
                            </m:e>
                            <m:sub>
                              <m:r>
                                <a:rPr kumimoji="0" lang="en-US" sz="29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𝑛</m:t>
                              </m:r>
                            </m:sub>
                            <m:sup>
                              <m:r>
                                <a:rPr kumimoji="0" lang="en-US" sz="29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sup>
                          </m:sSubSup>
                        </m:e>
                      </m:rad>
                    </m:oMath>
                  </m:oMathPara>
                </a14:m>
                <a:endParaRPr kumimoji="0" lang="en-US" sz="2900" b="0" i="0" u="none" strike="noStrike" kern="1200" cap="none" spc="0" normalizeH="0" baseline="0" noProof="0" dirty="0">
                  <a:ln>
                    <a:noFill/>
                  </a:ln>
                  <a:solidFill>
                    <a:prstClr val="black"/>
                  </a:solidFill>
                  <a:effectLst/>
                  <a:uLnTx/>
                  <a:uFillTx/>
                  <a:latin typeface="Tw Cen MT"/>
                  <a:ea typeface="+mn-ea"/>
                  <a:cs typeface="+mn-cs"/>
                </a:endParaRPr>
              </a:p>
              <a:p>
                <a:pPr marL="0" marR="0" lvl="0" indent="0" algn="l" defTabSz="914400" rtl="0" eaLnBrk="1" fontAlgn="auto" latinLnBrk="0" hangingPunct="1">
                  <a:lnSpc>
                    <a:spcPct val="100000"/>
                  </a:lnSpc>
                  <a:spcBef>
                    <a:spcPts val="700"/>
                  </a:spcBef>
                  <a:spcAft>
                    <a:spcPts val="0"/>
                  </a:spcAft>
                  <a:buClr>
                    <a:srgbClr val="DD8047"/>
                  </a:buClr>
                  <a:buSzPct val="60000"/>
                  <a:buFont typeface="Wingdings"/>
                  <a:buNone/>
                  <a:tabLst/>
                  <a:defRPr/>
                </a:pPr>
                <a14:m>
                  <m:oMathPara xmlns:m="http://schemas.openxmlformats.org/officeDocument/2006/math">
                    <m:oMathParaPr>
                      <m:jc m:val="centerGroup"/>
                    </m:oMathParaPr>
                    <m:oMath xmlns:m="http://schemas.openxmlformats.org/officeDocument/2006/math">
                      <m:d>
                        <m:dPr>
                          <m:begChr m:val="‖"/>
                          <m:endChr m:val="‖"/>
                          <m:ctrlPr>
                            <a:rPr kumimoji="0" lang="en-US" sz="29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dPr>
                        <m:e>
                          <m:acc>
                            <m:accPr>
                              <m:chr m:val="⃗"/>
                              <m:ctrlPr>
                                <a:rPr kumimoji="0" lang="en-US" sz="29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accPr>
                            <m:e>
                              <m:r>
                                <a:rPr kumimoji="0" lang="en-US" sz="29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𝑌</m:t>
                              </m:r>
                            </m:e>
                          </m:acc>
                        </m:e>
                      </m:d>
                      <m:r>
                        <a:rPr kumimoji="0" lang="en-US" sz="29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ad>
                        <m:radPr>
                          <m:degHide m:val="on"/>
                          <m:ctrlPr>
                            <a:rPr kumimoji="0" lang="en-US" sz="29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radPr>
                        <m:deg/>
                        <m:e>
                          <m:sSubSup>
                            <m:sSubSupPr>
                              <m:ctrlPr>
                                <a:rPr kumimoji="0" lang="en-US" sz="29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SupPr>
                            <m:e>
                              <m:r>
                                <a:rPr kumimoji="0" lang="en-US" sz="29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𝑦</m:t>
                              </m:r>
                            </m:e>
                            <m:sub>
                              <m:r>
                                <a:rPr kumimoji="0" lang="en-US" sz="29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ub>
                            <m:sup>
                              <m:r>
                                <a:rPr kumimoji="0" lang="en-US" sz="29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sup>
                          </m:sSubSup>
                          <m:r>
                            <a:rPr kumimoji="0" lang="en-US" sz="29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bSup>
                            <m:sSubSupPr>
                              <m:ctrlPr>
                                <a:rPr kumimoji="0" lang="en-US" sz="29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SupPr>
                            <m:e>
                              <m:r>
                                <a:rPr kumimoji="0" lang="en-US" sz="29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𝑦</m:t>
                              </m:r>
                            </m:e>
                            <m:sub>
                              <m:r>
                                <a:rPr kumimoji="0" lang="en-US" sz="29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𝑛</m:t>
                              </m:r>
                            </m:sub>
                            <m:sup>
                              <m:r>
                                <a:rPr kumimoji="0" lang="en-US" sz="29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sup>
                          </m:sSubSup>
                        </m:e>
                      </m:rad>
                    </m:oMath>
                  </m:oMathPara>
                </a14:m>
                <a:endParaRPr lang="en-US" dirty="0"/>
              </a:p>
            </p:txBody>
          </p:sp>
        </mc:Choice>
        <mc:Fallback>
          <p:sp>
            <p:nvSpPr>
              <p:cNvPr id="12" name="TextBox 11">
                <a:extLst>
                  <a:ext uri="{FF2B5EF4-FFF2-40B4-BE49-F238E27FC236}">
                    <a16:creationId xmlns:a16="http://schemas.microsoft.com/office/drawing/2014/main" id="{7BF23387-E475-4EAA-9A21-9C496B3D20D5}"/>
                  </a:ext>
                </a:extLst>
              </p:cNvPr>
              <p:cNvSpPr txBox="1">
                <a:spLocks noRot="1" noChangeAspect="1" noMove="1" noResize="1" noEditPoints="1" noAdjustHandles="1" noChangeArrowheads="1" noChangeShapeType="1" noTextEdit="1"/>
              </p:cNvSpPr>
              <p:nvPr/>
            </p:nvSpPr>
            <p:spPr>
              <a:xfrm>
                <a:off x="4709160" y="4158393"/>
                <a:ext cx="4343400" cy="1908728"/>
              </a:xfrm>
              <a:prstGeom prst="rect">
                <a:avLst/>
              </a:prstGeom>
              <a:blipFill>
                <a:blip r:embed="rId4"/>
                <a:stretch>
                  <a:fillRect/>
                </a:stretch>
              </a:blipFill>
              <a:ln w="12700">
                <a:solidFill>
                  <a:schemeClr val="tx1"/>
                </a:solidFill>
              </a:ln>
            </p:spPr>
            <p:txBody>
              <a:bodyPr/>
              <a:lstStyle/>
              <a:p>
                <a:r>
                  <a:rPr lang="en-US">
                    <a:noFill/>
                  </a:rPr>
                  <a:t> </a:t>
                </a:r>
              </a:p>
            </p:txBody>
          </p:sp>
        </mc:Fallback>
      </mc:AlternateContent>
      <p:sp>
        <p:nvSpPr>
          <p:cNvPr id="14" name="TextBox 13">
            <a:extLst>
              <a:ext uri="{FF2B5EF4-FFF2-40B4-BE49-F238E27FC236}">
                <a16:creationId xmlns:a16="http://schemas.microsoft.com/office/drawing/2014/main" id="{D808D987-76E3-4E70-9C41-D9810302275B}"/>
              </a:ext>
            </a:extLst>
          </p:cNvPr>
          <p:cNvSpPr txBox="1"/>
          <p:nvPr/>
        </p:nvSpPr>
        <p:spPr>
          <a:xfrm>
            <a:off x="3280410" y="4881924"/>
            <a:ext cx="1167451" cy="461665"/>
          </a:xfrm>
          <a:prstGeom prst="rect">
            <a:avLst/>
          </a:prstGeom>
          <a:noFill/>
        </p:spPr>
        <p:txBody>
          <a:bodyPr wrap="square" rtlCol="0">
            <a:spAutoFit/>
          </a:bodyPr>
          <a:lstStyle/>
          <a:p>
            <a:r>
              <a:rPr lang="en-US" sz="2400" dirty="0">
                <a:solidFill>
                  <a:srgbClr val="FF0000"/>
                </a:solidFill>
              </a:rPr>
              <a:t>lengths</a:t>
            </a:r>
          </a:p>
        </p:txBody>
      </p:sp>
    </p:spTree>
    <p:extLst>
      <p:ext uri="{BB962C8B-B14F-4D97-AF65-F5344CB8AC3E}">
        <p14:creationId xmlns:p14="http://schemas.microsoft.com/office/powerpoint/2010/main" val="2983430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7F233-31FE-4299-8929-60D83A0E628E}"/>
              </a:ext>
            </a:extLst>
          </p:cNvPr>
          <p:cNvSpPr>
            <a:spLocks noGrp="1"/>
          </p:cNvSpPr>
          <p:nvPr>
            <p:ph type="title"/>
          </p:nvPr>
        </p:nvSpPr>
        <p:spPr/>
        <p:txBody>
          <a:bodyPr/>
          <a:lstStyle/>
          <a:p>
            <a:r>
              <a:rPr lang="en-US" dirty="0"/>
              <a:t>Cosine Similarity Between User 1 and User 2</a:t>
            </a:r>
          </a:p>
        </p:txBody>
      </p:sp>
      <p:sp>
        <p:nvSpPr>
          <p:cNvPr id="3" name="Slide Number Placeholder 2">
            <a:extLst>
              <a:ext uri="{FF2B5EF4-FFF2-40B4-BE49-F238E27FC236}">
                <a16:creationId xmlns:a16="http://schemas.microsoft.com/office/drawing/2014/main" id="{9BEFFE89-DE76-4E77-8952-6A5CE1E124FC}"/>
              </a:ext>
            </a:extLst>
          </p:cNvPr>
          <p:cNvSpPr>
            <a:spLocks noGrp="1"/>
          </p:cNvSpPr>
          <p:nvPr>
            <p:ph type="sldNum" sz="quarter" idx="12"/>
          </p:nvPr>
        </p:nvSpPr>
        <p:spPr/>
        <p:txBody>
          <a:bodyPr>
            <a:normAutofit fontScale="85000" lnSpcReduction="20000"/>
          </a:bodyPr>
          <a:lstStyle/>
          <a:p>
            <a:fld id="{69974E82-3C2C-4ABB-838F-79BD9B35B7DF}" type="slidenum">
              <a:rPr lang="en-US" smtClean="0"/>
              <a:t>16</a:t>
            </a:fld>
            <a:endParaRPr lang="en-US"/>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D9AAD070-93F6-417D-8DAF-9A9A17E4D52A}"/>
                  </a:ext>
                </a:extLst>
              </p:cNvPr>
              <p:cNvSpPr txBox="1"/>
              <p:nvPr/>
            </p:nvSpPr>
            <p:spPr>
              <a:xfrm>
                <a:off x="4749605" y="4459557"/>
                <a:ext cx="6153874" cy="100091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2900" b="0" i="0" smtClean="0">
                          <a:latin typeface="Cambria Math" panose="02040503050406030204" pitchFamily="18" charset="0"/>
                        </a:rPr>
                        <m:t>sim</m:t>
                      </m:r>
                      <m:d>
                        <m:dPr>
                          <m:ctrlPr>
                            <a:rPr lang="en-US" sz="2900" b="0" i="1" smtClean="0">
                              <a:latin typeface="Cambria Math" panose="02040503050406030204" pitchFamily="18" charset="0"/>
                            </a:rPr>
                          </m:ctrlPr>
                        </m:dPr>
                        <m:e>
                          <m:sSub>
                            <m:sSubPr>
                              <m:ctrlPr>
                                <a:rPr lang="en-US" sz="2900" b="0" i="1" smtClean="0">
                                  <a:latin typeface="Cambria Math" panose="02040503050406030204" pitchFamily="18" charset="0"/>
                                </a:rPr>
                              </m:ctrlPr>
                            </m:sSubPr>
                            <m:e>
                              <m:r>
                                <a:rPr lang="en-US" sz="2900" b="0" i="1" smtClean="0">
                                  <a:latin typeface="Cambria Math" panose="02040503050406030204" pitchFamily="18" charset="0"/>
                                </a:rPr>
                                <m:t>𝑈</m:t>
                              </m:r>
                            </m:e>
                            <m:sub>
                              <m:r>
                                <a:rPr lang="en-US" sz="2900" b="0" i="1" smtClean="0">
                                  <a:latin typeface="Cambria Math" panose="02040503050406030204" pitchFamily="18" charset="0"/>
                                </a:rPr>
                                <m:t>1</m:t>
                              </m:r>
                            </m:sub>
                          </m:sSub>
                          <m:r>
                            <a:rPr lang="en-US" sz="2900" b="0" i="1" smtClean="0">
                              <a:latin typeface="Cambria Math" panose="02040503050406030204" pitchFamily="18" charset="0"/>
                            </a:rPr>
                            <m:t>,</m:t>
                          </m:r>
                          <m:sSub>
                            <m:sSubPr>
                              <m:ctrlPr>
                                <a:rPr lang="en-US" sz="2900" b="0" i="1" smtClean="0">
                                  <a:latin typeface="Cambria Math" panose="02040503050406030204" pitchFamily="18" charset="0"/>
                                </a:rPr>
                              </m:ctrlPr>
                            </m:sSubPr>
                            <m:e>
                              <m:r>
                                <a:rPr lang="en-US" sz="2900" b="0" i="1" smtClean="0">
                                  <a:latin typeface="Cambria Math" panose="02040503050406030204" pitchFamily="18" charset="0"/>
                                </a:rPr>
                                <m:t>𝑈</m:t>
                              </m:r>
                            </m:e>
                            <m:sub>
                              <m:r>
                                <a:rPr lang="en-US" sz="2900" b="0" i="1" smtClean="0">
                                  <a:latin typeface="Cambria Math" panose="02040503050406030204" pitchFamily="18" charset="0"/>
                                </a:rPr>
                                <m:t>2</m:t>
                              </m:r>
                            </m:sub>
                          </m:sSub>
                        </m:e>
                      </m:d>
                      <m:r>
                        <a:rPr lang="en-US" sz="2900" b="0" i="1" smtClean="0">
                          <a:latin typeface="Cambria Math" panose="02040503050406030204" pitchFamily="18" charset="0"/>
                        </a:rPr>
                        <m:t>=</m:t>
                      </m:r>
                      <m:f>
                        <m:fPr>
                          <m:ctrlPr>
                            <a:rPr lang="en-US" sz="2900" b="0" i="1" smtClean="0">
                              <a:latin typeface="Cambria Math" panose="02040503050406030204" pitchFamily="18" charset="0"/>
                            </a:rPr>
                          </m:ctrlPr>
                        </m:fPr>
                        <m:num>
                          <m:sSub>
                            <m:sSubPr>
                              <m:ctrlPr>
                                <a:rPr lang="en-US" sz="2900" b="0" i="1" smtClean="0">
                                  <a:latin typeface="Cambria Math" panose="02040503050406030204" pitchFamily="18" charset="0"/>
                                </a:rPr>
                              </m:ctrlPr>
                            </m:sSubPr>
                            <m:e>
                              <m:r>
                                <a:rPr lang="en-US" sz="2900" b="0" i="1" smtClean="0">
                                  <a:latin typeface="Cambria Math" panose="02040503050406030204" pitchFamily="18" charset="0"/>
                                </a:rPr>
                                <m:t>𝑈</m:t>
                              </m:r>
                            </m:e>
                            <m:sub>
                              <m:r>
                                <a:rPr lang="en-US" sz="2900" b="0" i="1" smtClean="0">
                                  <a:latin typeface="Cambria Math" panose="02040503050406030204" pitchFamily="18" charset="0"/>
                                </a:rPr>
                                <m:t>1</m:t>
                              </m:r>
                            </m:sub>
                          </m:sSub>
                          <m:r>
                            <a:rPr lang="en-US" sz="2900" b="0" i="1" smtClean="0">
                              <a:latin typeface="Cambria Math" panose="02040503050406030204" pitchFamily="18" charset="0"/>
                            </a:rPr>
                            <m:t>⋅</m:t>
                          </m:r>
                          <m:sSub>
                            <m:sSubPr>
                              <m:ctrlPr>
                                <a:rPr lang="en-US" sz="2900" b="0" i="1" smtClean="0">
                                  <a:latin typeface="Cambria Math" panose="02040503050406030204" pitchFamily="18" charset="0"/>
                                </a:rPr>
                              </m:ctrlPr>
                            </m:sSubPr>
                            <m:e>
                              <m:r>
                                <a:rPr lang="en-US" sz="2900" b="0" i="1" smtClean="0">
                                  <a:latin typeface="Cambria Math" panose="02040503050406030204" pitchFamily="18" charset="0"/>
                                </a:rPr>
                                <m:t>𝑈</m:t>
                              </m:r>
                            </m:e>
                            <m:sub>
                              <m:r>
                                <a:rPr lang="en-US" sz="2900" b="0" i="1" smtClean="0">
                                  <a:latin typeface="Cambria Math" panose="02040503050406030204" pitchFamily="18" charset="0"/>
                                </a:rPr>
                                <m:t>2</m:t>
                              </m:r>
                            </m:sub>
                          </m:sSub>
                        </m:num>
                        <m:den>
                          <m:d>
                            <m:dPr>
                              <m:begChr m:val="‖"/>
                              <m:endChr m:val="‖"/>
                              <m:ctrlPr>
                                <a:rPr lang="en-US" sz="2900" i="1">
                                  <a:latin typeface="Cambria Math" panose="02040503050406030204" pitchFamily="18" charset="0"/>
                                </a:rPr>
                              </m:ctrlPr>
                            </m:dPr>
                            <m:e>
                              <m:sSub>
                                <m:sSubPr>
                                  <m:ctrlPr>
                                    <a:rPr lang="en-US" sz="2900" i="1">
                                      <a:latin typeface="Cambria Math" panose="02040503050406030204" pitchFamily="18" charset="0"/>
                                    </a:rPr>
                                  </m:ctrlPr>
                                </m:sSubPr>
                                <m:e>
                                  <m:r>
                                    <a:rPr lang="en-US" sz="2900" i="1">
                                      <a:latin typeface="Cambria Math" panose="02040503050406030204" pitchFamily="18" charset="0"/>
                                    </a:rPr>
                                    <m:t>𝑈</m:t>
                                  </m:r>
                                </m:e>
                                <m:sub>
                                  <m:r>
                                    <a:rPr lang="en-US" sz="2900" i="1">
                                      <a:latin typeface="Cambria Math" panose="02040503050406030204" pitchFamily="18" charset="0"/>
                                    </a:rPr>
                                    <m:t>1</m:t>
                                  </m:r>
                                </m:sub>
                              </m:sSub>
                            </m:e>
                          </m:d>
                          <m:r>
                            <a:rPr lang="en-US" sz="2900" b="0" i="1" smtClean="0">
                              <a:latin typeface="Cambria Math" panose="02040503050406030204" pitchFamily="18" charset="0"/>
                            </a:rPr>
                            <m:t>⋅</m:t>
                          </m:r>
                          <m:d>
                            <m:dPr>
                              <m:begChr m:val="‖"/>
                              <m:endChr m:val="‖"/>
                              <m:ctrlPr>
                                <a:rPr lang="en-US" sz="2900" i="1">
                                  <a:latin typeface="Cambria Math" panose="02040503050406030204" pitchFamily="18" charset="0"/>
                                </a:rPr>
                              </m:ctrlPr>
                            </m:dPr>
                            <m:e>
                              <m:sSub>
                                <m:sSubPr>
                                  <m:ctrlPr>
                                    <a:rPr lang="en-US" sz="2900" i="1">
                                      <a:latin typeface="Cambria Math" panose="02040503050406030204" pitchFamily="18" charset="0"/>
                                    </a:rPr>
                                  </m:ctrlPr>
                                </m:sSubPr>
                                <m:e>
                                  <m:r>
                                    <a:rPr lang="en-US" sz="2900" i="1">
                                      <a:latin typeface="Cambria Math" panose="02040503050406030204" pitchFamily="18" charset="0"/>
                                    </a:rPr>
                                    <m:t>𝑈</m:t>
                                  </m:r>
                                </m:e>
                                <m:sub>
                                  <m:r>
                                    <a:rPr lang="en-US" sz="2900" i="1">
                                      <a:latin typeface="Cambria Math" panose="02040503050406030204" pitchFamily="18" charset="0"/>
                                    </a:rPr>
                                    <m:t>2</m:t>
                                  </m:r>
                                </m:sub>
                              </m:sSub>
                            </m:e>
                          </m:d>
                        </m:den>
                      </m:f>
                      <m:r>
                        <a:rPr lang="en-US" sz="2900" b="0" i="1" smtClean="0">
                          <a:latin typeface="Cambria Math" panose="02040503050406030204" pitchFamily="18" charset="0"/>
                        </a:rPr>
                        <m:t>≈0.276</m:t>
                      </m:r>
                    </m:oMath>
                  </m:oMathPara>
                </a14:m>
                <a:endParaRPr lang="en-US" sz="2900" dirty="0"/>
              </a:p>
            </p:txBody>
          </p:sp>
        </mc:Choice>
        <mc:Fallback>
          <p:sp>
            <p:nvSpPr>
              <p:cNvPr id="5" name="TextBox 4">
                <a:extLst>
                  <a:ext uri="{FF2B5EF4-FFF2-40B4-BE49-F238E27FC236}">
                    <a16:creationId xmlns:a16="http://schemas.microsoft.com/office/drawing/2014/main" id="{D9AAD070-93F6-417D-8DAF-9A9A17E4D52A}"/>
                  </a:ext>
                </a:extLst>
              </p:cNvPr>
              <p:cNvSpPr txBox="1">
                <a:spLocks noRot="1" noChangeAspect="1" noMove="1" noResize="1" noEditPoints="1" noAdjustHandles="1" noChangeArrowheads="1" noChangeShapeType="1" noTextEdit="1"/>
              </p:cNvSpPr>
              <p:nvPr/>
            </p:nvSpPr>
            <p:spPr>
              <a:xfrm>
                <a:off x="4749605" y="4459557"/>
                <a:ext cx="6153874" cy="1000915"/>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547DC64-5452-45BC-9BB4-883E47A27EAE}"/>
                  </a:ext>
                </a:extLst>
              </p:cNvPr>
              <p:cNvSpPr txBox="1"/>
              <p:nvPr/>
            </p:nvSpPr>
            <p:spPr>
              <a:xfrm>
                <a:off x="1379961" y="4337936"/>
                <a:ext cx="2428111" cy="53860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d>
                        <m:dPr>
                          <m:begChr m:val="‖"/>
                          <m:endChr m:val="‖"/>
                          <m:ctrlPr>
                            <a:rPr lang="en-US" sz="2900" b="0" i="1" smtClean="0">
                              <a:latin typeface="Cambria Math" panose="02040503050406030204" pitchFamily="18" charset="0"/>
                            </a:rPr>
                          </m:ctrlPr>
                        </m:dPr>
                        <m:e>
                          <m:sSub>
                            <m:sSubPr>
                              <m:ctrlPr>
                                <a:rPr lang="en-US" sz="2900" b="0" i="1" smtClean="0">
                                  <a:latin typeface="Cambria Math" panose="02040503050406030204" pitchFamily="18" charset="0"/>
                                </a:rPr>
                              </m:ctrlPr>
                            </m:sSubPr>
                            <m:e>
                              <m:r>
                                <a:rPr lang="en-US" sz="2900" b="0" i="1" smtClean="0">
                                  <a:latin typeface="Cambria Math" panose="02040503050406030204" pitchFamily="18" charset="0"/>
                                </a:rPr>
                                <m:t>𝑈</m:t>
                              </m:r>
                            </m:e>
                            <m:sub>
                              <m:r>
                                <a:rPr lang="en-US" sz="2900" b="0" i="1" smtClean="0">
                                  <a:latin typeface="Cambria Math" panose="02040503050406030204" pitchFamily="18" charset="0"/>
                                </a:rPr>
                                <m:t>1</m:t>
                              </m:r>
                            </m:sub>
                          </m:sSub>
                        </m:e>
                      </m:d>
                      <m:r>
                        <a:rPr lang="en-US" sz="2900" b="0" i="1" smtClean="0">
                          <a:latin typeface="Cambria Math" panose="02040503050406030204" pitchFamily="18" charset="0"/>
                        </a:rPr>
                        <m:t>≈7.014</m:t>
                      </m:r>
                    </m:oMath>
                  </m:oMathPara>
                </a14:m>
                <a:endParaRPr lang="en-US" sz="2900" dirty="0"/>
              </a:p>
            </p:txBody>
          </p:sp>
        </mc:Choice>
        <mc:Fallback xmlns="">
          <p:sp>
            <p:nvSpPr>
              <p:cNvPr id="6" name="TextBox 5">
                <a:extLst>
                  <a:ext uri="{FF2B5EF4-FFF2-40B4-BE49-F238E27FC236}">
                    <a16:creationId xmlns:a16="http://schemas.microsoft.com/office/drawing/2014/main" id="{A547DC64-5452-45BC-9BB4-883E47A27EAE}"/>
                  </a:ext>
                </a:extLst>
              </p:cNvPr>
              <p:cNvSpPr txBox="1">
                <a:spLocks noRot="1" noChangeAspect="1" noMove="1" noResize="1" noEditPoints="1" noAdjustHandles="1" noChangeArrowheads="1" noChangeShapeType="1" noTextEdit="1"/>
              </p:cNvSpPr>
              <p:nvPr/>
            </p:nvSpPr>
            <p:spPr>
              <a:xfrm>
                <a:off x="1379961" y="4337936"/>
                <a:ext cx="2428111" cy="53860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5F62056-63AD-4A0A-ACC0-59E6E6839E77}"/>
                  </a:ext>
                </a:extLst>
              </p:cNvPr>
              <p:cNvSpPr txBox="1"/>
              <p:nvPr/>
            </p:nvSpPr>
            <p:spPr>
              <a:xfrm>
                <a:off x="1379961" y="4960015"/>
                <a:ext cx="2729052" cy="53860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d>
                        <m:dPr>
                          <m:begChr m:val="‖"/>
                          <m:endChr m:val="‖"/>
                          <m:ctrlPr>
                            <a:rPr lang="en-US" sz="2900" b="0" i="1" smtClean="0">
                              <a:latin typeface="Cambria Math" panose="02040503050406030204" pitchFamily="18" charset="0"/>
                            </a:rPr>
                          </m:ctrlPr>
                        </m:dPr>
                        <m:e>
                          <m:sSub>
                            <m:sSubPr>
                              <m:ctrlPr>
                                <a:rPr lang="en-US" sz="2900" b="0" i="1" smtClean="0">
                                  <a:latin typeface="Cambria Math" panose="02040503050406030204" pitchFamily="18" charset="0"/>
                                </a:rPr>
                              </m:ctrlPr>
                            </m:sSubPr>
                            <m:e>
                              <m:r>
                                <a:rPr lang="en-US" sz="2900" b="0" i="1" smtClean="0">
                                  <a:latin typeface="Cambria Math" panose="02040503050406030204" pitchFamily="18" charset="0"/>
                                </a:rPr>
                                <m:t>𝑈</m:t>
                              </m:r>
                            </m:e>
                            <m:sub>
                              <m:r>
                                <a:rPr lang="en-US" sz="2900" b="0" i="1" smtClean="0">
                                  <a:latin typeface="Cambria Math" panose="02040503050406030204" pitchFamily="18" charset="0"/>
                                </a:rPr>
                                <m:t>2</m:t>
                              </m:r>
                            </m:sub>
                          </m:sSub>
                        </m:e>
                      </m:d>
                      <m:r>
                        <a:rPr lang="en-US" sz="2900" b="0" i="1" smtClean="0">
                          <a:latin typeface="Cambria Math" panose="02040503050406030204" pitchFamily="18" charset="0"/>
                        </a:rPr>
                        <m:t>≈7.263</m:t>
                      </m:r>
                    </m:oMath>
                  </m:oMathPara>
                </a14:m>
                <a:endParaRPr lang="en-US" sz="2900" dirty="0"/>
              </a:p>
            </p:txBody>
          </p:sp>
        </mc:Choice>
        <mc:Fallback xmlns="">
          <p:sp>
            <p:nvSpPr>
              <p:cNvPr id="7" name="TextBox 6">
                <a:extLst>
                  <a:ext uri="{FF2B5EF4-FFF2-40B4-BE49-F238E27FC236}">
                    <a16:creationId xmlns:a16="http://schemas.microsoft.com/office/drawing/2014/main" id="{D5F62056-63AD-4A0A-ACC0-59E6E6839E77}"/>
                  </a:ext>
                </a:extLst>
              </p:cNvPr>
              <p:cNvSpPr txBox="1">
                <a:spLocks noRot="1" noChangeAspect="1" noMove="1" noResize="1" noEditPoints="1" noAdjustHandles="1" noChangeArrowheads="1" noChangeShapeType="1" noTextEdit="1"/>
              </p:cNvSpPr>
              <p:nvPr/>
            </p:nvSpPr>
            <p:spPr>
              <a:xfrm>
                <a:off x="1379961" y="4960015"/>
                <a:ext cx="2729052" cy="53860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F91B819-9C75-42AD-B7CB-9899346F01EE}"/>
                  </a:ext>
                </a:extLst>
              </p:cNvPr>
              <p:cNvSpPr txBox="1"/>
              <p:nvPr/>
            </p:nvSpPr>
            <p:spPr>
              <a:xfrm>
                <a:off x="1379960" y="5582094"/>
                <a:ext cx="2821649" cy="53860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sz="2900" b="0" i="1" smtClean="0">
                              <a:latin typeface="Cambria Math" panose="02040503050406030204" pitchFamily="18" charset="0"/>
                            </a:rPr>
                          </m:ctrlPr>
                        </m:sSubPr>
                        <m:e>
                          <m:r>
                            <a:rPr lang="en-US" sz="2900" b="0" i="1" smtClean="0">
                              <a:latin typeface="Cambria Math" panose="02040503050406030204" pitchFamily="18" charset="0"/>
                            </a:rPr>
                            <m:t>𝑈</m:t>
                          </m:r>
                        </m:e>
                        <m:sub>
                          <m:r>
                            <a:rPr lang="en-US" sz="2900" b="0" i="1" smtClean="0">
                              <a:latin typeface="Cambria Math" panose="02040503050406030204" pitchFamily="18" charset="0"/>
                            </a:rPr>
                            <m:t>1</m:t>
                          </m:r>
                        </m:sub>
                      </m:sSub>
                      <m:r>
                        <a:rPr lang="en-US" sz="2900" b="0" i="1" smtClean="0">
                          <a:latin typeface="Cambria Math" panose="02040503050406030204" pitchFamily="18" charset="0"/>
                        </a:rPr>
                        <m:t>⋅</m:t>
                      </m:r>
                      <m:sSub>
                        <m:sSubPr>
                          <m:ctrlPr>
                            <a:rPr lang="en-US" sz="2900" b="0" i="1" smtClean="0">
                              <a:latin typeface="Cambria Math" panose="02040503050406030204" pitchFamily="18" charset="0"/>
                            </a:rPr>
                          </m:ctrlPr>
                        </m:sSubPr>
                        <m:e>
                          <m:r>
                            <a:rPr lang="en-US" sz="2900" b="0" i="1" smtClean="0">
                              <a:latin typeface="Cambria Math" panose="02040503050406030204" pitchFamily="18" charset="0"/>
                            </a:rPr>
                            <m:t>𝑈</m:t>
                          </m:r>
                        </m:e>
                        <m:sub>
                          <m:r>
                            <a:rPr lang="en-US" sz="2900" b="0" i="1" smtClean="0">
                              <a:latin typeface="Cambria Math" panose="02040503050406030204" pitchFamily="18" charset="0"/>
                            </a:rPr>
                            <m:t>2</m:t>
                          </m:r>
                        </m:sub>
                      </m:sSub>
                      <m:r>
                        <a:rPr lang="en-US" sz="2900" b="0" i="1" smtClean="0">
                          <a:latin typeface="Cambria Math" panose="02040503050406030204" pitchFamily="18" charset="0"/>
                        </a:rPr>
                        <m:t>=14.05</m:t>
                      </m:r>
                    </m:oMath>
                  </m:oMathPara>
                </a14:m>
                <a:endParaRPr lang="en-US" sz="2900" dirty="0"/>
              </a:p>
            </p:txBody>
          </p:sp>
        </mc:Choice>
        <mc:Fallback xmlns="">
          <p:sp>
            <p:nvSpPr>
              <p:cNvPr id="8" name="TextBox 7">
                <a:extLst>
                  <a:ext uri="{FF2B5EF4-FFF2-40B4-BE49-F238E27FC236}">
                    <a16:creationId xmlns:a16="http://schemas.microsoft.com/office/drawing/2014/main" id="{CF91B819-9C75-42AD-B7CB-9899346F01EE}"/>
                  </a:ext>
                </a:extLst>
              </p:cNvPr>
              <p:cNvSpPr txBox="1">
                <a:spLocks noRot="1" noChangeAspect="1" noMove="1" noResize="1" noEditPoints="1" noAdjustHandles="1" noChangeArrowheads="1" noChangeShapeType="1" noTextEdit="1"/>
              </p:cNvSpPr>
              <p:nvPr/>
            </p:nvSpPr>
            <p:spPr>
              <a:xfrm>
                <a:off x="1379960" y="5582094"/>
                <a:ext cx="2821649" cy="538609"/>
              </a:xfrm>
              <a:prstGeom prst="rect">
                <a:avLst/>
              </a:prstGeom>
              <a:blipFill>
                <a:blip r:embed="rId5"/>
                <a:stretch>
                  <a:fillRect/>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42A15892-3953-4A4F-A085-9156282F3F36}"/>
              </a:ext>
            </a:extLst>
          </p:cNvPr>
          <p:cNvPicPr>
            <a:picLocks noChangeAspect="1"/>
          </p:cNvPicPr>
          <p:nvPr/>
        </p:nvPicPr>
        <p:blipFill>
          <a:blip r:embed="rId6"/>
          <a:stretch>
            <a:fillRect/>
          </a:stretch>
        </p:blipFill>
        <p:spPr>
          <a:xfrm>
            <a:off x="2020471" y="1602907"/>
            <a:ext cx="8151058" cy="2517866"/>
          </a:xfrm>
          <a:prstGeom prst="rect">
            <a:avLst/>
          </a:prstGeom>
        </p:spPr>
      </p:pic>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46F9ED36-680F-4781-8011-10429559F0DB}"/>
                  </a:ext>
                </a:extLst>
              </p:cNvPr>
              <p:cNvSpPr txBox="1"/>
              <p:nvPr/>
            </p:nvSpPr>
            <p:spPr>
              <a:xfrm>
                <a:off x="5026883" y="5582094"/>
                <a:ext cx="2138233" cy="538609"/>
              </a:xfrm>
              <a:prstGeom prst="rect">
                <a:avLst/>
              </a:prstGeom>
              <a:noFill/>
            </p:spPr>
            <p:txBody>
              <a:bodyPr wrap="square" rtlCol="0">
                <a:spAutoFit/>
              </a:bodyPr>
              <a:lstStyle/>
              <a:p>
                <a:r>
                  <a:rPr lang="en-US" sz="2900" dirty="0"/>
                  <a:t>angle </a:t>
                </a:r>
                <a14:m>
                  <m:oMath xmlns:m="http://schemas.openxmlformats.org/officeDocument/2006/math">
                    <m:r>
                      <a:rPr lang="en-US" sz="2900" b="0" i="1" smtClean="0">
                        <a:latin typeface="Cambria Math" panose="02040503050406030204" pitchFamily="18" charset="0"/>
                      </a:rPr>
                      <m:t>≈</m:t>
                    </m:r>
                    <m:sSup>
                      <m:sSupPr>
                        <m:ctrlPr>
                          <a:rPr lang="en-US" sz="2900" b="0" i="1" smtClean="0">
                            <a:latin typeface="Cambria Math" panose="02040503050406030204" pitchFamily="18" charset="0"/>
                          </a:rPr>
                        </m:ctrlPr>
                      </m:sSupPr>
                      <m:e>
                        <m:r>
                          <a:rPr lang="en-US" sz="2900" b="0" i="1" smtClean="0">
                            <a:latin typeface="Cambria Math" panose="02040503050406030204" pitchFamily="18" charset="0"/>
                          </a:rPr>
                          <m:t>74</m:t>
                        </m:r>
                      </m:e>
                      <m:sup>
                        <m:r>
                          <a:rPr lang="en-US" sz="2900" b="0" i="1" smtClean="0">
                            <a:latin typeface="Cambria Math" panose="02040503050406030204" pitchFamily="18" charset="0"/>
                          </a:rPr>
                          <m:t>∘</m:t>
                        </m:r>
                      </m:sup>
                    </m:sSup>
                  </m:oMath>
                </a14:m>
                <a:endParaRPr lang="en-US" sz="2900" b="0" dirty="0"/>
              </a:p>
            </p:txBody>
          </p:sp>
        </mc:Choice>
        <mc:Fallback>
          <p:sp>
            <p:nvSpPr>
              <p:cNvPr id="4" name="TextBox 3">
                <a:extLst>
                  <a:ext uri="{FF2B5EF4-FFF2-40B4-BE49-F238E27FC236}">
                    <a16:creationId xmlns:a16="http://schemas.microsoft.com/office/drawing/2014/main" id="{46F9ED36-680F-4781-8011-10429559F0DB}"/>
                  </a:ext>
                </a:extLst>
              </p:cNvPr>
              <p:cNvSpPr txBox="1">
                <a:spLocks noRot="1" noChangeAspect="1" noMove="1" noResize="1" noEditPoints="1" noAdjustHandles="1" noChangeArrowheads="1" noChangeShapeType="1" noTextEdit="1"/>
              </p:cNvSpPr>
              <p:nvPr/>
            </p:nvSpPr>
            <p:spPr>
              <a:xfrm>
                <a:off x="5026883" y="5582094"/>
                <a:ext cx="2138233" cy="538609"/>
              </a:xfrm>
              <a:prstGeom prst="rect">
                <a:avLst/>
              </a:prstGeom>
              <a:blipFill>
                <a:blip r:embed="rId7"/>
                <a:stretch>
                  <a:fillRect l="-6286" t="-11364" b="-32955"/>
                </a:stretch>
              </a:blipFill>
            </p:spPr>
            <p:txBody>
              <a:bodyPr/>
              <a:lstStyle/>
              <a:p>
                <a:r>
                  <a:rPr lang="en-US">
                    <a:noFill/>
                  </a:rPr>
                  <a:t> </a:t>
                </a:r>
              </a:p>
            </p:txBody>
          </p:sp>
        </mc:Fallback>
      </mc:AlternateContent>
    </p:spTree>
    <p:extLst>
      <p:ext uri="{BB962C8B-B14F-4D97-AF65-F5344CB8AC3E}">
        <p14:creationId xmlns:p14="http://schemas.microsoft.com/office/powerpoint/2010/main" val="25428510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B3618AF-7339-424D-968B-270D389FC03E}"/>
              </a:ext>
            </a:extLst>
          </p:cNvPr>
          <p:cNvSpPr>
            <a:spLocks noGrp="1"/>
          </p:cNvSpPr>
          <p:nvPr>
            <p:ph type="sldNum" sz="quarter" idx="12"/>
          </p:nvPr>
        </p:nvSpPr>
        <p:spPr/>
        <p:txBody>
          <a:bodyPr/>
          <a:lstStyle/>
          <a:p>
            <a:fld id="{69974E82-3C2C-4ABB-838F-79BD9B35B7DF}" type="slidenum">
              <a:rPr lang="en-US" smtClean="0"/>
              <a:t>17</a:t>
            </a:fld>
            <a:endParaRPr lang="en-US"/>
          </a:p>
        </p:txBody>
      </p:sp>
      <p:sp>
        <p:nvSpPr>
          <p:cNvPr id="3" name="Title 1">
            <a:extLst>
              <a:ext uri="{FF2B5EF4-FFF2-40B4-BE49-F238E27FC236}">
                <a16:creationId xmlns:a16="http://schemas.microsoft.com/office/drawing/2014/main" id="{1CD3B62E-C9BB-44BE-97A8-BD3B0635A04B}"/>
              </a:ext>
            </a:extLst>
          </p:cNvPr>
          <p:cNvSpPr txBox="1">
            <a:spLocks/>
          </p:cNvSpPr>
          <p:nvPr/>
        </p:nvSpPr>
        <p:spPr>
          <a:xfrm>
            <a:off x="2439035" y="148590"/>
            <a:ext cx="7313930" cy="990600"/>
          </a:xfrm>
          <a:prstGeom prst="rect">
            <a:avLst/>
          </a:prstGeom>
        </p:spPr>
        <p:txBody>
          <a:bodyPr/>
          <a:lstStyle>
            <a:lvl1pPr algn="l" rtl="0" eaLnBrk="1" latinLnBrk="0" hangingPunct="1">
              <a:spcBef>
                <a:spcPct val="0"/>
              </a:spcBef>
              <a:buNone/>
              <a:defRPr kumimoji="0" sz="4400" kern="1200">
                <a:solidFill>
                  <a:schemeClr val="tx2"/>
                </a:solidFill>
                <a:latin typeface="+mj-lt"/>
                <a:ea typeface="+mj-ea"/>
                <a:cs typeface="+mj-cs"/>
              </a:defRPr>
            </a:lvl1pPr>
          </a:lstStyle>
          <a:p>
            <a:pPr algn="ctr"/>
            <a:r>
              <a:rPr lang="en-US" dirty="0"/>
              <a:t>Who Is Most Similar to User 1? </a:t>
            </a:r>
          </a:p>
        </p:txBody>
      </p:sp>
      <p:pic>
        <p:nvPicPr>
          <p:cNvPr id="4" name="Picture 3">
            <a:extLst>
              <a:ext uri="{FF2B5EF4-FFF2-40B4-BE49-F238E27FC236}">
                <a16:creationId xmlns:a16="http://schemas.microsoft.com/office/drawing/2014/main" id="{CB18CB92-E868-47DA-A6B5-D65E995066E7}"/>
              </a:ext>
            </a:extLst>
          </p:cNvPr>
          <p:cNvPicPr>
            <a:picLocks noChangeAspect="1"/>
          </p:cNvPicPr>
          <p:nvPr/>
        </p:nvPicPr>
        <p:blipFill>
          <a:blip r:embed="rId2"/>
          <a:stretch>
            <a:fillRect/>
          </a:stretch>
        </p:blipFill>
        <p:spPr>
          <a:xfrm>
            <a:off x="1655735" y="1310640"/>
            <a:ext cx="8880529" cy="2743200"/>
          </a:xfrm>
          <a:prstGeom prst="rect">
            <a:avLst/>
          </a:prstGeom>
        </p:spPr>
      </p:pic>
      <mc:AlternateContent xmlns:mc="http://schemas.openxmlformats.org/markup-compatibility/2006">
        <mc:Choice xmlns:a14="http://schemas.microsoft.com/office/drawing/2010/main" Requires="a14">
          <p:sp>
            <p:nvSpPr>
              <p:cNvPr id="5" name="Content Placeholder 3">
                <a:extLst>
                  <a:ext uri="{FF2B5EF4-FFF2-40B4-BE49-F238E27FC236}">
                    <a16:creationId xmlns:a16="http://schemas.microsoft.com/office/drawing/2014/main" id="{0F620DF0-CA19-44DB-BE42-F341D5C84F03}"/>
                  </a:ext>
                </a:extLst>
              </p:cNvPr>
              <p:cNvSpPr txBox="1">
                <a:spLocks/>
              </p:cNvSpPr>
              <p:nvPr/>
            </p:nvSpPr>
            <p:spPr>
              <a:xfrm>
                <a:off x="2323401" y="4225290"/>
                <a:ext cx="7545196" cy="1177834"/>
              </a:xfrm>
              <a:prstGeom prst="rect">
                <a:avLst/>
              </a:prstGeom>
            </p:spPr>
            <p:txBody>
              <a:bodyPr>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m:rPr>
                          <m:sty m:val="p"/>
                        </m:rPr>
                        <a:rPr lang="en-US" sz="2400" smtClean="0">
                          <a:latin typeface="Cambria Math" panose="02040503050406030204" pitchFamily="18" charset="0"/>
                        </a:rPr>
                        <m:t>sim</m:t>
                      </m:r>
                      <m:d>
                        <m:dPr>
                          <m:ctrlPr>
                            <a:rPr lang="en-US" sz="2400" i="1" smtClean="0">
                              <a:latin typeface="Cambria Math" panose="02040503050406030204" pitchFamily="18" charset="0"/>
                            </a:rPr>
                          </m:ctrlPr>
                        </m:dPr>
                        <m:e>
                          <m:acc>
                            <m:accPr>
                              <m:chr m:val="⃗"/>
                              <m:ctrlPr>
                                <a:rPr lang="en-US" sz="2400" i="1">
                                  <a:latin typeface="Cambria Math" panose="02040503050406030204" pitchFamily="18" charset="0"/>
                                </a:rPr>
                              </m:ctrlPr>
                            </m:accPr>
                            <m:e>
                              <m:r>
                                <a:rPr lang="en-US" sz="2400" i="1">
                                  <a:latin typeface="Cambria Math" panose="02040503050406030204" pitchFamily="18" charset="0"/>
                                </a:rPr>
                                <m:t>𝑋</m:t>
                              </m:r>
                            </m:e>
                          </m:acc>
                          <m:r>
                            <a:rPr lang="en-US" sz="2400" i="1" smtClean="0">
                              <a:latin typeface="Cambria Math" panose="02040503050406030204" pitchFamily="18" charset="0"/>
                            </a:rPr>
                            <m:t>,</m:t>
                          </m:r>
                          <m:acc>
                            <m:accPr>
                              <m:chr m:val="⃗"/>
                              <m:ctrlPr>
                                <a:rPr lang="en-US" sz="2400" i="1">
                                  <a:latin typeface="Cambria Math" panose="02040503050406030204" pitchFamily="18" charset="0"/>
                                </a:rPr>
                              </m:ctrlPr>
                            </m:accPr>
                            <m:e>
                              <m:r>
                                <a:rPr lang="en-US" sz="2400" i="1">
                                  <a:latin typeface="Cambria Math" panose="02040503050406030204" pitchFamily="18" charset="0"/>
                                </a:rPr>
                                <m:t>𝑌</m:t>
                              </m:r>
                            </m:e>
                          </m:acc>
                        </m:e>
                      </m:d>
                      <m:r>
                        <a:rPr lang="en-US" sz="2400" i="1" smtClean="0">
                          <a:latin typeface="Cambria Math" panose="02040503050406030204" pitchFamily="18" charset="0"/>
                        </a:rPr>
                        <m:t>=</m:t>
                      </m:r>
                      <m:f>
                        <m:fPr>
                          <m:ctrlPr>
                            <a:rPr lang="en-US" sz="2400" i="1" smtClean="0">
                              <a:latin typeface="Cambria Math" panose="02040503050406030204" pitchFamily="18" charset="0"/>
                            </a:rPr>
                          </m:ctrlPr>
                        </m:fPr>
                        <m:num>
                          <m:acc>
                            <m:accPr>
                              <m:chr m:val="⃗"/>
                              <m:ctrlPr>
                                <a:rPr lang="en-US" sz="2400" i="1">
                                  <a:latin typeface="Cambria Math" panose="02040503050406030204" pitchFamily="18" charset="0"/>
                                </a:rPr>
                              </m:ctrlPr>
                            </m:accPr>
                            <m:e>
                              <m:r>
                                <a:rPr lang="en-US" sz="2400" i="1">
                                  <a:latin typeface="Cambria Math" panose="02040503050406030204" pitchFamily="18" charset="0"/>
                                </a:rPr>
                                <m:t>𝑋</m:t>
                              </m:r>
                            </m:e>
                          </m:acc>
                          <m:r>
                            <a:rPr lang="en-US" sz="2400" i="1" smtClean="0">
                              <a:latin typeface="Cambria Math" panose="02040503050406030204" pitchFamily="18" charset="0"/>
                            </a:rPr>
                            <m:t>⋅</m:t>
                          </m:r>
                          <m:acc>
                            <m:accPr>
                              <m:chr m:val="⃗"/>
                              <m:ctrlPr>
                                <a:rPr lang="en-US" sz="2400" i="1">
                                  <a:latin typeface="Cambria Math" panose="02040503050406030204" pitchFamily="18" charset="0"/>
                                </a:rPr>
                              </m:ctrlPr>
                            </m:accPr>
                            <m:e>
                              <m:r>
                                <a:rPr lang="en-US" sz="2400" i="1">
                                  <a:latin typeface="Cambria Math" panose="02040503050406030204" pitchFamily="18" charset="0"/>
                                </a:rPr>
                                <m:t>𝑌</m:t>
                              </m:r>
                            </m:e>
                          </m:acc>
                        </m:num>
                        <m:den>
                          <m:d>
                            <m:dPr>
                              <m:begChr m:val="‖"/>
                              <m:endChr m:val="‖"/>
                              <m:ctrlPr>
                                <a:rPr lang="en-US" sz="2400" i="1" smtClean="0">
                                  <a:latin typeface="Cambria Math" panose="02040503050406030204" pitchFamily="18" charset="0"/>
                                </a:rPr>
                              </m:ctrlPr>
                            </m:dPr>
                            <m:e>
                              <m:acc>
                                <m:accPr>
                                  <m:chr m:val="⃗"/>
                                  <m:ctrlPr>
                                    <a:rPr lang="en-US" sz="2400" i="1">
                                      <a:latin typeface="Cambria Math" panose="02040503050406030204" pitchFamily="18" charset="0"/>
                                    </a:rPr>
                                  </m:ctrlPr>
                                </m:accPr>
                                <m:e>
                                  <m:r>
                                    <a:rPr lang="en-US" sz="2400" i="1">
                                      <a:latin typeface="Cambria Math" panose="02040503050406030204" pitchFamily="18" charset="0"/>
                                    </a:rPr>
                                    <m:t>𝑋</m:t>
                                  </m:r>
                                </m:e>
                              </m:acc>
                            </m:e>
                          </m:d>
                          <m:r>
                            <a:rPr lang="en-US" sz="2400" i="1" smtClean="0">
                              <a:latin typeface="Cambria Math" panose="02040503050406030204" pitchFamily="18" charset="0"/>
                            </a:rPr>
                            <m:t>⋅‖</m:t>
                          </m:r>
                          <m:acc>
                            <m:accPr>
                              <m:chr m:val="⃗"/>
                              <m:ctrlPr>
                                <a:rPr lang="en-US" sz="2400" i="1">
                                  <a:latin typeface="Cambria Math" panose="02040503050406030204" pitchFamily="18" charset="0"/>
                                </a:rPr>
                              </m:ctrlPr>
                            </m:accPr>
                            <m:e>
                              <m:r>
                                <a:rPr lang="en-US" sz="2400" i="1">
                                  <a:latin typeface="Cambria Math" panose="02040503050406030204" pitchFamily="18" charset="0"/>
                                </a:rPr>
                                <m:t>𝑌</m:t>
                              </m:r>
                            </m:e>
                          </m:acc>
                          <m:r>
                            <a:rPr lang="en-US" sz="2400" i="1" smtClean="0">
                              <a:latin typeface="Cambria Math" panose="02040503050406030204" pitchFamily="18" charset="0"/>
                            </a:rPr>
                            <m:t>‖</m:t>
                          </m:r>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1</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𝑛</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𝑛</m:t>
                              </m:r>
                            </m:sub>
                          </m:sSub>
                        </m:num>
                        <m:den>
                          <m:rad>
                            <m:radPr>
                              <m:degHide m:val="on"/>
                              <m:ctrlPr>
                                <a:rPr lang="en-US" sz="2400" i="1">
                                  <a:latin typeface="Cambria Math" panose="02040503050406030204" pitchFamily="18" charset="0"/>
                                </a:rPr>
                              </m:ctrlPr>
                            </m:radPr>
                            <m:deg/>
                            <m:e>
                              <m:sSubSup>
                                <m:sSubSupPr>
                                  <m:ctrlPr>
                                    <a:rPr lang="en-US" sz="2400" i="1">
                                      <a:latin typeface="Cambria Math" panose="02040503050406030204" pitchFamily="18" charset="0"/>
                                    </a:rPr>
                                  </m:ctrlPr>
                                </m:sSubSupPr>
                                <m:e>
                                  <m:r>
                                    <a:rPr lang="en-US" sz="2400" i="1">
                                      <a:latin typeface="Cambria Math" panose="02040503050406030204" pitchFamily="18" charset="0"/>
                                    </a:rPr>
                                    <m:t>𝑥</m:t>
                                  </m:r>
                                </m:e>
                                <m:sub>
                                  <m:r>
                                    <a:rPr lang="en-US" sz="2400" i="1">
                                      <a:latin typeface="Cambria Math" panose="02040503050406030204" pitchFamily="18" charset="0"/>
                                    </a:rPr>
                                    <m:t>1</m:t>
                                  </m:r>
                                </m:sub>
                                <m:sup>
                                  <m:r>
                                    <a:rPr lang="en-US" sz="2400" i="1">
                                      <a:latin typeface="Cambria Math" panose="02040503050406030204" pitchFamily="18" charset="0"/>
                                    </a:rPr>
                                    <m:t>2</m:t>
                                  </m:r>
                                </m:sup>
                              </m:sSubSup>
                              <m:r>
                                <a:rPr lang="en-US" sz="2400" i="1">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𝑥</m:t>
                                  </m:r>
                                </m:e>
                                <m:sub>
                                  <m:r>
                                    <a:rPr lang="en-US" sz="2400" i="1">
                                      <a:latin typeface="Cambria Math" panose="02040503050406030204" pitchFamily="18" charset="0"/>
                                    </a:rPr>
                                    <m:t>𝑛</m:t>
                                  </m:r>
                                </m:sub>
                                <m:sup>
                                  <m:r>
                                    <a:rPr lang="en-US" sz="2400" i="1">
                                      <a:latin typeface="Cambria Math" panose="02040503050406030204" pitchFamily="18" charset="0"/>
                                    </a:rPr>
                                    <m:t>2</m:t>
                                  </m:r>
                                </m:sup>
                              </m:sSubSup>
                            </m:e>
                          </m:rad>
                          <m:r>
                            <a:rPr lang="en-US" sz="2400" b="0" i="1" smtClean="0">
                              <a:latin typeface="Cambria Math" panose="02040503050406030204" pitchFamily="18" charset="0"/>
                            </a:rPr>
                            <m:t>⋅</m:t>
                          </m:r>
                          <m:rad>
                            <m:radPr>
                              <m:degHide m:val="on"/>
                              <m:ctrlPr>
                                <a:rPr lang="en-US" sz="2400" i="1">
                                  <a:latin typeface="Cambria Math" panose="02040503050406030204" pitchFamily="18" charset="0"/>
                                </a:rPr>
                              </m:ctrlPr>
                            </m:radPr>
                            <m:deg/>
                            <m:e>
                              <m:sSubSup>
                                <m:sSubSupPr>
                                  <m:ctrlPr>
                                    <a:rPr lang="en-US" sz="2400" i="1">
                                      <a:latin typeface="Cambria Math" panose="02040503050406030204" pitchFamily="18" charset="0"/>
                                    </a:rPr>
                                  </m:ctrlPr>
                                </m:sSubSupPr>
                                <m:e>
                                  <m:r>
                                    <a:rPr lang="en-US" sz="2400" i="1">
                                      <a:latin typeface="Cambria Math" panose="02040503050406030204" pitchFamily="18" charset="0"/>
                                    </a:rPr>
                                    <m:t>𝑦</m:t>
                                  </m:r>
                                </m:e>
                                <m:sub>
                                  <m:r>
                                    <a:rPr lang="en-US" sz="2400" i="1">
                                      <a:latin typeface="Cambria Math" panose="02040503050406030204" pitchFamily="18" charset="0"/>
                                    </a:rPr>
                                    <m:t>1</m:t>
                                  </m:r>
                                </m:sub>
                                <m:sup>
                                  <m:r>
                                    <a:rPr lang="en-US" sz="2400" i="1">
                                      <a:latin typeface="Cambria Math" panose="02040503050406030204" pitchFamily="18" charset="0"/>
                                    </a:rPr>
                                    <m:t>2</m:t>
                                  </m:r>
                                </m:sup>
                              </m:sSubSup>
                              <m:r>
                                <a:rPr lang="en-US" sz="2400" i="1">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𝑦</m:t>
                                  </m:r>
                                </m:e>
                                <m:sub>
                                  <m:r>
                                    <a:rPr lang="en-US" sz="2400" i="1">
                                      <a:latin typeface="Cambria Math" panose="02040503050406030204" pitchFamily="18" charset="0"/>
                                    </a:rPr>
                                    <m:t>𝑛</m:t>
                                  </m:r>
                                </m:sub>
                                <m:sup>
                                  <m:r>
                                    <a:rPr lang="en-US" sz="2400" i="1">
                                      <a:latin typeface="Cambria Math" panose="02040503050406030204" pitchFamily="18" charset="0"/>
                                    </a:rPr>
                                    <m:t>2</m:t>
                                  </m:r>
                                </m:sup>
                              </m:sSubSup>
                            </m:e>
                          </m:rad>
                        </m:den>
                      </m:f>
                    </m:oMath>
                  </m:oMathPara>
                </a14:m>
                <a:endParaRPr lang="en-US" sz="2400" dirty="0"/>
              </a:p>
              <a:p>
                <a:pPr marL="0" indent="0">
                  <a:buFont typeface="Wingdings"/>
                  <a:buNone/>
                </a:pPr>
                <a:endParaRPr lang="en-US" i="1" dirty="0">
                  <a:latin typeface="Cambria Math" panose="02040503050406030204" pitchFamily="18" charset="0"/>
                </a:endParaRPr>
              </a:p>
            </p:txBody>
          </p:sp>
        </mc:Choice>
        <mc:Fallback>
          <p:sp>
            <p:nvSpPr>
              <p:cNvPr id="5" name="Content Placeholder 3">
                <a:extLst>
                  <a:ext uri="{FF2B5EF4-FFF2-40B4-BE49-F238E27FC236}">
                    <a16:creationId xmlns:a16="http://schemas.microsoft.com/office/drawing/2014/main" id="{0F620DF0-CA19-44DB-BE42-F341D5C84F03}"/>
                  </a:ext>
                </a:extLst>
              </p:cNvPr>
              <p:cNvSpPr txBox="1">
                <a:spLocks noRot="1" noChangeAspect="1" noMove="1" noResize="1" noEditPoints="1" noAdjustHandles="1" noChangeArrowheads="1" noChangeShapeType="1" noTextEdit="1"/>
              </p:cNvSpPr>
              <p:nvPr/>
            </p:nvSpPr>
            <p:spPr>
              <a:xfrm>
                <a:off x="2323401" y="4225290"/>
                <a:ext cx="7545196" cy="1177834"/>
              </a:xfrm>
              <a:prstGeom prst="rect">
                <a:avLst/>
              </a:prstGeom>
              <a:blipFill>
                <a:blip r:embed="rId3"/>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9F9B687B-D001-40E7-88E1-57538647AD2F}"/>
              </a:ext>
            </a:extLst>
          </p:cNvPr>
          <p:cNvSpPr txBox="1"/>
          <p:nvPr/>
        </p:nvSpPr>
        <p:spPr>
          <a:xfrm>
            <a:off x="2569844" y="5574574"/>
            <a:ext cx="7052310" cy="461665"/>
          </a:xfrm>
          <a:prstGeom prst="rect">
            <a:avLst/>
          </a:prstGeom>
          <a:noFill/>
        </p:spPr>
        <p:txBody>
          <a:bodyPr wrap="square" rtlCol="0">
            <a:spAutoFit/>
          </a:bodyPr>
          <a:lstStyle/>
          <a:p>
            <a:r>
              <a:rPr lang="en-US" sz="2400" dirty="0">
                <a:hlinkClick r:id="rId4"/>
              </a:rPr>
              <a:t>https://www.omnicalculator.com/math/cosine-similarity</a:t>
            </a:r>
            <a:endParaRPr lang="en-US" sz="2400" dirty="0"/>
          </a:p>
        </p:txBody>
      </p:sp>
    </p:spTree>
    <p:extLst>
      <p:ext uri="{BB962C8B-B14F-4D97-AF65-F5344CB8AC3E}">
        <p14:creationId xmlns:p14="http://schemas.microsoft.com/office/powerpoint/2010/main" val="20234175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7F233-31FE-4299-8929-60D83A0E628E}"/>
              </a:ext>
            </a:extLst>
          </p:cNvPr>
          <p:cNvSpPr>
            <a:spLocks noGrp="1"/>
          </p:cNvSpPr>
          <p:nvPr>
            <p:ph type="title"/>
          </p:nvPr>
        </p:nvSpPr>
        <p:spPr/>
        <p:txBody>
          <a:bodyPr/>
          <a:lstStyle/>
          <a:p>
            <a:r>
              <a:rPr lang="en-US" dirty="0"/>
              <a:t>Cosine Similarity Between User 1 and User 3</a:t>
            </a:r>
          </a:p>
        </p:txBody>
      </p:sp>
      <p:sp>
        <p:nvSpPr>
          <p:cNvPr id="3" name="Slide Number Placeholder 2">
            <a:extLst>
              <a:ext uri="{FF2B5EF4-FFF2-40B4-BE49-F238E27FC236}">
                <a16:creationId xmlns:a16="http://schemas.microsoft.com/office/drawing/2014/main" id="{9BEFFE89-DE76-4E77-8952-6A5CE1E124FC}"/>
              </a:ext>
            </a:extLst>
          </p:cNvPr>
          <p:cNvSpPr>
            <a:spLocks noGrp="1"/>
          </p:cNvSpPr>
          <p:nvPr>
            <p:ph type="sldNum" sz="quarter" idx="12"/>
          </p:nvPr>
        </p:nvSpPr>
        <p:spPr/>
        <p:txBody>
          <a:bodyPr>
            <a:normAutofit fontScale="85000" lnSpcReduction="20000"/>
          </a:bodyPr>
          <a:lstStyle/>
          <a:p>
            <a:fld id="{69974E82-3C2C-4ABB-838F-79BD9B35B7DF}" type="slidenum">
              <a:rPr lang="en-US" smtClean="0"/>
              <a:t>18</a:t>
            </a:fld>
            <a:endParaRPr lang="en-US"/>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D9AAD070-93F6-417D-8DAF-9A9A17E4D52A}"/>
                  </a:ext>
                </a:extLst>
              </p:cNvPr>
              <p:cNvSpPr txBox="1"/>
              <p:nvPr/>
            </p:nvSpPr>
            <p:spPr>
              <a:xfrm>
                <a:off x="4863905" y="4459557"/>
                <a:ext cx="6153874" cy="100091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2900" b="0" i="0" smtClean="0">
                          <a:latin typeface="Cambria Math" panose="02040503050406030204" pitchFamily="18" charset="0"/>
                        </a:rPr>
                        <m:t>sim</m:t>
                      </m:r>
                      <m:d>
                        <m:dPr>
                          <m:ctrlPr>
                            <a:rPr lang="en-US" sz="2900" b="0" i="1" smtClean="0">
                              <a:latin typeface="Cambria Math" panose="02040503050406030204" pitchFamily="18" charset="0"/>
                            </a:rPr>
                          </m:ctrlPr>
                        </m:dPr>
                        <m:e>
                          <m:sSub>
                            <m:sSubPr>
                              <m:ctrlPr>
                                <a:rPr lang="en-US" sz="2900" b="0" i="1" smtClean="0">
                                  <a:latin typeface="Cambria Math" panose="02040503050406030204" pitchFamily="18" charset="0"/>
                                </a:rPr>
                              </m:ctrlPr>
                            </m:sSubPr>
                            <m:e>
                              <m:r>
                                <a:rPr lang="en-US" sz="2900" b="0" i="1" smtClean="0">
                                  <a:latin typeface="Cambria Math" panose="02040503050406030204" pitchFamily="18" charset="0"/>
                                </a:rPr>
                                <m:t>𝑈</m:t>
                              </m:r>
                            </m:e>
                            <m:sub>
                              <m:r>
                                <a:rPr lang="en-US" sz="2900" b="0" i="1" smtClean="0">
                                  <a:latin typeface="Cambria Math" panose="02040503050406030204" pitchFamily="18" charset="0"/>
                                </a:rPr>
                                <m:t>1</m:t>
                              </m:r>
                            </m:sub>
                          </m:sSub>
                          <m:r>
                            <a:rPr lang="en-US" sz="2900" b="0" i="1" smtClean="0">
                              <a:latin typeface="Cambria Math" panose="02040503050406030204" pitchFamily="18" charset="0"/>
                            </a:rPr>
                            <m:t>,</m:t>
                          </m:r>
                          <m:sSub>
                            <m:sSubPr>
                              <m:ctrlPr>
                                <a:rPr lang="en-US" sz="2900" b="0" i="1" smtClean="0">
                                  <a:latin typeface="Cambria Math" panose="02040503050406030204" pitchFamily="18" charset="0"/>
                                </a:rPr>
                              </m:ctrlPr>
                            </m:sSubPr>
                            <m:e>
                              <m:r>
                                <a:rPr lang="en-US" sz="2900" b="0" i="1" smtClean="0">
                                  <a:latin typeface="Cambria Math" panose="02040503050406030204" pitchFamily="18" charset="0"/>
                                </a:rPr>
                                <m:t>𝑈</m:t>
                              </m:r>
                            </m:e>
                            <m:sub>
                              <m:r>
                                <a:rPr lang="en-US" sz="2900" b="0" i="1" smtClean="0">
                                  <a:latin typeface="Cambria Math" panose="02040503050406030204" pitchFamily="18" charset="0"/>
                                </a:rPr>
                                <m:t>3</m:t>
                              </m:r>
                            </m:sub>
                          </m:sSub>
                        </m:e>
                      </m:d>
                      <m:r>
                        <a:rPr lang="en-US" sz="2900" b="0" i="1" smtClean="0">
                          <a:latin typeface="Cambria Math" panose="02040503050406030204" pitchFamily="18" charset="0"/>
                        </a:rPr>
                        <m:t>=</m:t>
                      </m:r>
                      <m:f>
                        <m:fPr>
                          <m:ctrlPr>
                            <a:rPr lang="en-US" sz="2900" b="0" i="1" smtClean="0">
                              <a:latin typeface="Cambria Math" panose="02040503050406030204" pitchFamily="18" charset="0"/>
                            </a:rPr>
                          </m:ctrlPr>
                        </m:fPr>
                        <m:num>
                          <m:sSub>
                            <m:sSubPr>
                              <m:ctrlPr>
                                <a:rPr lang="en-US" sz="2900" b="0" i="1" smtClean="0">
                                  <a:latin typeface="Cambria Math" panose="02040503050406030204" pitchFamily="18" charset="0"/>
                                </a:rPr>
                              </m:ctrlPr>
                            </m:sSubPr>
                            <m:e>
                              <m:r>
                                <a:rPr lang="en-US" sz="2900" b="0" i="1" smtClean="0">
                                  <a:latin typeface="Cambria Math" panose="02040503050406030204" pitchFamily="18" charset="0"/>
                                </a:rPr>
                                <m:t>𝑈</m:t>
                              </m:r>
                            </m:e>
                            <m:sub>
                              <m:r>
                                <a:rPr lang="en-US" sz="2900" b="0" i="1" smtClean="0">
                                  <a:latin typeface="Cambria Math" panose="02040503050406030204" pitchFamily="18" charset="0"/>
                                </a:rPr>
                                <m:t>1</m:t>
                              </m:r>
                            </m:sub>
                          </m:sSub>
                          <m:r>
                            <a:rPr lang="en-US" sz="2900" b="0" i="1" smtClean="0">
                              <a:latin typeface="Cambria Math" panose="02040503050406030204" pitchFamily="18" charset="0"/>
                            </a:rPr>
                            <m:t>⋅</m:t>
                          </m:r>
                          <m:sSub>
                            <m:sSubPr>
                              <m:ctrlPr>
                                <a:rPr lang="en-US" sz="2900" b="0" i="1" smtClean="0">
                                  <a:latin typeface="Cambria Math" panose="02040503050406030204" pitchFamily="18" charset="0"/>
                                </a:rPr>
                              </m:ctrlPr>
                            </m:sSubPr>
                            <m:e>
                              <m:r>
                                <a:rPr lang="en-US" sz="2900" b="0" i="1" smtClean="0">
                                  <a:latin typeface="Cambria Math" panose="02040503050406030204" pitchFamily="18" charset="0"/>
                                </a:rPr>
                                <m:t>𝑈</m:t>
                              </m:r>
                            </m:e>
                            <m:sub>
                              <m:r>
                                <a:rPr lang="en-US" sz="2900" b="0" i="1" smtClean="0">
                                  <a:latin typeface="Cambria Math" panose="02040503050406030204" pitchFamily="18" charset="0"/>
                                </a:rPr>
                                <m:t>2</m:t>
                              </m:r>
                            </m:sub>
                          </m:sSub>
                        </m:num>
                        <m:den>
                          <m:d>
                            <m:dPr>
                              <m:begChr m:val="‖"/>
                              <m:endChr m:val="‖"/>
                              <m:ctrlPr>
                                <a:rPr lang="en-US" sz="2900" i="1">
                                  <a:latin typeface="Cambria Math" panose="02040503050406030204" pitchFamily="18" charset="0"/>
                                </a:rPr>
                              </m:ctrlPr>
                            </m:dPr>
                            <m:e>
                              <m:sSub>
                                <m:sSubPr>
                                  <m:ctrlPr>
                                    <a:rPr lang="en-US" sz="2900" i="1">
                                      <a:latin typeface="Cambria Math" panose="02040503050406030204" pitchFamily="18" charset="0"/>
                                    </a:rPr>
                                  </m:ctrlPr>
                                </m:sSubPr>
                                <m:e>
                                  <m:r>
                                    <a:rPr lang="en-US" sz="2900" i="1">
                                      <a:latin typeface="Cambria Math" panose="02040503050406030204" pitchFamily="18" charset="0"/>
                                    </a:rPr>
                                    <m:t>𝑈</m:t>
                                  </m:r>
                                </m:e>
                                <m:sub>
                                  <m:r>
                                    <a:rPr lang="en-US" sz="2900" i="1">
                                      <a:latin typeface="Cambria Math" panose="02040503050406030204" pitchFamily="18" charset="0"/>
                                    </a:rPr>
                                    <m:t>1</m:t>
                                  </m:r>
                                </m:sub>
                              </m:sSub>
                            </m:e>
                          </m:d>
                          <m:r>
                            <a:rPr lang="en-US" sz="2900" b="0" i="1" smtClean="0">
                              <a:latin typeface="Cambria Math" panose="02040503050406030204" pitchFamily="18" charset="0"/>
                            </a:rPr>
                            <m:t>⋅</m:t>
                          </m:r>
                          <m:d>
                            <m:dPr>
                              <m:begChr m:val="‖"/>
                              <m:endChr m:val="‖"/>
                              <m:ctrlPr>
                                <a:rPr lang="en-US" sz="2900" i="1">
                                  <a:latin typeface="Cambria Math" panose="02040503050406030204" pitchFamily="18" charset="0"/>
                                </a:rPr>
                              </m:ctrlPr>
                            </m:dPr>
                            <m:e>
                              <m:sSub>
                                <m:sSubPr>
                                  <m:ctrlPr>
                                    <a:rPr lang="en-US" sz="2900" i="1">
                                      <a:latin typeface="Cambria Math" panose="02040503050406030204" pitchFamily="18" charset="0"/>
                                    </a:rPr>
                                  </m:ctrlPr>
                                </m:sSubPr>
                                <m:e>
                                  <m:r>
                                    <a:rPr lang="en-US" sz="2900" i="1">
                                      <a:latin typeface="Cambria Math" panose="02040503050406030204" pitchFamily="18" charset="0"/>
                                    </a:rPr>
                                    <m:t>𝑈</m:t>
                                  </m:r>
                                </m:e>
                                <m:sub>
                                  <m:r>
                                    <a:rPr lang="en-US" sz="2900" i="1">
                                      <a:latin typeface="Cambria Math" panose="02040503050406030204" pitchFamily="18" charset="0"/>
                                    </a:rPr>
                                    <m:t>2</m:t>
                                  </m:r>
                                </m:sub>
                              </m:sSub>
                            </m:e>
                          </m:d>
                        </m:den>
                      </m:f>
                      <m:r>
                        <a:rPr lang="en-US" sz="2900" b="0" i="1" smtClean="0">
                          <a:latin typeface="Cambria Math" panose="02040503050406030204" pitchFamily="18" charset="0"/>
                        </a:rPr>
                        <m:t>≈</m:t>
                      </m:r>
                      <m:r>
                        <a:rPr lang="en-US" sz="2900" b="0" i="1" smtClean="0">
                          <a:latin typeface="Cambria Math" panose="02040503050406030204" pitchFamily="18" charset="0"/>
                        </a:rPr>
                        <m:t>−0.160</m:t>
                      </m:r>
                    </m:oMath>
                  </m:oMathPara>
                </a14:m>
                <a:endParaRPr lang="en-US" sz="2900" dirty="0"/>
              </a:p>
            </p:txBody>
          </p:sp>
        </mc:Choice>
        <mc:Fallback>
          <p:sp>
            <p:nvSpPr>
              <p:cNvPr id="5" name="TextBox 4">
                <a:extLst>
                  <a:ext uri="{FF2B5EF4-FFF2-40B4-BE49-F238E27FC236}">
                    <a16:creationId xmlns:a16="http://schemas.microsoft.com/office/drawing/2014/main" id="{D9AAD070-93F6-417D-8DAF-9A9A17E4D52A}"/>
                  </a:ext>
                </a:extLst>
              </p:cNvPr>
              <p:cNvSpPr txBox="1">
                <a:spLocks noRot="1" noChangeAspect="1" noMove="1" noResize="1" noEditPoints="1" noAdjustHandles="1" noChangeArrowheads="1" noChangeShapeType="1" noTextEdit="1"/>
              </p:cNvSpPr>
              <p:nvPr/>
            </p:nvSpPr>
            <p:spPr>
              <a:xfrm>
                <a:off x="4863905" y="4459557"/>
                <a:ext cx="6153874" cy="1000915"/>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A547DC64-5452-45BC-9BB4-883E47A27EAE}"/>
                  </a:ext>
                </a:extLst>
              </p:cNvPr>
              <p:cNvSpPr txBox="1"/>
              <p:nvPr/>
            </p:nvSpPr>
            <p:spPr>
              <a:xfrm>
                <a:off x="1379961" y="4337936"/>
                <a:ext cx="2428111" cy="53860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d>
                        <m:dPr>
                          <m:begChr m:val="‖"/>
                          <m:endChr m:val="‖"/>
                          <m:ctrlPr>
                            <a:rPr lang="en-US" sz="2900" b="0" i="1" smtClean="0">
                              <a:latin typeface="Cambria Math" panose="02040503050406030204" pitchFamily="18" charset="0"/>
                            </a:rPr>
                          </m:ctrlPr>
                        </m:dPr>
                        <m:e>
                          <m:sSub>
                            <m:sSubPr>
                              <m:ctrlPr>
                                <a:rPr lang="en-US" sz="2900" b="0" i="1" smtClean="0">
                                  <a:latin typeface="Cambria Math" panose="02040503050406030204" pitchFamily="18" charset="0"/>
                                </a:rPr>
                              </m:ctrlPr>
                            </m:sSubPr>
                            <m:e>
                              <m:r>
                                <a:rPr lang="en-US" sz="2900" b="0" i="1" smtClean="0">
                                  <a:latin typeface="Cambria Math" panose="02040503050406030204" pitchFamily="18" charset="0"/>
                                </a:rPr>
                                <m:t>𝑈</m:t>
                              </m:r>
                            </m:e>
                            <m:sub>
                              <m:r>
                                <a:rPr lang="en-US" sz="2900" b="0" i="1" smtClean="0">
                                  <a:latin typeface="Cambria Math" panose="02040503050406030204" pitchFamily="18" charset="0"/>
                                </a:rPr>
                                <m:t>1</m:t>
                              </m:r>
                            </m:sub>
                          </m:sSub>
                        </m:e>
                      </m:d>
                      <m:r>
                        <a:rPr lang="en-US" sz="2900" b="0" i="1" smtClean="0">
                          <a:latin typeface="Cambria Math" panose="02040503050406030204" pitchFamily="18" charset="0"/>
                        </a:rPr>
                        <m:t>≈7.014</m:t>
                      </m:r>
                    </m:oMath>
                  </m:oMathPara>
                </a14:m>
                <a:endParaRPr lang="en-US" sz="2900" dirty="0"/>
              </a:p>
            </p:txBody>
          </p:sp>
        </mc:Choice>
        <mc:Fallback>
          <p:sp>
            <p:nvSpPr>
              <p:cNvPr id="6" name="TextBox 5">
                <a:extLst>
                  <a:ext uri="{FF2B5EF4-FFF2-40B4-BE49-F238E27FC236}">
                    <a16:creationId xmlns:a16="http://schemas.microsoft.com/office/drawing/2014/main" id="{A547DC64-5452-45BC-9BB4-883E47A27EAE}"/>
                  </a:ext>
                </a:extLst>
              </p:cNvPr>
              <p:cNvSpPr txBox="1">
                <a:spLocks noRot="1" noChangeAspect="1" noMove="1" noResize="1" noEditPoints="1" noAdjustHandles="1" noChangeArrowheads="1" noChangeShapeType="1" noTextEdit="1"/>
              </p:cNvSpPr>
              <p:nvPr/>
            </p:nvSpPr>
            <p:spPr>
              <a:xfrm>
                <a:off x="1379961" y="4337936"/>
                <a:ext cx="2428111" cy="53860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D5F62056-63AD-4A0A-ACC0-59E6E6839E77}"/>
                  </a:ext>
                </a:extLst>
              </p:cNvPr>
              <p:cNvSpPr txBox="1"/>
              <p:nvPr/>
            </p:nvSpPr>
            <p:spPr>
              <a:xfrm>
                <a:off x="1379961" y="4960015"/>
                <a:ext cx="2729052" cy="53860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d>
                        <m:dPr>
                          <m:begChr m:val="‖"/>
                          <m:endChr m:val="‖"/>
                          <m:ctrlPr>
                            <a:rPr lang="en-US" sz="2900" b="0" i="1" smtClean="0">
                              <a:latin typeface="Cambria Math" panose="02040503050406030204" pitchFamily="18" charset="0"/>
                            </a:rPr>
                          </m:ctrlPr>
                        </m:dPr>
                        <m:e>
                          <m:sSub>
                            <m:sSubPr>
                              <m:ctrlPr>
                                <a:rPr lang="en-US" sz="2900" b="0" i="1" smtClean="0">
                                  <a:latin typeface="Cambria Math" panose="02040503050406030204" pitchFamily="18" charset="0"/>
                                </a:rPr>
                              </m:ctrlPr>
                            </m:sSubPr>
                            <m:e>
                              <m:r>
                                <a:rPr lang="en-US" sz="2900" b="0" i="1" smtClean="0">
                                  <a:latin typeface="Cambria Math" panose="02040503050406030204" pitchFamily="18" charset="0"/>
                                </a:rPr>
                                <m:t>𝑈</m:t>
                              </m:r>
                            </m:e>
                            <m:sub>
                              <m:r>
                                <a:rPr lang="en-US" sz="2900" b="0" i="1" smtClean="0">
                                  <a:latin typeface="Cambria Math" panose="02040503050406030204" pitchFamily="18" charset="0"/>
                                </a:rPr>
                                <m:t>3</m:t>
                              </m:r>
                            </m:sub>
                          </m:sSub>
                        </m:e>
                      </m:d>
                      <m:r>
                        <a:rPr lang="en-US" sz="2900" b="0" i="1" smtClean="0">
                          <a:latin typeface="Cambria Math" panose="02040503050406030204" pitchFamily="18" charset="0"/>
                        </a:rPr>
                        <m:t>≈</m:t>
                      </m:r>
                      <m:r>
                        <a:rPr lang="en-US" sz="2900" b="0" i="1" smtClean="0">
                          <a:latin typeface="Cambria Math" panose="02040503050406030204" pitchFamily="18" charset="0"/>
                        </a:rPr>
                        <m:t>5</m:t>
                      </m:r>
                      <m:r>
                        <a:rPr lang="en-US" sz="2900" b="0" i="1" smtClean="0">
                          <a:latin typeface="Cambria Math" panose="02040503050406030204" pitchFamily="18" charset="0"/>
                        </a:rPr>
                        <m:t>.</m:t>
                      </m:r>
                      <m:r>
                        <a:rPr lang="en-US" sz="2900" b="0" i="1" smtClean="0">
                          <a:latin typeface="Cambria Math" panose="02040503050406030204" pitchFamily="18" charset="0"/>
                        </a:rPr>
                        <m:t>727</m:t>
                      </m:r>
                    </m:oMath>
                  </m:oMathPara>
                </a14:m>
                <a:endParaRPr lang="en-US" sz="2900" dirty="0"/>
              </a:p>
            </p:txBody>
          </p:sp>
        </mc:Choice>
        <mc:Fallback>
          <p:sp>
            <p:nvSpPr>
              <p:cNvPr id="7" name="TextBox 6">
                <a:extLst>
                  <a:ext uri="{FF2B5EF4-FFF2-40B4-BE49-F238E27FC236}">
                    <a16:creationId xmlns:a16="http://schemas.microsoft.com/office/drawing/2014/main" id="{D5F62056-63AD-4A0A-ACC0-59E6E6839E77}"/>
                  </a:ext>
                </a:extLst>
              </p:cNvPr>
              <p:cNvSpPr txBox="1">
                <a:spLocks noRot="1" noChangeAspect="1" noMove="1" noResize="1" noEditPoints="1" noAdjustHandles="1" noChangeArrowheads="1" noChangeShapeType="1" noTextEdit="1"/>
              </p:cNvSpPr>
              <p:nvPr/>
            </p:nvSpPr>
            <p:spPr>
              <a:xfrm>
                <a:off x="1379961" y="4960015"/>
                <a:ext cx="2729052" cy="53860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CF91B819-9C75-42AD-B7CB-9899346F01EE}"/>
                  </a:ext>
                </a:extLst>
              </p:cNvPr>
              <p:cNvSpPr txBox="1"/>
              <p:nvPr/>
            </p:nvSpPr>
            <p:spPr>
              <a:xfrm>
                <a:off x="1379960" y="5582094"/>
                <a:ext cx="2821649" cy="53860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sz="2900" b="0" i="1" smtClean="0">
                              <a:latin typeface="Cambria Math" panose="02040503050406030204" pitchFamily="18" charset="0"/>
                            </a:rPr>
                          </m:ctrlPr>
                        </m:sSubPr>
                        <m:e>
                          <m:r>
                            <a:rPr lang="en-US" sz="2900" b="0" i="1" smtClean="0">
                              <a:latin typeface="Cambria Math" panose="02040503050406030204" pitchFamily="18" charset="0"/>
                            </a:rPr>
                            <m:t>𝑈</m:t>
                          </m:r>
                        </m:e>
                        <m:sub>
                          <m:r>
                            <a:rPr lang="en-US" sz="2900" b="0" i="1" smtClean="0">
                              <a:latin typeface="Cambria Math" panose="02040503050406030204" pitchFamily="18" charset="0"/>
                            </a:rPr>
                            <m:t>1</m:t>
                          </m:r>
                        </m:sub>
                      </m:sSub>
                      <m:r>
                        <a:rPr lang="en-US" sz="2900" b="0" i="1" smtClean="0">
                          <a:latin typeface="Cambria Math" panose="02040503050406030204" pitchFamily="18" charset="0"/>
                        </a:rPr>
                        <m:t>⋅</m:t>
                      </m:r>
                      <m:sSub>
                        <m:sSubPr>
                          <m:ctrlPr>
                            <a:rPr lang="en-US" sz="2900" b="0" i="1" smtClean="0">
                              <a:latin typeface="Cambria Math" panose="02040503050406030204" pitchFamily="18" charset="0"/>
                            </a:rPr>
                          </m:ctrlPr>
                        </m:sSubPr>
                        <m:e>
                          <m:r>
                            <a:rPr lang="en-US" sz="2900" b="0" i="1" smtClean="0">
                              <a:latin typeface="Cambria Math" panose="02040503050406030204" pitchFamily="18" charset="0"/>
                            </a:rPr>
                            <m:t>𝑈</m:t>
                          </m:r>
                        </m:e>
                        <m:sub>
                          <m:r>
                            <a:rPr lang="en-US" sz="2900" b="0" i="1" smtClean="0">
                              <a:latin typeface="Cambria Math" panose="02040503050406030204" pitchFamily="18" charset="0"/>
                            </a:rPr>
                            <m:t>3</m:t>
                          </m:r>
                        </m:sub>
                      </m:sSub>
                      <m:r>
                        <a:rPr lang="en-US" sz="2900" b="0" i="1" smtClean="0">
                          <a:latin typeface="Cambria Math" panose="02040503050406030204" pitchFamily="18" charset="0"/>
                        </a:rPr>
                        <m:t>=</m:t>
                      </m:r>
                      <m:r>
                        <a:rPr lang="en-US" sz="2900" b="0" i="1" smtClean="0">
                          <a:latin typeface="Cambria Math" panose="02040503050406030204" pitchFamily="18" charset="0"/>
                        </a:rPr>
                        <m:t>−6.44</m:t>
                      </m:r>
                    </m:oMath>
                  </m:oMathPara>
                </a14:m>
                <a:endParaRPr lang="en-US" sz="2900" dirty="0"/>
              </a:p>
            </p:txBody>
          </p:sp>
        </mc:Choice>
        <mc:Fallback>
          <p:sp>
            <p:nvSpPr>
              <p:cNvPr id="8" name="TextBox 7">
                <a:extLst>
                  <a:ext uri="{FF2B5EF4-FFF2-40B4-BE49-F238E27FC236}">
                    <a16:creationId xmlns:a16="http://schemas.microsoft.com/office/drawing/2014/main" id="{CF91B819-9C75-42AD-B7CB-9899346F01EE}"/>
                  </a:ext>
                </a:extLst>
              </p:cNvPr>
              <p:cNvSpPr txBox="1">
                <a:spLocks noRot="1" noChangeAspect="1" noMove="1" noResize="1" noEditPoints="1" noAdjustHandles="1" noChangeArrowheads="1" noChangeShapeType="1" noTextEdit="1"/>
              </p:cNvSpPr>
              <p:nvPr/>
            </p:nvSpPr>
            <p:spPr>
              <a:xfrm>
                <a:off x="1379960" y="5582094"/>
                <a:ext cx="2821649" cy="538609"/>
              </a:xfrm>
              <a:prstGeom prst="rect">
                <a:avLst/>
              </a:prstGeom>
              <a:blipFill>
                <a:blip r:embed="rId5"/>
                <a:stretch>
                  <a:fillRect/>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42A15892-3953-4A4F-A085-9156282F3F36}"/>
              </a:ext>
            </a:extLst>
          </p:cNvPr>
          <p:cNvPicPr>
            <a:picLocks noChangeAspect="1"/>
          </p:cNvPicPr>
          <p:nvPr/>
        </p:nvPicPr>
        <p:blipFill>
          <a:blip r:embed="rId6"/>
          <a:stretch>
            <a:fillRect/>
          </a:stretch>
        </p:blipFill>
        <p:spPr>
          <a:xfrm>
            <a:off x="2020471" y="1602907"/>
            <a:ext cx="8151058" cy="2517866"/>
          </a:xfrm>
          <a:prstGeom prst="rect">
            <a:avLst/>
          </a:prstGeom>
        </p:spPr>
      </p:pic>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46F9ED36-680F-4781-8011-10429559F0DB}"/>
                  </a:ext>
                </a:extLst>
              </p:cNvPr>
              <p:cNvSpPr txBox="1"/>
              <p:nvPr/>
            </p:nvSpPr>
            <p:spPr>
              <a:xfrm>
                <a:off x="5026883" y="5582094"/>
                <a:ext cx="2138233" cy="555152"/>
              </a:xfrm>
              <a:prstGeom prst="rect">
                <a:avLst/>
              </a:prstGeom>
              <a:noFill/>
            </p:spPr>
            <p:txBody>
              <a:bodyPr wrap="square" rtlCol="0">
                <a:spAutoFit/>
              </a:bodyPr>
              <a:lstStyle/>
              <a:p>
                <a:r>
                  <a:rPr lang="en-US" sz="2900" dirty="0"/>
                  <a:t>angle </a:t>
                </a:r>
                <a14:m>
                  <m:oMath xmlns:m="http://schemas.openxmlformats.org/officeDocument/2006/math">
                    <m:r>
                      <a:rPr lang="en-US" sz="2900" b="0" i="1" smtClean="0">
                        <a:latin typeface="Cambria Math" panose="02040503050406030204" pitchFamily="18" charset="0"/>
                      </a:rPr>
                      <m:t>≈</m:t>
                    </m:r>
                    <m:sSup>
                      <m:sSupPr>
                        <m:ctrlPr>
                          <a:rPr lang="en-US" sz="2900" b="0" i="1" smtClean="0">
                            <a:latin typeface="Cambria Math" panose="02040503050406030204" pitchFamily="18" charset="0"/>
                          </a:rPr>
                        </m:ctrlPr>
                      </m:sSupPr>
                      <m:e>
                        <m:r>
                          <a:rPr lang="en-US" sz="2900" b="0" i="1" smtClean="0">
                            <a:latin typeface="Cambria Math" panose="02040503050406030204" pitchFamily="18" charset="0"/>
                          </a:rPr>
                          <m:t>99</m:t>
                        </m:r>
                      </m:e>
                      <m:sup>
                        <m:r>
                          <a:rPr lang="en-US" sz="2900" b="0" i="1" smtClean="0">
                            <a:latin typeface="Cambria Math" panose="02040503050406030204" pitchFamily="18" charset="0"/>
                          </a:rPr>
                          <m:t>∘</m:t>
                        </m:r>
                      </m:sup>
                    </m:sSup>
                  </m:oMath>
                </a14:m>
                <a:endParaRPr lang="en-US" sz="2900" b="0" dirty="0"/>
              </a:p>
            </p:txBody>
          </p:sp>
        </mc:Choice>
        <mc:Fallback>
          <p:sp>
            <p:nvSpPr>
              <p:cNvPr id="4" name="TextBox 3">
                <a:extLst>
                  <a:ext uri="{FF2B5EF4-FFF2-40B4-BE49-F238E27FC236}">
                    <a16:creationId xmlns:a16="http://schemas.microsoft.com/office/drawing/2014/main" id="{46F9ED36-680F-4781-8011-10429559F0DB}"/>
                  </a:ext>
                </a:extLst>
              </p:cNvPr>
              <p:cNvSpPr txBox="1">
                <a:spLocks noRot="1" noChangeAspect="1" noMove="1" noResize="1" noEditPoints="1" noAdjustHandles="1" noChangeArrowheads="1" noChangeShapeType="1" noTextEdit="1"/>
              </p:cNvSpPr>
              <p:nvPr/>
            </p:nvSpPr>
            <p:spPr>
              <a:xfrm>
                <a:off x="5026883" y="5582094"/>
                <a:ext cx="2138233" cy="555152"/>
              </a:xfrm>
              <a:prstGeom prst="rect">
                <a:avLst/>
              </a:prstGeom>
              <a:blipFill>
                <a:blip r:embed="rId7"/>
                <a:stretch>
                  <a:fillRect l="-6286" t="-10989" b="-28571"/>
                </a:stretch>
              </a:blipFill>
            </p:spPr>
            <p:txBody>
              <a:bodyPr/>
              <a:lstStyle/>
              <a:p>
                <a:r>
                  <a:rPr lang="en-US">
                    <a:noFill/>
                  </a:rPr>
                  <a:t> </a:t>
                </a:r>
              </a:p>
            </p:txBody>
          </p:sp>
        </mc:Fallback>
      </mc:AlternateContent>
    </p:spTree>
    <p:extLst>
      <p:ext uri="{BB962C8B-B14F-4D97-AF65-F5344CB8AC3E}">
        <p14:creationId xmlns:p14="http://schemas.microsoft.com/office/powerpoint/2010/main" val="4464649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7F233-31FE-4299-8929-60D83A0E628E}"/>
              </a:ext>
            </a:extLst>
          </p:cNvPr>
          <p:cNvSpPr>
            <a:spLocks noGrp="1"/>
          </p:cNvSpPr>
          <p:nvPr>
            <p:ph type="title"/>
          </p:nvPr>
        </p:nvSpPr>
        <p:spPr/>
        <p:txBody>
          <a:bodyPr/>
          <a:lstStyle/>
          <a:p>
            <a:r>
              <a:rPr lang="en-US" dirty="0"/>
              <a:t>Cosine Similarity Between User 1 and User 4</a:t>
            </a:r>
          </a:p>
        </p:txBody>
      </p:sp>
      <p:sp>
        <p:nvSpPr>
          <p:cNvPr id="3" name="Slide Number Placeholder 2">
            <a:extLst>
              <a:ext uri="{FF2B5EF4-FFF2-40B4-BE49-F238E27FC236}">
                <a16:creationId xmlns:a16="http://schemas.microsoft.com/office/drawing/2014/main" id="{9BEFFE89-DE76-4E77-8952-6A5CE1E124FC}"/>
              </a:ext>
            </a:extLst>
          </p:cNvPr>
          <p:cNvSpPr>
            <a:spLocks noGrp="1"/>
          </p:cNvSpPr>
          <p:nvPr>
            <p:ph type="sldNum" sz="quarter" idx="12"/>
          </p:nvPr>
        </p:nvSpPr>
        <p:spPr/>
        <p:txBody>
          <a:bodyPr>
            <a:normAutofit fontScale="85000" lnSpcReduction="20000"/>
          </a:bodyPr>
          <a:lstStyle/>
          <a:p>
            <a:fld id="{69974E82-3C2C-4ABB-838F-79BD9B35B7DF}" type="slidenum">
              <a:rPr lang="en-US" smtClean="0"/>
              <a:t>19</a:t>
            </a:fld>
            <a:endParaRPr lang="en-US"/>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D9AAD070-93F6-417D-8DAF-9A9A17E4D52A}"/>
                  </a:ext>
                </a:extLst>
              </p:cNvPr>
              <p:cNvSpPr txBox="1"/>
              <p:nvPr/>
            </p:nvSpPr>
            <p:spPr>
              <a:xfrm>
                <a:off x="4863905" y="4459557"/>
                <a:ext cx="6153874" cy="100091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2900" b="0" i="0" smtClean="0">
                          <a:latin typeface="Cambria Math" panose="02040503050406030204" pitchFamily="18" charset="0"/>
                        </a:rPr>
                        <m:t>sim</m:t>
                      </m:r>
                      <m:d>
                        <m:dPr>
                          <m:ctrlPr>
                            <a:rPr lang="en-US" sz="2900" b="0" i="1" smtClean="0">
                              <a:latin typeface="Cambria Math" panose="02040503050406030204" pitchFamily="18" charset="0"/>
                            </a:rPr>
                          </m:ctrlPr>
                        </m:dPr>
                        <m:e>
                          <m:sSub>
                            <m:sSubPr>
                              <m:ctrlPr>
                                <a:rPr lang="en-US" sz="2900" b="0" i="1" smtClean="0">
                                  <a:latin typeface="Cambria Math" panose="02040503050406030204" pitchFamily="18" charset="0"/>
                                </a:rPr>
                              </m:ctrlPr>
                            </m:sSubPr>
                            <m:e>
                              <m:r>
                                <a:rPr lang="en-US" sz="2900" b="0" i="1" smtClean="0">
                                  <a:latin typeface="Cambria Math" panose="02040503050406030204" pitchFamily="18" charset="0"/>
                                </a:rPr>
                                <m:t>𝑈</m:t>
                              </m:r>
                            </m:e>
                            <m:sub>
                              <m:r>
                                <a:rPr lang="en-US" sz="2900" b="0" i="1" smtClean="0">
                                  <a:latin typeface="Cambria Math" panose="02040503050406030204" pitchFamily="18" charset="0"/>
                                </a:rPr>
                                <m:t>1</m:t>
                              </m:r>
                            </m:sub>
                          </m:sSub>
                          <m:r>
                            <a:rPr lang="en-US" sz="2900" b="0" i="1" smtClean="0">
                              <a:latin typeface="Cambria Math" panose="02040503050406030204" pitchFamily="18" charset="0"/>
                            </a:rPr>
                            <m:t>,</m:t>
                          </m:r>
                          <m:sSub>
                            <m:sSubPr>
                              <m:ctrlPr>
                                <a:rPr lang="en-US" sz="2900" b="0" i="1" smtClean="0">
                                  <a:latin typeface="Cambria Math" panose="02040503050406030204" pitchFamily="18" charset="0"/>
                                </a:rPr>
                              </m:ctrlPr>
                            </m:sSubPr>
                            <m:e>
                              <m:r>
                                <a:rPr lang="en-US" sz="2900" b="0" i="1" smtClean="0">
                                  <a:latin typeface="Cambria Math" panose="02040503050406030204" pitchFamily="18" charset="0"/>
                                </a:rPr>
                                <m:t>𝑈</m:t>
                              </m:r>
                            </m:e>
                            <m:sub>
                              <m:r>
                                <a:rPr lang="en-US" sz="2900" b="0" i="1" smtClean="0">
                                  <a:latin typeface="Cambria Math" panose="02040503050406030204" pitchFamily="18" charset="0"/>
                                </a:rPr>
                                <m:t>4</m:t>
                              </m:r>
                            </m:sub>
                          </m:sSub>
                        </m:e>
                      </m:d>
                      <m:r>
                        <a:rPr lang="en-US" sz="2900" b="0" i="1" smtClean="0">
                          <a:latin typeface="Cambria Math" panose="02040503050406030204" pitchFamily="18" charset="0"/>
                        </a:rPr>
                        <m:t>=</m:t>
                      </m:r>
                      <m:f>
                        <m:fPr>
                          <m:ctrlPr>
                            <a:rPr lang="en-US" sz="2900" b="0" i="1" smtClean="0">
                              <a:latin typeface="Cambria Math" panose="02040503050406030204" pitchFamily="18" charset="0"/>
                            </a:rPr>
                          </m:ctrlPr>
                        </m:fPr>
                        <m:num>
                          <m:sSub>
                            <m:sSubPr>
                              <m:ctrlPr>
                                <a:rPr lang="en-US" sz="2900" b="0" i="1" smtClean="0">
                                  <a:latin typeface="Cambria Math" panose="02040503050406030204" pitchFamily="18" charset="0"/>
                                </a:rPr>
                              </m:ctrlPr>
                            </m:sSubPr>
                            <m:e>
                              <m:r>
                                <a:rPr lang="en-US" sz="2900" b="0" i="1" smtClean="0">
                                  <a:latin typeface="Cambria Math" panose="02040503050406030204" pitchFamily="18" charset="0"/>
                                </a:rPr>
                                <m:t>𝑈</m:t>
                              </m:r>
                            </m:e>
                            <m:sub>
                              <m:r>
                                <a:rPr lang="en-US" sz="2900" b="0" i="1" smtClean="0">
                                  <a:latin typeface="Cambria Math" panose="02040503050406030204" pitchFamily="18" charset="0"/>
                                </a:rPr>
                                <m:t>1</m:t>
                              </m:r>
                            </m:sub>
                          </m:sSub>
                          <m:r>
                            <a:rPr lang="en-US" sz="2900" b="0" i="1" smtClean="0">
                              <a:latin typeface="Cambria Math" panose="02040503050406030204" pitchFamily="18" charset="0"/>
                            </a:rPr>
                            <m:t>⋅</m:t>
                          </m:r>
                          <m:sSub>
                            <m:sSubPr>
                              <m:ctrlPr>
                                <a:rPr lang="en-US" sz="2900" b="0" i="1" smtClean="0">
                                  <a:latin typeface="Cambria Math" panose="02040503050406030204" pitchFamily="18" charset="0"/>
                                </a:rPr>
                              </m:ctrlPr>
                            </m:sSubPr>
                            <m:e>
                              <m:r>
                                <a:rPr lang="en-US" sz="2900" b="0" i="1" smtClean="0">
                                  <a:latin typeface="Cambria Math" panose="02040503050406030204" pitchFamily="18" charset="0"/>
                                </a:rPr>
                                <m:t>𝑈</m:t>
                              </m:r>
                            </m:e>
                            <m:sub>
                              <m:r>
                                <a:rPr lang="en-US" sz="2900" b="0" i="1" smtClean="0">
                                  <a:latin typeface="Cambria Math" panose="02040503050406030204" pitchFamily="18" charset="0"/>
                                </a:rPr>
                                <m:t>2</m:t>
                              </m:r>
                            </m:sub>
                          </m:sSub>
                        </m:num>
                        <m:den>
                          <m:d>
                            <m:dPr>
                              <m:begChr m:val="‖"/>
                              <m:endChr m:val="‖"/>
                              <m:ctrlPr>
                                <a:rPr lang="en-US" sz="2900" i="1">
                                  <a:latin typeface="Cambria Math" panose="02040503050406030204" pitchFamily="18" charset="0"/>
                                </a:rPr>
                              </m:ctrlPr>
                            </m:dPr>
                            <m:e>
                              <m:sSub>
                                <m:sSubPr>
                                  <m:ctrlPr>
                                    <a:rPr lang="en-US" sz="2900" i="1">
                                      <a:latin typeface="Cambria Math" panose="02040503050406030204" pitchFamily="18" charset="0"/>
                                    </a:rPr>
                                  </m:ctrlPr>
                                </m:sSubPr>
                                <m:e>
                                  <m:r>
                                    <a:rPr lang="en-US" sz="2900" i="1">
                                      <a:latin typeface="Cambria Math" panose="02040503050406030204" pitchFamily="18" charset="0"/>
                                    </a:rPr>
                                    <m:t>𝑈</m:t>
                                  </m:r>
                                </m:e>
                                <m:sub>
                                  <m:r>
                                    <a:rPr lang="en-US" sz="2900" i="1">
                                      <a:latin typeface="Cambria Math" panose="02040503050406030204" pitchFamily="18" charset="0"/>
                                    </a:rPr>
                                    <m:t>1</m:t>
                                  </m:r>
                                </m:sub>
                              </m:sSub>
                            </m:e>
                          </m:d>
                          <m:r>
                            <a:rPr lang="en-US" sz="2900" b="0" i="1" smtClean="0">
                              <a:latin typeface="Cambria Math" panose="02040503050406030204" pitchFamily="18" charset="0"/>
                            </a:rPr>
                            <m:t>⋅</m:t>
                          </m:r>
                          <m:d>
                            <m:dPr>
                              <m:begChr m:val="‖"/>
                              <m:endChr m:val="‖"/>
                              <m:ctrlPr>
                                <a:rPr lang="en-US" sz="2900" i="1">
                                  <a:latin typeface="Cambria Math" panose="02040503050406030204" pitchFamily="18" charset="0"/>
                                </a:rPr>
                              </m:ctrlPr>
                            </m:dPr>
                            <m:e>
                              <m:sSub>
                                <m:sSubPr>
                                  <m:ctrlPr>
                                    <a:rPr lang="en-US" sz="2900" i="1">
                                      <a:latin typeface="Cambria Math" panose="02040503050406030204" pitchFamily="18" charset="0"/>
                                    </a:rPr>
                                  </m:ctrlPr>
                                </m:sSubPr>
                                <m:e>
                                  <m:r>
                                    <a:rPr lang="en-US" sz="2900" i="1">
                                      <a:latin typeface="Cambria Math" panose="02040503050406030204" pitchFamily="18" charset="0"/>
                                    </a:rPr>
                                    <m:t>𝑈</m:t>
                                  </m:r>
                                </m:e>
                                <m:sub>
                                  <m:r>
                                    <a:rPr lang="en-US" sz="2900" i="1">
                                      <a:latin typeface="Cambria Math" panose="02040503050406030204" pitchFamily="18" charset="0"/>
                                    </a:rPr>
                                    <m:t>2</m:t>
                                  </m:r>
                                </m:sub>
                              </m:sSub>
                            </m:e>
                          </m:d>
                        </m:den>
                      </m:f>
                      <m:r>
                        <a:rPr lang="en-US" sz="2900" b="0" i="1" smtClean="0">
                          <a:latin typeface="Cambria Math" panose="02040503050406030204" pitchFamily="18" charset="0"/>
                        </a:rPr>
                        <m:t>≈</m:t>
                      </m:r>
                      <m:r>
                        <a:rPr lang="en-US" sz="2900" b="0" i="1" smtClean="0">
                          <a:latin typeface="Cambria Math" panose="02040503050406030204" pitchFamily="18" charset="0"/>
                        </a:rPr>
                        <m:t>0.660</m:t>
                      </m:r>
                    </m:oMath>
                  </m:oMathPara>
                </a14:m>
                <a:endParaRPr lang="en-US" sz="2900" dirty="0"/>
              </a:p>
            </p:txBody>
          </p:sp>
        </mc:Choice>
        <mc:Fallback>
          <p:sp>
            <p:nvSpPr>
              <p:cNvPr id="5" name="TextBox 4">
                <a:extLst>
                  <a:ext uri="{FF2B5EF4-FFF2-40B4-BE49-F238E27FC236}">
                    <a16:creationId xmlns:a16="http://schemas.microsoft.com/office/drawing/2014/main" id="{D9AAD070-93F6-417D-8DAF-9A9A17E4D52A}"/>
                  </a:ext>
                </a:extLst>
              </p:cNvPr>
              <p:cNvSpPr txBox="1">
                <a:spLocks noRot="1" noChangeAspect="1" noMove="1" noResize="1" noEditPoints="1" noAdjustHandles="1" noChangeArrowheads="1" noChangeShapeType="1" noTextEdit="1"/>
              </p:cNvSpPr>
              <p:nvPr/>
            </p:nvSpPr>
            <p:spPr>
              <a:xfrm>
                <a:off x="4863905" y="4459557"/>
                <a:ext cx="6153874" cy="1000915"/>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A547DC64-5452-45BC-9BB4-883E47A27EAE}"/>
                  </a:ext>
                </a:extLst>
              </p:cNvPr>
              <p:cNvSpPr txBox="1"/>
              <p:nvPr/>
            </p:nvSpPr>
            <p:spPr>
              <a:xfrm>
                <a:off x="1379961" y="4337936"/>
                <a:ext cx="2428111" cy="53860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d>
                        <m:dPr>
                          <m:begChr m:val="‖"/>
                          <m:endChr m:val="‖"/>
                          <m:ctrlPr>
                            <a:rPr lang="en-US" sz="2900" b="0" i="1" smtClean="0">
                              <a:latin typeface="Cambria Math" panose="02040503050406030204" pitchFamily="18" charset="0"/>
                            </a:rPr>
                          </m:ctrlPr>
                        </m:dPr>
                        <m:e>
                          <m:sSub>
                            <m:sSubPr>
                              <m:ctrlPr>
                                <a:rPr lang="en-US" sz="2900" b="0" i="1" smtClean="0">
                                  <a:latin typeface="Cambria Math" panose="02040503050406030204" pitchFamily="18" charset="0"/>
                                </a:rPr>
                              </m:ctrlPr>
                            </m:sSubPr>
                            <m:e>
                              <m:r>
                                <a:rPr lang="en-US" sz="2900" b="0" i="1" smtClean="0">
                                  <a:latin typeface="Cambria Math" panose="02040503050406030204" pitchFamily="18" charset="0"/>
                                </a:rPr>
                                <m:t>𝑈</m:t>
                              </m:r>
                            </m:e>
                            <m:sub>
                              <m:r>
                                <a:rPr lang="en-US" sz="2900" b="0" i="1" smtClean="0">
                                  <a:latin typeface="Cambria Math" panose="02040503050406030204" pitchFamily="18" charset="0"/>
                                </a:rPr>
                                <m:t>1</m:t>
                              </m:r>
                            </m:sub>
                          </m:sSub>
                        </m:e>
                      </m:d>
                      <m:r>
                        <a:rPr lang="en-US" sz="2900" b="0" i="1" smtClean="0">
                          <a:latin typeface="Cambria Math" panose="02040503050406030204" pitchFamily="18" charset="0"/>
                        </a:rPr>
                        <m:t>≈7.014</m:t>
                      </m:r>
                    </m:oMath>
                  </m:oMathPara>
                </a14:m>
                <a:endParaRPr lang="en-US" sz="2900" dirty="0"/>
              </a:p>
            </p:txBody>
          </p:sp>
        </mc:Choice>
        <mc:Fallback>
          <p:sp>
            <p:nvSpPr>
              <p:cNvPr id="6" name="TextBox 5">
                <a:extLst>
                  <a:ext uri="{FF2B5EF4-FFF2-40B4-BE49-F238E27FC236}">
                    <a16:creationId xmlns:a16="http://schemas.microsoft.com/office/drawing/2014/main" id="{A547DC64-5452-45BC-9BB4-883E47A27EAE}"/>
                  </a:ext>
                </a:extLst>
              </p:cNvPr>
              <p:cNvSpPr txBox="1">
                <a:spLocks noRot="1" noChangeAspect="1" noMove="1" noResize="1" noEditPoints="1" noAdjustHandles="1" noChangeArrowheads="1" noChangeShapeType="1" noTextEdit="1"/>
              </p:cNvSpPr>
              <p:nvPr/>
            </p:nvSpPr>
            <p:spPr>
              <a:xfrm>
                <a:off x="1379961" y="4337936"/>
                <a:ext cx="2428111" cy="53860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D5F62056-63AD-4A0A-ACC0-59E6E6839E77}"/>
                  </a:ext>
                </a:extLst>
              </p:cNvPr>
              <p:cNvSpPr txBox="1"/>
              <p:nvPr/>
            </p:nvSpPr>
            <p:spPr>
              <a:xfrm>
                <a:off x="1379961" y="4960015"/>
                <a:ext cx="2729052" cy="53860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d>
                        <m:dPr>
                          <m:begChr m:val="‖"/>
                          <m:endChr m:val="‖"/>
                          <m:ctrlPr>
                            <a:rPr lang="en-US" sz="2900" b="0" i="1" smtClean="0">
                              <a:latin typeface="Cambria Math" panose="02040503050406030204" pitchFamily="18" charset="0"/>
                            </a:rPr>
                          </m:ctrlPr>
                        </m:dPr>
                        <m:e>
                          <m:sSub>
                            <m:sSubPr>
                              <m:ctrlPr>
                                <a:rPr lang="en-US" sz="2900" b="0" i="1" smtClean="0">
                                  <a:latin typeface="Cambria Math" panose="02040503050406030204" pitchFamily="18" charset="0"/>
                                </a:rPr>
                              </m:ctrlPr>
                            </m:sSubPr>
                            <m:e>
                              <m:r>
                                <a:rPr lang="en-US" sz="2900" b="0" i="1" smtClean="0">
                                  <a:latin typeface="Cambria Math" panose="02040503050406030204" pitchFamily="18" charset="0"/>
                                </a:rPr>
                                <m:t>𝑈</m:t>
                              </m:r>
                            </m:e>
                            <m:sub>
                              <m:r>
                                <a:rPr lang="en-US" sz="2900" b="0" i="1" smtClean="0">
                                  <a:latin typeface="Cambria Math" panose="02040503050406030204" pitchFamily="18" charset="0"/>
                                </a:rPr>
                                <m:t>4</m:t>
                              </m:r>
                            </m:sub>
                          </m:sSub>
                        </m:e>
                      </m:d>
                      <m:r>
                        <a:rPr lang="en-US" sz="2900" b="0" i="1" smtClean="0">
                          <a:latin typeface="Cambria Math" panose="02040503050406030204" pitchFamily="18" charset="0"/>
                        </a:rPr>
                        <m:t>≈</m:t>
                      </m:r>
                      <m:r>
                        <a:rPr lang="en-US" sz="2900" b="0" i="1" smtClean="0">
                          <a:latin typeface="Cambria Math" panose="02040503050406030204" pitchFamily="18" charset="0"/>
                        </a:rPr>
                        <m:t>6</m:t>
                      </m:r>
                      <m:r>
                        <a:rPr lang="en-US" sz="2900" b="0" i="1" smtClean="0">
                          <a:latin typeface="Cambria Math" panose="02040503050406030204" pitchFamily="18" charset="0"/>
                        </a:rPr>
                        <m:t>.</m:t>
                      </m:r>
                      <m:r>
                        <a:rPr lang="en-US" sz="2900" b="0" i="1" smtClean="0">
                          <a:latin typeface="Cambria Math" panose="02040503050406030204" pitchFamily="18" charset="0"/>
                        </a:rPr>
                        <m:t>419</m:t>
                      </m:r>
                    </m:oMath>
                  </m:oMathPara>
                </a14:m>
                <a:endParaRPr lang="en-US" sz="2900" dirty="0"/>
              </a:p>
            </p:txBody>
          </p:sp>
        </mc:Choice>
        <mc:Fallback>
          <p:sp>
            <p:nvSpPr>
              <p:cNvPr id="7" name="TextBox 6">
                <a:extLst>
                  <a:ext uri="{FF2B5EF4-FFF2-40B4-BE49-F238E27FC236}">
                    <a16:creationId xmlns:a16="http://schemas.microsoft.com/office/drawing/2014/main" id="{D5F62056-63AD-4A0A-ACC0-59E6E6839E77}"/>
                  </a:ext>
                </a:extLst>
              </p:cNvPr>
              <p:cNvSpPr txBox="1">
                <a:spLocks noRot="1" noChangeAspect="1" noMove="1" noResize="1" noEditPoints="1" noAdjustHandles="1" noChangeArrowheads="1" noChangeShapeType="1" noTextEdit="1"/>
              </p:cNvSpPr>
              <p:nvPr/>
            </p:nvSpPr>
            <p:spPr>
              <a:xfrm>
                <a:off x="1379961" y="4960015"/>
                <a:ext cx="2729052" cy="53860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CF91B819-9C75-42AD-B7CB-9899346F01EE}"/>
                  </a:ext>
                </a:extLst>
              </p:cNvPr>
              <p:cNvSpPr txBox="1"/>
              <p:nvPr/>
            </p:nvSpPr>
            <p:spPr>
              <a:xfrm>
                <a:off x="1379960" y="5582094"/>
                <a:ext cx="2821649" cy="53860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sz="2900" b="0" i="1" smtClean="0">
                              <a:latin typeface="Cambria Math" panose="02040503050406030204" pitchFamily="18" charset="0"/>
                            </a:rPr>
                          </m:ctrlPr>
                        </m:sSubPr>
                        <m:e>
                          <m:r>
                            <a:rPr lang="en-US" sz="2900" b="0" i="1" smtClean="0">
                              <a:latin typeface="Cambria Math" panose="02040503050406030204" pitchFamily="18" charset="0"/>
                            </a:rPr>
                            <m:t>𝑈</m:t>
                          </m:r>
                        </m:e>
                        <m:sub>
                          <m:r>
                            <a:rPr lang="en-US" sz="2900" b="0" i="1" smtClean="0">
                              <a:latin typeface="Cambria Math" panose="02040503050406030204" pitchFamily="18" charset="0"/>
                            </a:rPr>
                            <m:t>1</m:t>
                          </m:r>
                        </m:sub>
                      </m:sSub>
                      <m:r>
                        <a:rPr lang="en-US" sz="2900" b="0" i="1" smtClean="0">
                          <a:latin typeface="Cambria Math" panose="02040503050406030204" pitchFamily="18" charset="0"/>
                        </a:rPr>
                        <m:t>⋅</m:t>
                      </m:r>
                      <m:sSub>
                        <m:sSubPr>
                          <m:ctrlPr>
                            <a:rPr lang="en-US" sz="2900" b="0" i="1" smtClean="0">
                              <a:latin typeface="Cambria Math" panose="02040503050406030204" pitchFamily="18" charset="0"/>
                            </a:rPr>
                          </m:ctrlPr>
                        </m:sSubPr>
                        <m:e>
                          <m:r>
                            <a:rPr lang="en-US" sz="2900" b="0" i="1" smtClean="0">
                              <a:latin typeface="Cambria Math" panose="02040503050406030204" pitchFamily="18" charset="0"/>
                            </a:rPr>
                            <m:t>𝑈</m:t>
                          </m:r>
                        </m:e>
                        <m:sub>
                          <m:r>
                            <a:rPr lang="en-US" sz="2900" b="0" i="1" smtClean="0">
                              <a:latin typeface="Cambria Math" panose="02040503050406030204" pitchFamily="18" charset="0"/>
                            </a:rPr>
                            <m:t>4</m:t>
                          </m:r>
                        </m:sub>
                      </m:sSub>
                      <m:r>
                        <a:rPr lang="en-US" sz="2900" b="0" i="1" smtClean="0">
                          <a:latin typeface="Cambria Math" panose="02040503050406030204" pitchFamily="18" charset="0"/>
                        </a:rPr>
                        <m:t>=</m:t>
                      </m:r>
                      <m:r>
                        <a:rPr lang="en-US" sz="2900" b="0" i="1" smtClean="0">
                          <a:latin typeface="Cambria Math" panose="02040503050406030204" pitchFamily="18" charset="0"/>
                        </a:rPr>
                        <m:t>29</m:t>
                      </m:r>
                      <m:r>
                        <a:rPr lang="en-US" sz="2900" b="0" i="1" smtClean="0">
                          <a:latin typeface="Cambria Math" panose="02040503050406030204" pitchFamily="18" charset="0"/>
                        </a:rPr>
                        <m:t>.</m:t>
                      </m:r>
                      <m:r>
                        <a:rPr lang="en-US" sz="2900" b="0" i="1" smtClean="0">
                          <a:latin typeface="Cambria Math" panose="02040503050406030204" pitchFamily="18" charset="0"/>
                        </a:rPr>
                        <m:t>72</m:t>
                      </m:r>
                    </m:oMath>
                  </m:oMathPara>
                </a14:m>
                <a:endParaRPr lang="en-US" sz="2900" dirty="0"/>
              </a:p>
            </p:txBody>
          </p:sp>
        </mc:Choice>
        <mc:Fallback>
          <p:sp>
            <p:nvSpPr>
              <p:cNvPr id="8" name="TextBox 7">
                <a:extLst>
                  <a:ext uri="{FF2B5EF4-FFF2-40B4-BE49-F238E27FC236}">
                    <a16:creationId xmlns:a16="http://schemas.microsoft.com/office/drawing/2014/main" id="{CF91B819-9C75-42AD-B7CB-9899346F01EE}"/>
                  </a:ext>
                </a:extLst>
              </p:cNvPr>
              <p:cNvSpPr txBox="1">
                <a:spLocks noRot="1" noChangeAspect="1" noMove="1" noResize="1" noEditPoints="1" noAdjustHandles="1" noChangeArrowheads="1" noChangeShapeType="1" noTextEdit="1"/>
              </p:cNvSpPr>
              <p:nvPr/>
            </p:nvSpPr>
            <p:spPr>
              <a:xfrm>
                <a:off x="1379960" y="5582094"/>
                <a:ext cx="2821649" cy="538609"/>
              </a:xfrm>
              <a:prstGeom prst="rect">
                <a:avLst/>
              </a:prstGeom>
              <a:blipFill>
                <a:blip r:embed="rId5"/>
                <a:stretch>
                  <a:fillRect/>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42A15892-3953-4A4F-A085-9156282F3F36}"/>
              </a:ext>
            </a:extLst>
          </p:cNvPr>
          <p:cNvPicPr>
            <a:picLocks noChangeAspect="1"/>
          </p:cNvPicPr>
          <p:nvPr/>
        </p:nvPicPr>
        <p:blipFill>
          <a:blip r:embed="rId6"/>
          <a:stretch>
            <a:fillRect/>
          </a:stretch>
        </p:blipFill>
        <p:spPr>
          <a:xfrm>
            <a:off x="2020471" y="1602907"/>
            <a:ext cx="8151058" cy="2517866"/>
          </a:xfrm>
          <a:prstGeom prst="rect">
            <a:avLst/>
          </a:prstGeom>
        </p:spPr>
      </p:pic>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46F9ED36-680F-4781-8011-10429559F0DB}"/>
                  </a:ext>
                </a:extLst>
              </p:cNvPr>
              <p:cNvSpPr txBox="1"/>
              <p:nvPr/>
            </p:nvSpPr>
            <p:spPr>
              <a:xfrm>
                <a:off x="5026883" y="5582094"/>
                <a:ext cx="2138233" cy="555152"/>
              </a:xfrm>
              <a:prstGeom prst="rect">
                <a:avLst/>
              </a:prstGeom>
              <a:noFill/>
            </p:spPr>
            <p:txBody>
              <a:bodyPr wrap="square" rtlCol="0">
                <a:spAutoFit/>
              </a:bodyPr>
              <a:lstStyle/>
              <a:p>
                <a:r>
                  <a:rPr lang="en-US" sz="2900" dirty="0"/>
                  <a:t>angle </a:t>
                </a:r>
                <a14:m>
                  <m:oMath xmlns:m="http://schemas.openxmlformats.org/officeDocument/2006/math">
                    <m:r>
                      <a:rPr lang="en-US" sz="2900" b="0" i="1" smtClean="0">
                        <a:latin typeface="Cambria Math" panose="02040503050406030204" pitchFamily="18" charset="0"/>
                      </a:rPr>
                      <m:t>≈</m:t>
                    </m:r>
                    <m:sSup>
                      <m:sSupPr>
                        <m:ctrlPr>
                          <a:rPr lang="en-US" sz="2900" b="0" i="1" smtClean="0">
                            <a:latin typeface="Cambria Math" panose="02040503050406030204" pitchFamily="18" charset="0"/>
                          </a:rPr>
                        </m:ctrlPr>
                      </m:sSupPr>
                      <m:e>
                        <m:r>
                          <a:rPr lang="en-US" sz="2900" b="0" i="1" smtClean="0">
                            <a:latin typeface="Cambria Math" panose="02040503050406030204" pitchFamily="18" charset="0"/>
                          </a:rPr>
                          <m:t>4</m:t>
                        </m:r>
                        <m:r>
                          <a:rPr lang="en-US" sz="2900" b="0" i="1" smtClean="0">
                            <a:latin typeface="Cambria Math" panose="02040503050406030204" pitchFamily="18" charset="0"/>
                          </a:rPr>
                          <m:t>9</m:t>
                        </m:r>
                      </m:e>
                      <m:sup>
                        <m:r>
                          <a:rPr lang="en-US" sz="2900" b="0" i="1" smtClean="0">
                            <a:latin typeface="Cambria Math" panose="02040503050406030204" pitchFamily="18" charset="0"/>
                          </a:rPr>
                          <m:t>∘</m:t>
                        </m:r>
                      </m:sup>
                    </m:sSup>
                  </m:oMath>
                </a14:m>
                <a:endParaRPr lang="en-US" sz="2900" b="0" dirty="0"/>
              </a:p>
            </p:txBody>
          </p:sp>
        </mc:Choice>
        <mc:Fallback>
          <p:sp>
            <p:nvSpPr>
              <p:cNvPr id="4" name="TextBox 3">
                <a:extLst>
                  <a:ext uri="{FF2B5EF4-FFF2-40B4-BE49-F238E27FC236}">
                    <a16:creationId xmlns:a16="http://schemas.microsoft.com/office/drawing/2014/main" id="{46F9ED36-680F-4781-8011-10429559F0DB}"/>
                  </a:ext>
                </a:extLst>
              </p:cNvPr>
              <p:cNvSpPr txBox="1">
                <a:spLocks noRot="1" noChangeAspect="1" noMove="1" noResize="1" noEditPoints="1" noAdjustHandles="1" noChangeArrowheads="1" noChangeShapeType="1" noTextEdit="1"/>
              </p:cNvSpPr>
              <p:nvPr/>
            </p:nvSpPr>
            <p:spPr>
              <a:xfrm>
                <a:off x="5026883" y="5582094"/>
                <a:ext cx="2138233" cy="555152"/>
              </a:xfrm>
              <a:prstGeom prst="rect">
                <a:avLst/>
              </a:prstGeom>
              <a:blipFill>
                <a:blip r:embed="rId7"/>
                <a:stretch>
                  <a:fillRect l="-6286" t="-10989" b="-28571"/>
                </a:stretch>
              </a:blipFill>
            </p:spPr>
            <p:txBody>
              <a:bodyPr/>
              <a:lstStyle/>
              <a:p>
                <a:r>
                  <a:rPr lang="en-US">
                    <a:noFill/>
                  </a:rPr>
                  <a:t> </a:t>
                </a:r>
              </a:p>
            </p:txBody>
          </p:sp>
        </mc:Fallback>
      </mc:AlternateContent>
    </p:spTree>
    <p:extLst>
      <p:ext uri="{BB962C8B-B14F-4D97-AF65-F5344CB8AC3E}">
        <p14:creationId xmlns:p14="http://schemas.microsoft.com/office/powerpoint/2010/main" val="1697392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32935-CA52-49AF-BD18-8BECF55BC55A}"/>
              </a:ext>
            </a:extLst>
          </p:cNvPr>
          <p:cNvSpPr>
            <a:spLocks noGrp="1"/>
          </p:cNvSpPr>
          <p:nvPr>
            <p:ph type="title"/>
          </p:nvPr>
        </p:nvSpPr>
        <p:spPr/>
        <p:txBody>
          <a:bodyPr/>
          <a:lstStyle/>
          <a:p>
            <a:r>
              <a:rPr lang="en-US" dirty="0"/>
              <a:t>What Is a Recommender Network?</a:t>
            </a:r>
          </a:p>
        </p:txBody>
      </p:sp>
      <p:sp>
        <p:nvSpPr>
          <p:cNvPr id="3" name="Content Placeholder 2">
            <a:extLst>
              <a:ext uri="{FF2B5EF4-FFF2-40B4-BE49-F238E27FC236}">
                <a16:creationId xmlns:a16="http://schemas.microsoft.com/office/drawing/2014/main" id="{0BF2799A-3A08-4B35-9671-AF3009135502}"/>
              </a:ext>
            </a:extLst>
          </p:cNvPr>
          <p:cNvSpPr>
            <a:spLocks noGrp="1"/>
          </p:cNvSpPr>
          <p:nvPr>
            <p:ph sz="quarter" idx="1"/>
          </p:nvPr>
        </p:nvSpPr>
        <p:spPr>
          <a:xfrm>
            <a:off x="812801" y="1589567"/>
            <a:ext cx="6537124" cy="4572000"/>
          </a:xfrm>
        </p:spPr>
        <p:txBody>
          <a:bodyPr>
            <a:normAutofit lnSpcReduction="10000"/>
          </a:bodyPr>
          <a:lstStyle/>
          <a:p>
            <a:r>
              <a:rPr lang="en-US" b="1" dirty="0">
                <a:solidFill>
                  <a:srgbClr val="0070C0"/>
                </a:solidFill>
              </a:rPr>
              <a:t>Bipartite networks. </a:t>
            </a:r>
            <a:r>
              <a:rPr lang="en-US" dirty="0"/>
              <a:t>Most </a:t>
            </a:r>
            <a:r>
              <a:rPr lang="en-US" dirty="0">
                <a:solidFill>
                  <a:srgbClr val="FF0000"/>
                </a:solidFill>
              </a:rPr>
              <a:t>recommender systems </a:t>
            </a:r>
            <a:r>
              <a:rPr lang="en-US" dirty="0"/>
              <a:t>such as Amazon’s system and Netflix’s system are based on bipartite networks called </a:t>
            </a:r>
            <a:r>
              <a:rPr lang="en-US" dirty="0">
                <a:solidFill>
                  <a:srgbClr val="FF0000"/>
                </a:solidFill>
              </a:rPr>
              <a:t>recommender networks </a:t>
            </a:r>
            <a:r>
              <a:rPr lang="en-US" dirty="0"/>
              <a:t>or </a:t>
            </a:r>
            <a:r>
              <a:rPr lang="en-US" dirty="0">
                <a:solidFill>
                  <a:srgbClr val="FF0000"/>
                </a:solidFill>
              </a:rPr>
              <a:t>user-item networks</a:t>
            </a:r>
            <a:r>
              <a:rPr lang="en-US" dirty="0"/>
              <a:t>.</a:t>
            </a:r>
          </a:p>
          <a:p>
            <a:r>
              <a:rPr lang="en-US" b="1" dirty="0">
                <a:solidFill>
                  <a:srgbClr val="0070C0"/>
                </a:solidFill>
              </a:rPr>
              <a:t>Ratings.</a:t>
            </a:r>
            <a:r>
              <a:rPr lang="en-US" dirty="0"/>
              <a:t> Such networks are augmented with labeling all edges by numbers: a number assigned to an edge connecting a user and an item is a rating given by the user to the item.</a:t>
            </a:r>
          </a:p>
          <a:p>
            <a:endParaRPr lang="en-US" dirty="0"/>
          </a:p>
          <a:p>
            <a:endParaRPr lang="en-US" dirty="0"/>
          </a:p>
        </p:txBody>
      </p:sp>
      <p:pic>
        <p:nvPicPr>
          <p:cNvPr id="6" name="Content Placeholder 5">
            <a:extLst>
              <a:ext uri="{FF2B5EF4-FFF2-40B4-BE49-F238E27FC236}">
                <a16:creationId xmlns:a16="http://schemas.microsoft.com/office/drawing/2014/main" id="{65C9A51D-8765-4F9C-9B87-256AA5B39EC8}"/>
              </a:ext>
            </a:extLst>
          </p:cNvPr>
          <p:cNvPicPr>
            <a:picLocks noGrp="1" noChangeAspect="1"/>
          </p:cNvPicPr>
          <p:nvPr>
            <p:ph sz="quarter" idx="2"/>
          </p:nvPr>
        </p:nvPicPr>
        <p:blipFill>
          <a:blip r:embed="rId2"/>
          <a:stretch>
            <a:fillRect/>
          </a:stretch>
        </p:blipFill>
        <p:spPr>
          <a:xfrm>
            <a:off x="7547270" y="1589567"/>
            <a:ext cx="4024707" cy="4572000"/>
          </a:xfrm>
          <a:prstGeom prst="rect">
            <a:avLst/>
          </a:prstGeom>
        </p:spPr>
      </p:pic>
      <p:sp>
        <p:nvSpPr>
          <p:cNvPr id="5" name="Slide Number Placeholder 4">
            <a:extLst>
              <a:ext uri="{FF2B5EF4-FFF2-40B4-BE49-F238E27FC236}">
                <a16:creationId xmlns:a16="http://schemas.microsoft.com/office/drawing/2014/main" id="{88589C5C-7B96-4FE3-84AA-E1A03A0E4527}"/>
              </a:ext>
            </a:extLst>
          </p:cNvPr>
          <p:cNvSpPr>
            <a:spLocks noGrp="1"/>
          </p:cNvSpPr>
          <p:nvPr>
            <p:ph type="sldNum" sz="quarter" idx="16"/>
          </p:nvPr>
        </p:nvSpPr>
        <p:spPr/>
        <p:txBody>
          <a:bodyPr>
            <a:normAutofit fontScale="85000" lnSpcReduction="20000"/>
          </a:bodyPr>
          <a:lstStyle/>
          <a:p>
            <a:fld id="{69974E82-3C2C-4ABB-838F-79BD9B35B7DF}" type="slidenum">
              <a:rPr lang="en-US" smtClean="0"/>
              <a:t>2</a:t>
            </a:fld>
            <a:endParaRPr lang="en-US"/>
          </a:p>
        </p:txBody>
      </p:sp>
    </p:spTree>
    <p:extLst>
      <p:ext uri="{BB962C8B-B14F-4D97-AF65-F5344CB8AC3E}">
        <p14:creationId xmlns:p14="http://schemas.microsoft.com/office/powerpoint/2010/main" val="22431588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7F233-31FE-4299-8929-60D83A0E628E}"/>
              </a:ext>
            </a:extLst>
          </p:cNvPr>
          <p:cNvSpPr>
            <a:spLocks noGrp="1"/>
          </p:cNvSpPr>
          <p:nvPr>
            <p:ph type="title"/>
          </p:nvPr>
        </p:nvSpPr>
        <p:spPr/>
        <p:txBody>
          <a:bodyPr/>
          <a:lstStyle/>
          <a:p>
            <a:r>
              <a:rPr lang="en-US" dirty="0"/>
              <a:t>Cosine Similarity Between User 1 and User 5</a:t>
            </a:r>
          </a:p>
        </p:txBody>
      </p:sp>
      <p:sp>
        <p:nvSpPr>
          <p:cNvPr id="3" name="Slide Number Placeholder 2">
            <a:extLst>
              <a:ext uri="{FF2B5EF4-FFF2-40B4-BE49-F238E27FC236}">
                <a16:creationId xmlns:a16="http://schemas.microsoft.com/office/drawing/2014/main" id="{9BEFFE89-DE76-4E77-8952-6A5CE1E124FC}"/>
              </a:ext>
            </a:extLst>
          </p:cNvPr>
          <p:cNvSpPr>
            <a:spLocks noGrp="1"/>
          </p:cNvSpPr>
          <p:nvPr>
            <p:ph type="sldNum" sz="quarter" idx="12"/>
          </p:nvPr>
        </p:nvSpPr>
        <p:spPr/>
        <p:txBody>
          <a:bodyPr>
            <a:normAutofit fontScale="85000" lnSpcReduction="20000"/>
          </a:bodyPr>
          <a:lstStyle/>
          <a:p>
            <a:fld id="{69974E82-3C2C-4ABB-838F-79BD9B35B7DF}" type="slidenum">
              <a:rPr lang="en-US" smtClean="0"/>
              <a:t>20</a:t>
            </a:fld>
            <a:endParaRPr lang="en-US"/>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D9AAD070-93F6-417D-8DAF-9A9A17E4D52A}"/>
                  </a:ext>
                </a:extLst>
              </p:cNvPr>
              <p:cNvSpPr txBox="1"/>
              <p:nvPr/>
            </p:nvSpPr>
            <p:spPr>
              <a:xfrm>
                <a:off x="4863905" y="4459557"/>
                <a:ext cx="6153874" cy="100091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2900" b="0" i="0" smtClean="0">
                          <a:latin typeface="Cambria Math" panose="02040503050406030204" pitchFamily="18" charset="0"/>
                        </a:rPr>
                        <m:t>sim</m:t>
                      </m:r>
                      <m:d>
                        <m:dPr>
                          <m:ctrlPr>
                            <a:rPr lang="en-US" sz="2900" b="0" i="1" smtClean="0">
                              <a:latin typeface="Cambria Math" panose="02040503050406030204" pitchFamily="18" charset="0"/>
                            </a:rPr>
                          </m:ctrlPr>
                        </m:dPr>
                        <m:e>
                          <m:sSub>
                            <m:sSubPr>
                              <m:ctrlPr>
                                <a:rPr lang="en-US" sz="2900" b="0" i="1" smtClean="0">
                                  <a:latin typeface="Cambria Math" panose="02040503050406030204" pitchFamily="18" charset="0"/>
                                </a:rPr>
                              </m:ctrlPr>
                            </m:sSubPr>
                            <m:e>
                              <m:r>
                                <a:rPr lang="en-US" sz="2900" b="0" i="1" smtClean="0">
                                  <a:latin typeface="Cambria Math" panose="02040503050406030204" pitchFamily="18" charset="0"/>
                                </a:rPr>
                                <m:t>𝑈</m:t>
                              </m:r>
                            </m:e>
                            <m:sub>
                              <m:r>
                                <a:rPr lang="en-US" sz="2900" b="0" i="1" smtClean="0">
                                  <a:latin typeface="Cambria Math" panose="02040503050406030204" pitchFamily="18" charset="0"/>
                                </a:rPr>
                                <m:t>1</m:t>
                              </m:r>
                            </m:sub>
                          </m:sSub>
                          <m:r>
                            <a:rPr lang="en-US" sz="2900" b="0" i="1" smtClean="0">
                              <a:latin typeface="Cambria Math" panose="02040503050406030204" pitchFamily="18" charset="0"/>
                            </a:rPr>
                            <m:t>,</m:t>
                          </m:r>
                          <m:sSub>
                            <m:sSubPr>
                              <m:ctrlPr>
                                <a:rPr lang="en-US" sz="2900" b="0" i="1" smtClean="0">
                                  <a:latin typeface="Cambria Math" panose="02040503050406030204" pitchFamily="18" charset="0"/>
                                </a:rPr>
                              </m:ctrlPr>
                            </m:sSubPr>
                            <m:e>
                              <m:r>
                                <a:rPr lang="en-US" sz="2900" b="0" i="1" smtClean="0">
                                  <a:latin typeface="Cambria Math" panose="02040503050406030204" pitchFamily="18" charset="0"/>
                                </a:rPr>
                                <m:t>𝑈</m:t>
                              </m:r>
                            </m:e>
                            <m:sub>
                              <m:r>
                                <a:rPr lang="en-US" sz="2900" b="0" i="1" smtClean="0">
                                  <a:latin typeface="Cambria Math" panose="02040503050406030204" pitchFamily="18" charset="0"/>
                                </a:rPr>
                                <m:t>5</m:t>
                              </m:r>
                            </m:sub>
                          </m:sSub>
                        </m:e>
                      </m:d>
                      <m:r>
                        <a:rPr lang="en-US" sz="2900" b="0" i="1" smtClean="0">
                          <a:latin typeface="Cambria Math" panose="02040503050406030204" pitchFamily="18" charset="0"/>
                        </a:rPr>
                        <m:t>=</m:t>
                      </m:r>
                      <m:f>
                        <m:fPr>
                          <m:ctrlPr>
                            <a:rPr lang="en-US" sz="2900" b="0" i="1" smtClean="0">
                              <a:latin typeface="Cambria Math" panose="02040503050406030204" pitchFamily="18" charset="0"/>
                            </a:rPr>
                          </m:ctrlPr>
                        </m:fPr>
                        <m:num>
                          <m:sSub>
                            <m:sSubPr>
                              <m:ctrlPr>
                                <a:rPr lang="en-US" sz="2900" b="0" i="1" smtClean="0">
                                  <a:latin typeface="Cambria Math" panose="02040503050406030204" pitchFamily="18" charset="0"/>
                                </a:rPr>
                              </m:ctrlPr>
                            </m:sSubPr>
                            <m:e>
                              <m:r>
                                <a:rPr lang="en-US" sz="2900" b="0" i="1" smtClean="0">
                                  <a:latin typeface="Cambria Math" panose="02040503050406030204" pitchFamily="18" charset="0"/>
                                </a:rPr>
                                <m:t>𝑈</m:t>
                              </m:r>
                            </m:e>
                            <m:sub>
                              <m:r>
                                <a:rPr lang="en-US" sz="2900" b="0" i="1" smtClean="0">
                                  <a:latin typeface="Cambria Math" panose="02040503050406030204" pitchFamily="18" charset="0"/>
                                </a:rPr>
                                <m:t>1</m:t>
                              </m:r>
                            </m:sub>
                          </m:sSub>
                          <m:r>
                            <a:rPr lang="en-US" sz="2900" b="0" i="1" smtClean="0">
                              <a:latin typeface="Cambria Math" panose="02040503050406030204" pitchFamily="18" charset="0"/>
                            </a:rPr>
                            <m:t>⋅</m:t>
                          </m:r>
                          <m:sSub>
                            <m:sSubPr>
                              <m:ctrlPr>
                                <a:rPr lang="en-US" sz="2900" b="0" i="1" smtClean="0">
                                  <a:latin typeface="Cambria Math" panose="02040503050406030204" pitchFamily="18" charset="0"/>
                                </a:rPr>
                              </m:ctrlPr>
                            </m:sSubPr>
                            <m:e>
                              <m:r>
                                <a:rPr lang="en-US" sz="2900" b="0" i="1" smtClean="0">
                                  <a:latin typeface="Cambria Math" panose="02040503050406030204" pitchFamily="18" charset="0"/>
                                </a:rPr>
                                <m:t>𝑈</m:t>
                              </m:r>
                            </m:e>
                            <m:sub>
                              <m:r>
                                <a:rPr lang="en-US" sz="2900" b="0" i="1" smtClean="0">
                                  <a:latin typeface="Cambria Math" panose="02040503050406030204" pitchFamily="18" charset="0"/>
                                </a:rPr>
                                <m:t>2</m:t>
                              </m:r>
                            </m:sub>
                          </m:sSub>
                        </m:num>
                        <m:den>
                          <m:d>
                            <m:dPr>
                              <m:begChr m:val="‖"/>
                              <m:endChr m:val="‖"/>
                              <m:ctrlPr>
                                <a:rPr lang="en-US" sz="2900" i="1">
                                  <a:latin typeface="Cambria Math" panose="02040503050406030204" pitchFamily="18" charset="0"/>
                                </a:rPr>
                              </m:ctrlPr>
                            </m:dPr>
                            <m:e>
                              <m:sSub>
                                <m:sSubPr>
                                  <m:ctrlPr>
                                    <a:rPr lang="en-US" sz="2900" i="1">
                                      <a:latin typeface="Cambria Math" panose="02040503050406030204" pitchFamily="18" charset="0"/>
                                    </a:rPr>
                                  </m:ctrlPr>
                                </m:sSubPr>
                                <m:e>
                                  <m:r>
                                    <a:rPr lang="en-US" sz="2900" i="1">
                                      <a:latin typeface="Cambria Math" panose="02040503050406030204" pitchFamily="18" charset="0"/>
                                    </a:rPr>
                                    <m:t>𝑈</m:t>
                                  </m:r>
                                </m:e>
                                <m:sub>
                                  <m:r>
                                    <a:rPr lang="en-US" sz="2900" i="1">
                                      <a:latin typeface="Cambria Math" panose="02040503050406030204" pitchFamily="18" charset="0"/>
                                    </a:rPr>
                                    <m:t>1</m:t>
                                  </m:r>
                                </m:sub>
                              </m:sSub>
                            </m:e>
                          </m:d>
                          <m:r>
                            <a:rPr lang="en-US" sz="2900" b="0" i="1" smtClean="0">
                              <a:latin typeface="Cambria Math" panose="02040503050406030204" pitchFamily="18" charset="0"/>
                            </a:rPr>
                            <m:t>⋅</m:t>
                          </m:r>
                          <m:d>
                            <m:dPr>
                              <m:begChr m:val="‖"/>
                              <m:endChr m:val="‖"/>
                              <m:ctrlPr>
                                <a:rPr lang="en-US" sz="2900" i="1">
                                  <a:latin typeface="Cambria Math" panose="02040503050406030204" pitchFamily="18" charset="0"/>
                                </a:rPr>
                              </m:ctrlPr>
                            </m:dPr>
                            <m:e>
                              <m:sSub>
                                <m:sSubPr>
                                  <m:ctrlPr>
                                    <a:rPr lang="en-US" sz="2900" i="1">
                                      <a:latin typeface="Cambria Math" panose="02040503050406030204" pitchFamily="18" charset="0"/>
                                    </a:rPr>
                                  </m:ctrlPr>
                                </m:sSubPr>
                                <m:e>
                                  <m:r>
                                    <a:rPr lang="en-US" sz="2900" i="1">
                                      <a:latin typeface="Cambria Math" panose="02040503050406030204" pitchFamily="18" charset="0"/>
                                    </a:rPr>
                                    <m:t>𝑈</m:t>
                                  </m:r>
                                </m:e>
                                <m:sub>
                                  <m:r>
                                    <a:rPr lang="en-US" sz="2900" i="1">
                                      <a:latin typeface="Cambria Math" panose="02040503050406030204" pitchFamily="18" charset="0"/>
                                    </a:rPr>
                                    <m:t>2</m:t>
                                  </m:r>
                                </m:sub>
                              </m:sSub>
                            </m:e>
                          </m:d>
                        </m:den>
                      </m:f>
                      <m:r>
                        <a:rPr lang="en-US" sz="2900" b="0" i="1" smtClean="0">
                          <a:latin typeface="Cambria Math" panose="02040503050406030204" pitchFamily="18" charset="0"/>
                        </a:rPr>
                        <m:t>≈0.</m:t>
                      </m:r>
                      <m:r>
                        <a:rPr lang="en-US" sz="2900" b="0" i="1" smtClean="0">
                          <a:latin typeface="Cambria Math" panose="02040503050406030204" pitchFamily="18" charset="0"/>
                        </a:rPr>
                        <m:t>17</m:t>
                      </m:r>
                      <m:r>
                        <a:rPr lang="en-US" sz="2900" b="0" i="1" smtClean="0">
                          <a:latin typeface="Cambria Math" panose="02040503050406030204" pitchFamily="18" charset="0"/>
                        </a:rPr>
                        <m:t>0</m:t>
                      </m:r>
                    </m:oMath>
                  </m:oMathPara>
                </a14:m>
                <a:endParaRPr lang="en-US" sz="2900" dirty="0"/>
              </a:p>
            </p:txBody>
          </p:sp>
        </mc:Choice>
        <mc:Fallback>
          <p:sp>
            <p:nvSpPr>
              <p:cNvPr id="5" name="TextBox 4">
                <a:extLst>
                  <a:ext uri="{FF2B5EF4-FFF2-40B4-BE49-F238E27FC236}">
                    <a16:creationId xmlns:a16="http://schemas.microsoft.com/office/drawing/2014/main" id="{D9AAD070-93F6-417D-8DAF-9A9A17E4D52A}"/>
                  </a:ext>
                </a:extLst>
              </p:cNvPr>
              <p:cNvSpPr txBox="1">
                <a:spLocks noRot="1" noChangeAspect="1" noMove="1" noResize="1" noEditPoints="1" noAdjustHandles="1" noChangeArrowheads="1" noChangeShapeType="1" noTextEdit="1"/>
              </p:cNvSpPr>
              <p:nvPr/>
            </p:nvSpPr>
            <p:spPr>
              <a:xfrm>
                <a:off x="4863905" y="4459557"/>
                <a:ext cx="6153874" cy="1000915"/>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A547DC64-5452-45BC-9BB4-883E47A27EAE}"/>
                  </a:ext>
                </a:extLst>
              </p:cNvPr>
              <p:cNvSpPr txBox="1"/>
              <p:nvPr/>
            </p:nvSpPr>
            <p:spPr>
              <a:xfrm>
                <a:off x="1379961" y="4337936"/>
                <a:ext cx="2428111" cy="53860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d>
                        <m:dPr>
                          <m:begChr m:val="‖"/>
                          <m:endChr m:val="‖"/>
                          <m:ctrlPr>
                            <a:rPr lang="en-US" sz="2900" b="0" i="1" smtClean="0">
                              <a:latin typeface="Cambria Math" panose="02040503050406030204" pitchFamily="18" charset="0"/>
                            </a:rPr>
                          </m:ctrlPr>
                        </m:dPr>
                        <m:e>
                          <m:sSub>
                            <m:sSubPr>
                              <m:ctrlPr>
                                <a:rPr lang="en-US" sz="2900" b="0" i="1" smtClean="0">
                                  <a:latin typeface="Cambria Math" panose="02040503050406030204" pitchFamily="18" charset="0"/>
                                </a:rPr>
                              </m:ctrlPr>
                            </m:sSubPr>
                            <m:e>
                              <m:r>
                                <a:rPr lang="en-US" sz="2900" b="0" i="1" smtClean="0">
                                  <a:latin typeface="Cambria Math" panose="02040503050406030204" pitchFamily="18" charset="0"/>
                                </a:rPr>
                                <m:t>𝑈</m:t>
                              </m:r>
                            </m:e>
                            <m:sub>
                              <m:r>
                                <a:rPr lang="en-US" sz="2900" b="0" i="1" smtClean="0">
                                  <a:latin typeface="Cambria Math" panose="02040503050406030204" pitchFamily="18" charset="0"/>
                                </a:rPr>
                                <m:t>1</m:t>
                              </m:r>
                            </m:sub>
                          </m:sSub>
                        </m:e>
                      </m:d>
                      <m:r>
                        <a:rPr lang="en-US" sz="2900" b="0" i="1" smtClean="0">
                          <a:latin typeface="Cambria Math" panose="02040503050406030204" pitchFamily="18" charset="0"/>
                        </a:rPr>
                        <m:t>≈7.014</m:t>
                      </m:r>
                    </m:oMath>
                  </m:oMathPara>
                </a14:m>
                <a:endParaRPr lang="en-US" sz="2900" dirty="0"/>
              </a:p>
            </p:txBody>
          </p:sp>
        </mc:Choice>
        <mc:Fallback>
          <p:sp>
            <p:nvSpPr>
              <p:cNvPr id="6" name="TextBox 5">
                <a:extLst>
                  <a:ext uri="{FF2B5EF4-FFF2-40B4-BE49-F238E27FC236}">
                    <a16:creationId xmlns:a16="http://schemas.microsoft.com/office/drawing/2014/main" id="{A547DC64-5452-45BC-9BB4-883E47A27EAE}"/>
                  </a:ext>
                </a:extLst>
              </p:cNvPr>
              <p:cNvSpPr txBox="1">
                <a:spLocks noRot="1" noChangeAspect="1" noMove="1" noResize="1" noEditPoints="1" noAdjustHandles="1" noChangeArrowheads="1" noChangeShapeType="1" noTextEdit="1"/>
              </p:cNvSpPr>
              <p:nvPr/>
            </p:nvSpPr>
            <p:spPr>
              <a:xfrm>
                <a:off x="1379961" y="4337936"/>
                <a:ext cx="2428111" cy="53860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D5F62056-63AD-4A0A-ACC0-59E6E6839E77}"/>
                  </a:ext>
                </a:extLst>
              </p:cNvPr>
              <p:cNvSpPr txBox="1"/>
              <p:nvPr/>
            </p:nvSpPr>
            <p:spPr>
              <a:xfrm>
                <a:off x="1379961" y="4960015"/>
                <a:ext cx="2729052" cy="53860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d>
                        <m:dPr>
                          <m:begChr m:val="‖"/>
                          <m:endChr m:val="‖"/>
                          <m:ctrlPr>
                            <a:rPr lang="en-US" sz="2900" b="0" i="1" smtClean="0">
                              <a:latin typeface="Cambria Math" panose="02040503050406030204" pitchFamily="18" charset="0"/>
                            </a:rPr>
                          </m:ctrlPr>
                        </m:dPr>
                        <m:e>
                          <m:sSub>
                            <m:sSubPr>
                              <m:ctrlPr>
                                <a:rPr lang="en-US" sz="2900" b="0" i="1" smtClean="0">
                                  <a:latin typeface="Cambria Math" panose="02040503050406030204" pitchFamily="18" charset="0"/>
                                </a:rPr>
                              </m:ctrlPr>
                            </m:sSubPr>
                            <m:e>
                              <m:r>
                                <a:rPr lang="en-US" sz="2900" b="0" i="1" smtClean="0">
                                  <a:latin typeface="Cambria Math" panose="02040503050406030204" pitchFamily="18" charset="0"/>
                                </a:rPr>
                                <m:t>𝑈</m:t>
                              </m:r>
                            </m:e>
                            <m:sub>
                              <m:r>
                                <a:rPr lang="en-US" sz="2900" b="0" i="1" smtClean="0">
                                  <a:latin typeface="Cambria Math" panose="02040503050406030204" pitchFamily="18" charset="0"/>
                                </a:rPr>
                                <m:t>5</m:t>
                              </m:r>
                            </m:sub>
                          </m:sSub>
                        </m:e>
                      </m:d>
                      <m:r>
                        <a:rPr lang="en-US" sz="2900" b="0" i="1" smtClean="0">
                          <a:latin typeface="Cambria Math" panose="02040503050406030204" pitchFamily="18" charset="0"/>
                        </a:rPr>
                        <m:t>≈6.</m:t>
                      </m:r>
                      <m:r>
                        <a:rPr lang="en-US" sz="2900" b="0" i="1" smtClean="0">
                          <a:latin typeface="Cambria Math" panose="02040503050406030204" pitchFamily="18" charset="0"/>
                        </a:rPr>
                        <m:t>72</m:t>
                      </m:r>
                    </m:oMath>
                  </m:oMathPara>
                </a14:m>
                <a:endParaRPr lang="en-US" sz="2900" dirty="0"/>
              </a:p>
            </p:txBody>
          </p:sp>
        </mc:Choice>
        <mc:Fallback>
          <p:sp>
            <p:nvSpPr>
              <p:cNvPr id="7" name="TextBox 6">
                <a:extLst>
                  <a:ext uri="{FF2B5EF4-FFF2-40B4-BE49-F238E27FC236}">
                    <a16:creationId xmlns:a16="http://schemas.microsoft.com/office/drawing/2014/main" id="{D5F62056-63AD-4A0A-ACC0-59E6E6839E77}"/>
                  </a:ext>
                </a:extLst>
              </p:cNvPr>
              <p:cNvSpPr txBox="1">
                <a:spLocks noRot="1" noChangeAspect="1" noMove="1" noResize="1" noEditPoints="1" noAdjustHandles="1" noChangeArrowheads="1" noChangeShapeType="1" noTextEdit="1"/>
              </p:cNvSpPr>
              <p:nvPr/>
            </p:nvSpPr>
            <p:spPr>
              <a:xfrm>
                <a:off x="1379961" y="4960015"/>
                <a:ext cx="2729052" cy="53860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CF91B819-9C75-42AD-B7CB-9899346F01EE}"/>
                  </a:ext>
                </a:extLst>
              </p:cNvPr>
              <p:cNvSpPr txBox="1"/>
              <p:nvPr/>
            </p:nvSpPr>
            <p:spPr>
              <a:xfrm>
                <a:off x="1379960" y="5582094"/>
                <a:ext cx="2821649" cy="53860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sz="2900" b="0" i="1" smtClean="0">
                              <a:latin typeface="Cambria Math" panose="02040503050406030204" pitchFamily="18" charset="0"/>
                            </a:rPr>
                          </m:ctrlPr>
                        </m:sSubPr>
                        <m:e>
                          <m:r>
                            <a:rPr lang="en-US" sz="2900" b="0" i="1" smtClean="0">
                              <a:latin typeface="Cambria Math" panose="02040503050406030204" pitchFamily="18" charset="0"/>
                            </a:rPr>
                            <m:t>𝑈</m:t>
                          </m:r>
                        </m:e>
                        <m:sub>
                          <m:r>
                            <a:rPr lang="en-US" sz="2900" b="0" i="1" smtClean="0">
                              <a:latin typeface="Cambria Math" panose="02040503050406030204" pitchFamily="18" charset="0"/>
                            </a:rPr>
                            <m:t>1</m:t>
                          </m:r>
                        </m:sub>
                      </m:sSub>
                      <m:r>
                        <a:rPr lang="en-US" sz="2900" b="0" i="1" smtClean="0">
                          <a:latin typeface="Cambria Math" panose="02040503050406030204" pitchFamily="18" charset="0"/>
                        </a:rPr>
                        <m:t>⋅</m:t>
                      </m:r>
                      <m:sSub>
                        <m:sSubPr>
                          <m:ctrlPr>
                            <a:rPr lang="en-US" sz="2900" b="0" i="1" smtClean="0">
                              <a:latin typeface="Cambria Math" panose="02040503050406030204" pitchFamily="18" charset="0"/>
                            </a:rPr>
                          </m:ctrlPr>
                        </m:sSubPr>
                        <m:e>
                          <m:r>
                            <a:rPr lang="en-US" sz="2900" b="0" i="1" smtClean="0">
                              <a:latin typeface="Cambria Math" panose="02040503050406030204" pitchFamily="18" charset="0"/>
                            </a:rPr>
                            <m:t>𝑈</m:t>
                          </m:r>
                        </m:e>
                        <m:sub>
                          <m:r>
                            <a:rPr lang="en-US" sz="2900" b="0" i="1" smtClean="0">
                              <a:latin typeface="Cambria Math" panose="02040503050406030204" pitchFamily="18" charset="0"/>
                            </a:rPr>
                            <m:t>5</m:t>
                          </m:r>
                        </m:sub>
                      </m:sSub>
                      <m:r>
                        <a:rPr lang="en-US" sz="2900" b="0" i="1" smtClean="0">
                          <a:latin typeface="Cambria Math" panose="02040503050406030204" pitchFamily="18" charset="0"/>
                        </a:rPr>
                        <m:t>=</m:t>
                      </m:r>
                      <m:r>
                        <a:rPr lang="en-US" sz="2900" b="0" i="1" smtClean="0">
                          <a:latin typeface="Cambria Math" panose="02040503050406030204" pitchFamily="18" charset="0"/>
                        </a:rPr>
                        <m:t>8</m:t>
                      </m:r>
                      <m:r>
                        <a:rPr lang="en-US" sz="2900" b="0" i="1" smtClean="0">
                          <a:latin typeface="Cambria Math" panose="02040503050406030204" pitchFamily="18" charset="0"/>
                        </a:rPr>
                        <m:t>.</m:t>
                      </m:r>
                      <m:r>
                        <a:rPr lang="en-US" sz="2900" b="0" i="1" smtClean="0">
                          <a:latin typeface="Cambria Math" panose="02040503050406030204" pitchFamily="18" charset="0"/>
                        </a:rPr>
                        <m:t>04</m:t>
                      </m:r>
                    </m:oMath>
                  </m:oMathPara>
                </a14:m>
                <a:endParaRPr lang="en-US" sz="2900" dirty="0"/>
              </a:p>
            </p:txBody>
          </p:sp>
        </mc:Choice>
        <mc:Fallback>
          <p:sp>
            <p:nvSpPr>
              <p:cNvPr id="8" name="TextBox 7">
                <a:extLst>
                  <a:ext uri="{FF2B5EF4-FFF2-40B4-BE49-F238E27FC236}">
                    <a16:creationId xmlns:a16="http://schemas.microsoft.com/office/drawing/2014/main" id="{CF91B819-9C75-42AD-B7CB-9899346F01EE}"/>
                  </a:ext>
                </a:extLst>
              </p:cNvPr>
              <p:cNvSpPr txBox="1">
                <a:spLocks noRot="1" noChangeAspect="1" noMove="1" noResize="1" noEditPoints="1" noAdjustHandles="1" noChangeArrowheads="1" noChangeShapeType="1" noTextEdit="1"/>
              </p:cNvSpPr>
              <p:nvPr/>
            </p:nvSpPr>
            <p:spPr>
              <a:xfrm>
                <a:off x="1379960" y="5582094"/>
                <a:ext cx="2821649" cy="538609"/>
              </a:xfrm>
              <a:prstGeom prst="rect">
                <a:avLst/>
              </a:prstGeom>
              <a:blipFill>
                <a:blip r:embed="rId5"/>
                <a:stretch>
                  <a:fillRect/>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42A15892-3953-4A4F-A085-9156282F3F36}"/>
              </a:ext>
            </a:extLst>
          </p:cNvPr>
          <p:cNvPicPr>
            <a:picLocks noChangeAspect="1"/>
          </p:cNvPicPr>
          <p:nvPr/>
        </p:nvPicPr>
        <p:blipFill>
          <a:blip r:embed="rId6"/>
          <a:stretch>
            <a:fillRect/>
          </a:stretch>
        </p:blipFill>
        <p:spPr>
          <a:xfrm>
            <a:off x="2020471" y="1602907"/>
            <a:ext cx="8151058" cy="2517866"/>
          </a:xfrm>
          <a:prstGeom prst="rect">
            <a:avLst/>
          </a:prstGeom>
        </p:spPr>
      </p:pic>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46F9ED36-680F-4781-8011-10429559F0DB}"/>
                  </a:ext>
                </a:extLst>
              </p:cNvPr>
              <p:cNvSpPr txBox="1"/>
              <p:nvPr/>
            </p:nvSpPr>
            <p:spPr>
              <a:xfrm>
                <a:off x="5026883" y="5582094"/>
                <a:ext cx="2138233" cy="555152"/>
              </a:xfrm>
              <a:prstGeom prst="rect">
                <a:avLst/>
              </a:prstGeom>
              <a:noFill/>
            </p:spPr>
            <p:txBody>
              <a:bodyPr wrap="square" rtlCol="0">
                <a:spAutoFit/>
              </a:bodyPr>
              <a:lstStyle/>
              <a:p>
                <a:r>
                  <a:rPr lang="en-US" sz="2900" dirty="0"/>
                  <a:t>angle </a:t>
                </a:r>
                <a14:m>
                  <m:oMath xmlns:m="http://schemas.openxmlformats.org/officeDocument/2006/math">
                    <m:r>
                      <a:rPr lang="en-US" sz="2900" b="0" i="1" smtClean="0">
                        <a:latin typeface="Cambria Math" panose="02040503050406030204" pitchFamily="18" charset="0"/>
                      </a:rPr>
                      <m:t>≈</m:t>
                    </m:r>
                    <m:sSup>
                      <m:sSupPr>
                        <m:ctrlPr>
                          <a:rPr lang="en-US" sz="2900" b="0" i="1" smtClean="0">
                            <a:latin typeface="Cambria Math" panose="02040503050406030204" pitchFamily="18" charset="0"/>
                          </a:rPr>
                        </m:ctrlPr>
                      </m:sSupPr>
                      <m:e>
                        <m:r>
                          <a:rPr lang="en-US" sz="2900" b="0" i="1" smtClean="0">
                            <a:latin typeface="Cambria Math" panose="02040503050406030204" pitchFamily="18" charset="0"/>
                          </a:rPr>
                          <m:t>80</m:t>
                        </m:r>
                      </m:e>
                      <m:sup>
                        <m:r>
                          <a:rPr lang="en-US" sz="2900" b="0" i="1" smtClean="0">
                            <a:latin typeface="Cambria Math" panose="02040503050406030204" pitchFamily="18" charset="0"/>
                          </a:rPr>
                          <m:t>∘</m:t>
                        </m:r>
                      </m:sup>
                    </m:sSup>
                  </m:oMath>
                </a14:m>
                <a:endParaRPr lang="en-US" sz="2900" b="0" dirty="0"/>
              </a:p>
            </p:txBody>
          </p:sp>
        </mc:Choice>
        <mc:Fallback>
          <p:sp>
            <p:nvSpPr>
              <p:cNvPr id="4" name="TextBox 3">
                <a:extLst>
                  <a:ext uri="{FF2B5EF4-FFF2-40B4-BE49-F238E27FC236}">
                    <a16:creationId xmlns:a16="http://schemas.microsoft.com/office/drawing/2014/main" id="{46F9ED36-680F-4781-8011-10429559F0DB}"/>
                  </a:ext>
                </a:extLst>
              </p:cNvPr>
              <p:cNvSpPr txBox="1">
                <a:spLocks noRot="1" noChangeAspect="1" noMove="1" noResize="1" noEditPoints="1" noAdjustHandles="1" noChangeArrowheads="1" noChangeShapeType="1" noTextEdit="1"/>
              </p:cNvSpPr>
              <p:nvPr/>
            </p:nvSpPr>
            <p:spPr>
              <a:xfrm>
                <a:off x="5026883" y="5582094"/>
                <a:ext cx="2138233" cy="555152"/>
              </a:xfrm>
              <a:prstGeom prst="rect">
                <a:avLst/>
              </a:prstGeom>
              <a:blipFill>
                <a:blip r:embed="rId7"/>
                <a:stretch>
                  <a:fillRect l="-6286" t="-10989" b="-28571"/>
                </a:stretch>
              </a:blipFill>
            </p:spPr>
            <p:txBody>
              <a:bodyPr/>
              <a:lstStyle/>
              <a:p>
                <a:r>
                  <a:rPr lang="en-US">
                    <a:noFill/>
                  </a:rPr>
                  <a:t> </a:t>
                </a:r>
              </a:p>
            </p:txBody>
          </p:sp>
        </mc:Fallback>
      </mc:AlternateContent>
    </p:spTree>
    <p:extLst>
      <p:ext uri="{BB962C8B-B14F-4D97-AF65-F5344CB8AC3E}">
        <p14:creationId xmlns:p14="http://schemas.microsoft.com/office/powerpoint/2010/main" val="39088516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7F233-31FE-4299-8929-60D83A0E628E}"/>
              </a:ext>
            </a:extLst>
          </p:cNvPr>
          <p:cNvSpPr>
            <a:spLocks noGrp="1"/>
          </p:cNvSpPr>
          <p:nvPr>
            <p:ph type="title"/>
          </p:nvPr>
        </p:nvSpPr>
        <p:spPr/>
        <p:txBody>
          <a:bodyPr/>
          <a:lstStyle/>
          <a:p>
            <a:r>
              <a:rPr lang="en-US" dirty="0"/>
              <a:t>Similarity Between User 1 and the Other Users</a:t>
            </a:r>
          </a:p>
        </p:txBody>
      </p:sp>
      <p:sp>
        <p:nvSpPr>
          <p:cNvPr id="3" name="Slide Number Placeholder 2">
            <a:extLst>
              <a:ext uri="{FF2B5EF4-FFF2-40B4-BE49-F238E27FC236}">
                <a16:creationId xmlns:a16="http://schemas.microsoft.com/office/drawing/2014/main" id="{9BEFFE89-DE76-4E77-8952-6A5CE1E124FC}"/>
              </a:ext>
            </a:extLst>
          </p:cNvPr>
          <p:cNvSpPr>
            <a:spLocks noGrp="1"/>
          </p:cNvSpPr>
          <p:nvPr>
            <p:ph type="sldNum" sz="quarter" idx="12"/>
          </p:nvPr>
        </p:nvSpPr>
        <p:spPr/>
        <p:txBody>
          <a:bodyPr>
            <a:normAutofit fontScale="85000" lnSpcReduction="20000"/>
          </a:bodyPr>
          <a:lstStyle/>
          <a:p>
            <a:fld id="{69974E82-3C2C-4ABB-838F-79BD9B35B7DF}" type="slidenum">
              <a:rPr lang="en-US" smtClean="0"/>
              <a:t>21</a:t>
            </a:fld>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9AAD070-93F6-417D-8DAF-9A9A17E4D52A}"/>
                  </a:ext>
                </a:extLst>
              </p:cNvPr>
              <p:cNvSpPr txBox="1"/>
              <p:nvPr/>
            </p:nvSpPr>
            <p:spPr>
              <a:xfrm>
                <a:off x="3111017" y="4316374"/>
                <a:ext cx="3820934" cy="187743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m:rPr>
                          <m:sty m:val="p"/>
                        </m:rPr>
                        <a:rPr lang="en-US" sz="2900" b="0" i="0" smtClean="0">
                          <a:latin typeface="Cambria Math" panose="02040503050406030204" pitchFamily="18" charset="0"/>
                        </a:rPr>
                        <m:t>sim</m:t>
                      </m:r>
                      <m:d>
                        <m:dPr>
                          <m:ctrlPr>
                            <a:rPr lang="en-US" sz="2900" b="0" i="1" smtClean="0">
                              <a:latin typeface="Cambria Math" panose="02040503050406030204" pitchFamily="18" charset="0"/>
                            </a:rPr>
                          </m:ctrlPr>
                        </m:dPr>
                        <m:e>
                          <m:sSub>
                            <m:sSubPr>
                              <m:ctrlPr>
                                <a:rPr lang="en-US" sz="2900" b="0" i="1" smtClean="0">
                                  <a:latin typeface="Cambria Math" panose="02040503050406030204" pitchFamily="18" charset="0"/>
                                </a:rPr>
                              </m:ctrlPr>
                            </m:sSubPr>
                            <m:e>
                              <m:r>
                                <a:rPr lang="en-US" sz="2900" b="0" i="1" smtClean="0">
                                  <a:latin typeface="Cambria Math" panose="02040503050406030204" pitchFamily="18" charset="0"/>
                                </a:rPr>
                                <m:t>𝑈</m:t>
                              </m:r>
                            </m:e>
                            <m:sub>
                              <m:r>
                                <a:rPr lang="en-US" sz="2900" b="0" i="1" smtClean="0">
                                  <a:latin typeface="Cambria Math" panose="02040503050406030204" pitchFamily="18" charset="0"/>
                                </a:rPr>
                                <m:t>1</m:t>
                              </m:r>
                            </m:sub>
                          </m:sSub>
                          <m:r>
                            <a:rPr lang="en-US" sz="2900" b="0" i="1" smtClean="0">
                              <a:latin typeface="Cambria Math" panose="02040503050406030204" pitchFamily="18" charset="0"/>
                            </a:rPr>
                            <m:t>,</m:t>
                          </m:r>
                          <m:sSub>
                            <m:sSubPr>
                              <m:ctrlPr>
                                <a:rPr lang="en-US" sz="2900" b="0" i="1" smtClean="0">
                                  <a:latin typeface="Cambria Math" panose="02040503050406030204" pitchFamily="18" charset="0"/>
                                </a:rPr>
                              </m:ctrlPr>
                            </m:sSubPr>
                            <m:e>
                              <m:r>
                                <a:rPr lang="en-US" sz="2900" b="0" i="1" smtClean="0">
                                  <a:latin typeface="Cambria Math" panose="02040503050406030204" pitchFamily="18" charset="0"/>
                                </a:rPr>
                                <m:t>𝑈</m:t>
                              </m:r>
                            </m:e>
                            <m:sub>
                              <m:r>
                                <a:rPr lang="en-US" sz="2900" b="0" i="1" smtClean="0">
                                  <a:latin typeface="Cambria Math" panose="02040503050406030204" pitchFamily="18" charset="0"/>
                                </a:rPr>
                                <m:t>2</m:t>
                              </m:r>
                            </m:sub>
                          </m:sSub>
                        </m:e>
                      </m:d>
                      <m:r>
                        <a:rPr lang="en-US" sz="2900" b="0" i="1" smtClean="0">
                          <a:latin typeface="Cambria Math" panose="02040503050406030204" pitchFamily="18" charset="0"/>
                        </a:rPr>
                        <m:t>≈0.276</m:t>
                      </m:r>
                    </m:oMath>
                  </m:oMathPara>
                </a14:m>
                <a:endParaRPr lang="en-US" sz="2900" b="0" dirty="0"/>
              </a:p>
              <a:p>
                <a:pPr/>
                <a14:m>
                  <m:oMathPara xmlns:m="http://schemas.openxmlformats.org/officeDocument/2006/math">
                    <m:oMathParaPr>
                      <m:jc m:val="left"/>
                    </m:oMathParaPr>
                    <m:oMath xmlns:m="http://schemas.openxmlformats.org/officeDocument/2006/math">
                      <m:r>
                        <m:rPr>
                          <m:sty m:val="p"/>
                        </m:rPr>
                        <a:rPr lang="en-US" sz="2900">
                          <a:latin typeface="Cambria Math" panose="02040503050406030204" pitchFamily="18" charset="0"/>
                        </a:rPr>
                        <m:t>sim</m:t>
                      </m:r>
                      <m:d>
                        <m:dPr>
                          <m:ctrlPr>
                            <a:rPr lang="en-US" sz="2900" i="1">
                              <a:latin typeface="Cambria Math" panose="02040503050406030204" pitchFamily="18" charset="0"/>
                            </a:rPr>
                          </m:ctrlPr>
                        </m:dPr>
                        <m:e>
                          <m:sSub>
                            <m:sSubPr>
                              <m:ctrlPr>
                                <a:rPr lang="en-US" sz="2900" i="1">
                                  <a:latin typeface="Cambria Math" panose="02040503050406030204" pitchFamily="18" charset="0"/>
                                </a:rPr>
                              </m:ctrlPr>
                            </m:sSubPr>
                            <m:e>
                              <m:r>
                                <a:rPr lang="en-US" sz="2900" i="1">
                                  <a:latin typeface="Cambria Math" panose="02040503050406030204" pitchFamily="18" charset="0"/>
                                </a:rPr>
                                <m:t>𝑈</m:t>
                              </m:r>
                            </m:e>
                            <m:sub>
                              <m:r>
                                <a:rPr lang="en-US" sz="2900" i="1">
                                  <a:latin typeface="Cambria Math" panose="02040503050406030204" pitchFamily="18" charset="0"/>
                                </a:rPr>
                                <m:t>1</m:t>
                              </m:r>
                            </m:sub>
                          </m:sSub>
                          <m:r>
                            <a:rPr lang="en-US" sz="2900" i="1">
                              <a:latin typeface="Cambria Math" panose="02040503050406030204" pitchFamily="18" charset="0"/>
                            </a:rPr>
                            <m:t>,</m:t>
                          </m:r>
                          <m:sSub>
                            <m:sSubPr>
                              <m:ctrlPr>
                                <a:rPr lang="en-US" sz="2900" i="1">
                                  <a:latin typeface="Cambria Math" panose="02040503050406030204" pitchFamily="18" charset="0"/>
                                </a:rPr>
                              </m:ctrlPr>
                            </m:sSubPr>
                            <m:e>
                              <m:r>
                                <a:rPr lang="en-US" sz="2900" i="1">
                                  <a:latin typeface="Cambria Math" panose="02040503050406030204" pitchFamily="18" charset="0"/>
                                </a:rPr>
                                <m:t>𝑈</m:t>
                              </m:r>
                            </m:e>
                            <m:sub>
                              <m:r>
                                <a:rPr lang="en-US" sz="2900" b="0" i="1" smtClean="0">
                                  <a:latin typeface="Cambria Math" panose="02040503050406030204" pitchFamily="18" charset="0"/>
                                </a:rPr>
                                <m:t>3</m:t>
                              </m:r>
                            </m:sub>
                          </m:sSub>
                        </m:e>
                      </m:d>
                      <m:r>
                        <a:rPr lang="en-US" sz="2900" i="1">
                          <a:latin typeface="Cambria Math" panose="02040503050406030204" pitchFamily="18" charset="0"/>
                        </a:rPr>
                        <m:t>≈</m:t>
                      </m:r>
                      <m:r>
                        <a:rPr lang="en-US" sz="2900" b="0" i="1" smtClean="0">
                          <a:latin typeface="Cambria Math" panose="02040503050406030204" pitchFamily="18" charset="0"/>
                        </a:rPr>
                        <m:t>−</m:t>
                      </m:r>
                      <m:r>
                        <a:rPr lang="en-US" sz="2900" i="1">
                          <a:latin typeface="Cambria Math" panose="02040503050406030204" pitchFamily="18" charset="0"/>
                        </a:rPr>
                        <m:t>0.</m:t>
                      </m:r>
                      <m:r>
                        <a:rPr lang="en-US" sz="2900" b="0" i="1" smtClean="0">
                          <a:latin typeface="Cambria Math" panose="02040503050406030204" pitchFamily="18" charset="0"/>
                        </a:rPr>
                        <m:t>160</m:t>
                      </m:r>
                    </m:oMath>
                  </m:oMathPara>
                </a14:m>
                <a:endParaRPr lang="en-US" sz="2900" dirty="0"/>
              </a:p>
              <a:p>
                <a:pPr/>
                <a14:m>
                  <m:oMathPara xmlns:m="http://schemas.openxmlformats.org/officeDocument/2006/math">
                    <m:oMathParaPr>
                      <m:jc m:val="left"/>
                    </m:oMathParaPr>
                    <m:oMath xmlns:m="http://schemas.openxmlformats.org/officeDocument/2006/math">
                      <m:r>
                        <m:rPr>
                          <m:sty m:val="p"/>
                        </m:rPr>
                        <a:rPr lang="en-US" sz="2900">
                          <a:latin typeface="Cambria Math" panose="02040503050406030204" pitchFamily="18" charset="0"/>
                        </a:rPr>
                        <m:t>sim</m:t>
                      </m:r>
                      <m:d>
                        <m:dPr>
                          <m:ctrlPr>
                            <a:rPr lang="en-US" sz="2900" i="1">
                              <a:latin typeface="Cambria Math" panose="02040503050406030204" pitchFamily="18" charset="0"/>
                            </a:rPr>
                          </m:ctrlPr>
                        </m:dPr>
                        <m:e>
                          <m:sSub>
                            <m:sSubPr>
                              <m:ctrlPr>
                                <a:rPr lang="en-US" sz="2900" i="1">
                                  <a:latin typeface="Cambria Math" panose="02040503050406030204" pitchFamily="18" charset="0"/>
                                </a:rPr>
                              </m:ctrlPr>
                            </m:sSubPr>
                            <m:e>
                              <m:r>
                                <a:rPr lang="en-US" sz="2900" i="1">
                                  <a:latin typeface="Cambria Math" panose="02040503050406030204" pitchFamily="18" charset="0"/>
                                </a:rPr>
                                <m:t>𝑈</m:t>
                              </m:r>
                            </m:e>
                            <m:sub>
                              <m:r>
                                <a:rPr lang="en-US" sz="2900" i="1">
                                  <a:latin typeface="Cambria Math" panose="02040503050406030204" pitchFamily="18" charset="0"/>
                                </a:rPr>
                                <m:t>1</m:t>
                              </m:r>
                            </m:sub>
                          </m:sSub>
                          <m:r>
                            <a:rPr lang="en-US" sz="2900" i="1">
                              <a:latin typeface="Cambria Math" panose="02040503050406030204" pitchFamily="18" charset="0"/>
                            </a:rPr>
                            <m:t>,</m:t>
                          </m:r>
                          <m:sSub>
                            <m:sSubPr>
                              <m:ctrlPr>
                                <a:rPr lang="en-US" sz="2900" i="1">
                                  <a:latin typeface="Cambria Math" panose="02040503050406030204" pitchFamily="18" charset="0"/>
                                </a:rPr>
                              </m:ctrlPr>
                            </m:sSubPr>
                            <m:e>
                              <m:r>
                                <a:rPr lang="en-US" sz="2900" i="1">
                                  <a:latin typeface="Cambria Math" panose="02040503050406030204" pitchFamily="18" charset="0"/>
                                </a:rPr>
                                <m:t>𝑈</m:t>
                              </m:r>
                            </m:e>
                            <m:sub>
                              <m:r>
                                <a:rPr lang="en-US" sz="2900" b="0" i="1" smtClean="0">
                                  <a:latin typeface="Cambria Math" panose="02040503050406030204" pitchFamily="18" charset="0"/>
                                </a:rPr>
                                <m:t>4</m:t>
                              </m:r>
                            </m:sub>
                          </m:sSub>
                        </m:e>
                      </m:d>
                      <m:r>
                        <a:rPr lang="en-US" sz="2900" i="1">
                          <a:latin typeface="Cambria Math" panose="02040503050406030204" pitchFamily="18" charset="0"/>
                        </a:rPr>
                        <m:t>≈0.</m:t>
                      </m:r>
                      <m:r>
                        <a:rPr lang="en-US" sz="2900" b="0" i="1" smtClean="0">
                          <a:latin typeface="Cambria Math" panose="02040503050406030204" pitchFamily="18" charset="0"/>
                        </a:rPr>
                        <m:t>660</m:t>
                      </m:r>
                    </m:oMath>
                  </m:oMathPara>
                </a14:m>
                <a:endParaRPr lang="en-US" sz="2900" dirty="0"/>
              </a:p>
              <a:p>
                <a:pPr/>
                <a14:m>
                  <m:oMathPara xmlns:m="http://schemas.openxmlformats.org/officeDocument/2006/math">
                    <m:oMathParaPr>
                      <m:jc m:val="left"/>
                    </m:oMathParaPr>
                    <m:oMath xmlns:m="http://schemas.openxmlformats.org/officeDocument/2006/math">
                      <m:r>
                        <m:rPr>
                          <m:sty m:val="p"/>
                        </m:rPr>
                        <a:rPr lang="en-US" sz="2900">
                          <a:latin typeface="Cambria Math" panose="02040503050406030204" pitchFamily="18" charset="0"/>
                        </a:rPr>
                        <m:t>sim</m:t>
                      </m:r>
                      <m:d>
                        <m:dPr>
                          <m:ctrlPr>
                            <a:rPr lang="en-US" sz="2900" i="1">
                              <a:latin typeface="Cambria Math" panose="02040503050406030204" pitchFamily="18" charset="0"/>
                            </a:rPr>
                          </m:ctrlPr>
                        </m:dPr>
                        <m:e>
                          <m:sSub>
                            <m:sSubPr>
                              <m:ctrlPr>
                                <a:rPr lang="en-US" sz="2900" i="1">
                                  <a:latin typeface="Cambria Math" panose="02040503050406030204" pitchFamily="18" charset="0"/>
                                </a:rPr>
                              </m:ctrlPr>
                            </m:sSubPr>
                            <m:e>
                              <m:r>
                                <a:rPr lang="en-US" sz="2900" i="1">
                                  <a:latin typeface="Cambria Math" panose="02040503050406030204" pitchFamily="18" charset="0"/>
                                </a:rPr>
                                <m:t>𝑈</m:t>
                              </m:r>
                            </m:e>
                            <m:sub>
                              <m:r>
                                <a:rPr lang="en-US" sz="2900" i="1">
                                  <a:latin typeface="Cambria Math" panose="02040503050406030204" pitchFamily="18" charset="0"/>
                                </a:rPr>
                                <m:t>1</m:t>
                              </m:r>
                            </m:sub>
                          </m:sSub>
                          <m:r>
                            <a:rPr lang="en-US" sz="2900" i="1">
                              <a:latin typeface="Cambria Math" panose="02040503050406030204" pitchFamily="18" charset="0"/>
                            </a:rPr>
                            <m:t>,</m:t>
                          </m:r>
                          <m:sSub>
                            <m:sSubPr>
                              <m:ctrlPr>
                                <a:rPr lang="en-US" sz="2900" i="1">
                                  <a:latin typeface="Cambria Math" panose="02040503050406030204" pitchFamily="18" charset="0"/>
                                </a:rPr>
                              </m:ctrlPr>
                            </m:sSubPr>
                            <m:e>
                              <m:r>
                                <a:rPr lang="en-US" sz="2900" i="1">
                                  <a:latin typeface="Cambria Math" panose="02040503050406030204" pitchFamily="18" charset="0"/>
                                </a:rPr>
                                <m:t>𝑈</m:t>
                              </m:r>
                            </m:e>
                            <m:sub>
                              <m:r>
                                <a:rPr lang="en-US" sz="2900" b="0" i="1" smtClean="0">
                                  <a:latin typeface="Cambria Math" panose="02040503050406030204" pitchFamily="18" charset="0"/>
                                </a:rPr>
                                <m:t>5</m:t>
                              </m:r>
                            </m:sub>
                          </m:sSub>
                        </m:e>
                      </m:d>
                      <m:r>
                        <a:rPr lang="en-US" sz="2900" i="1">
                          <a:latin typeface="Cambria Math" panose="02040503050406030204" pitchFamily="18" charset="0"/>
                        </a:rPr>
                        <m:t>≈0.</m:t>
                      </m:r>
                      <m:r>
                        <a:rPr lang="en-US" sz="2900" b="0" i="1" smtClean="0">
                          <a:latin typeface="Cambria Math" panose="02040503050406030204" pitchFamily="18" charset="0"/>
                        </a:rPr>
                        <m:t>170</m:t>
                      </m:r>
                    </m:oMath>
                  </m:oMathPara>
                </a14:m>
                <a:endParaRPr lang="en-US" sz="2900" dirty="0"/>
              </a:p>
            </p:txBody>
          </p:sp>
        </mc:Choice>
        <mc:Fallback xmlns="">
          <p:sp>
            <p:nvSpPr>
              <p:cNvPr id="5" name="TextBox 4">
                <a:extLst>
                  <a:ext uri="{FF2B5EF4-FFF2-40B4-BE49-F238E27FC236}">
                    <a16:creationId xmlns:a16="http://schemas.microsoft.com/office/drawing/2014/main" id="{D9AAD070-93F6-417D-8DAF-9A9A17E4D52A}"/>
                  </a:ext>
                </a:extLst>
              </p:cNvPr>
              <p:cNvSpPr txBox="1">
                <a:spLocks noRot="1" noChangeAspect="1" noMove="1" noResize="1" noEditPoints="1" noAdjustHandles="1" noChangeArrowheads="1" noChangeShapeType="1" noTextEdit="1"/>
              </p:cNvSpPr>
              <p:nvPr/>
            </p:nvSpPr>
            <p:spPr>
              <a:xfrm>
                <a:off x="3111017" y="4316374"/>
                <a:ext cx="3820934" cy="1877437"/>
              </a:xfrm>
              <a:prstGeom prst="rect">
                <a:avLst/>
              </a:prstGeom>
              <a:blipFill>
                <a:blip r:embed="rId2"/>
                <a:stretch>
                  <a:fillRect/>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AE320B6A-CD77-4AEF-8021-FC698552DFFC}"/>
              </a:ext>
            </a:extLst>
          </p:cNvPr>
          <p:cNvSpPr txBox="1"/>
          <p:nvPr/>
        </p:nvSpPr>
        <p:spPr>
          <a:xfrm>
            <a:off x="7245753" y="5255093"/>
            <a:ext cx="2465408" cy="461665"/>
          </a:xfrm>
          <a:prstGeom prst="rect">
            <a:avLst/>
          </a:prstGeom>
          <a:noFill/>
        </p:spPr>
        <p:txBody>
          <a:bodyPr wrap="square" rtlCol="0">
            <a:spAutoFit/>
          </a:bodyPr>
          <a:lstStyle/>
          <a:p>
            <a:r>
              <a:rPr lang="en-US" sz="2400" dirty="0">
                <a:solidFill>
                  <a:srgbClr val="FF0000"/>
                </a:solidFill>
              </a:rPr>
              <a:t>highest similarity</a:t>
            </a:r>
          </a:p>
        </p:txBody>
      </p:sp>
      <p:cxnSp>
        <p:nvCxnSpPr>
          <p:cNvPr id="13" name="Straight Arrow Connector 12">
            <a:extLst>
              <a:ext uri="{FF2B5EF4-FFF2-40B4-BE49-F238E27FC236}">
                <a16:creationId xmlns:a16="http://schemas.microsoft.com/office/drawing/2014/main" id="{941F135C-EC46-4D42-9462-E4313B65FCCA}"/>
              </a:ext>
            </a:extLst>
          </p:cNvPr>
          <p:cNvCxnSpPr>
            <a:cxnSpLocks/>
            <a:stCxn id="10" idx="1"/>
          </p:cNvCxnSpPr>
          <p:nvPr/>
        </p:nvCxnSpPr>
        <p:spPr>
          <a:xfrm flipH="1">
            <a:off x="6447099" y="5485926"/>
            <a:ext cx="798654"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A5E8817B-1FE3-43ED-86CE-55A0BF2849BC}"/>
              </a:ext>
            </a:extLst>
          </p:cNvPr>
          <p:cNvPicPr>
            <a:picLocks noChangeAspect="1"/>
          </p:cNvPicPr>
          <p:nvPr/>
        </p:nvPicPr>
        <p:blipFill>
          <a:blip r:embed="rId3"/>
          <a:stretch>
            <a:fillRect/>
          </a:stretch>
        </p:blipFill>
        <p:spPr>
          <a:xfrm>
            <a:off x="2020471" y="1602907"/>
            <a:ext cx="8151058" cy="2517866"/>
          </a:xfrm>
          <a:prstGeom prst="rect">
            <a:avLst/>
          </a:prstGeom>
        </p:spPr>
      </p:pic>
    </p:spTree>
    <p:extLst>
      <p:ext uri="{BB962C8B-B14F-4D97-AF65-F5344CB8AC3E}">
        <p14:creationId xmlns:p14="http://schemas.microsoft.com/office/powerpoint/2010/main" val="15885739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C8CF1D-7088-4164-BF48-778808E44A72}"/>
              </a:ext>
            </a:extLst>
          </p:cNvPr>
          <p:cNvSpPr>
            <a:spLocks noGrp="1"/>
          </p:cNvSpPr>
          <p:nvPr>
            <p:ph type="body" idx="1"/>
          </p:nvPr>
        </p:nvSpPr>
        <p:spPr/>
        <p:txBody>
          <a:bodyPr/>
          <a:lstStyle/>
          <a:p>
            <a:endParaRPr lang="en-US"/>
          </a:p>
        </p:txBody>
      </p:sp>
      <p:sp>
        <p:nvSpPr>
          <p:cNvPr id="3" name="Title 2">
            <a:extLst>
              <a:ext uri="{FF2B5EF4-FFF2-40B4-BE49-F238E27FC236}">
                <a16:creationId xmlns:a16="http://schemas.microsoft.com/office/drawing/2014/main" id="{20115D82-F46C-437F-B41E-B2D18C9825AA}"/>
              </a:ext>
            </a:extLst>
          </p:cNvPr>
          <p:cNvSpPr>
            <a:spLocks noGrp="1"/>
          </p:cNvSpPr>
          <p:nvPr>
            <p:ph type="title"/>
          </p:nvPr>
        </p:nvSpPr>
        <p:spPr/>
        <p:txBody>
          <a:bodyPr/>
          <a:lstStyle/>
          <a:p>
            <a:r>
              <a:rPr lang="en-US" dirty="0"/>
              <a:t>Item-to-Item Collaborative Filtering</a:t>
            </a:r>
          </a:p>
        </p:txBody>
      </p:sp>
      <p:sp>
        <p:nvSpPr>
          <p:cNvPr id="4" name="Slide Number Placeholder 3">
            <a:extLst>
              <a:ext uri="{FF2B5EF4-FFF2-40B4-BE49-F238E27FC236}">
                <a16:creationId xmlns:a16="http://schemas.microsoft.com/office/drawing/2014/main" id="{AB6251E3-F77F-48B5-A3EC-C01E65B703B9}"/>
              </a:ext>
            </a:extLst>
          </p:cNvPr>
          <p:cNvSpPr>
            <a:spLocks noGrp="1"/>
          </p:cNvSpPr>
          <p:nvPr>
            <p:ph type="sldNum" sz="quarter" idx="11"/>
          </p:nvPr>
        </p:nvSpPr>
        <p:spPr/>
        <p:txBody>
          <a:bodyPr/>
          <a:lstStyle/>
          <a:p>
            <a:fld id="{69974E82-3C2C-4ABB-838F-79BD9B35B7DF}" type="slidenum">
              <a:rPr lang="en-US" smtClean="0"/>
              <a:t>22</a:t>
            </a:fld>
            <a:endParaRPr lang="en-US"/>
          </a:p>
        </p:txBody>
      </p:sp>
    </p:spTree>
    <p:extLst>
      <p:ext uri="{BB962C8B-B14F-4D97-AF65-F5344CB8AC3E}">
        <p14:creationId xmlns:p14="http://schemas.microsoft.com/office/powerpoint/2010/main" val="15978820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0E6A9-9597-4B03-8A82-D23408760B65}"/>
              </a:ext>
            </a:extLst>
          </p:cNvPr>
          <p:cNvSpPr>
            <a:spLocks noGrp="1"/>
          </p:cNvSpPr>
          <p:nvPr>
            <p:ph type="title"/>
          </p:nvPr>
        </p:nvSpPr>
        <p:spPr/>
        <p:txBody>
          <a:bodyPr/>
          <a:lstStyle/>
          <a:p>
            <a:r>
              <a:rPr lang="en-US" dirty="0"/>
              <a:t>Idea</a:t>
            </a:r>
          </a:p>
        </p:txBody>
      </p:sp>
      <p:sp>
        <p:nvSpPr>
          <p:cNvPr id="3" name="Slide Number Placeholder 2">
            <a:extLst>
              <a:ext uri="{FF2B5EF4-FFF2-40B4-BE49-F238E27FC236}">
                <a16:creationId xmlns:a16="http://schemas.microsoft.com/office/drawing/2014/main" id="{79A1B211-3045-45CA-83AD-63F9CDFA7922}"/>
              </a:ext>
            </a:extLst>
          </p:cNvPr>
          <p:cNvSpPr>
            <a:spLocks noGrp="1"/>
          </p:cNvSpPr>
          <p:nvPr>
            <p:ph type="sldNum" sz="quarter" idx="12"/>
          </p:nvPr>
        </p:nvSpPr>
        <p:spPr/>
        <p:txBody>
          <a:bodyPr>
            <a:normAutofit fontScale="85000" lnSpcReduction="20000"/>
          </a:bodyPr>
          <a:lstStyle/>
          <a:p>
            <a:fld id="{69974E82-3C2C-4ABB-838F-79BD9B35B7DF}" type="slidenum">
              <a:rPr lang="en-US" smtClean="0"/>
              <a:t>23</a:t>
            </a:fld>
            <a:endParaRPr lang="en-US"/>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5E9EE02E-D43D-433D-A1F7-80E96B6E1625}"/>
                  </a:ext>
                </a:extLst>
              </p:cNvPr>
              <p:cNvSpPr>
                <a:spLocks noGrp="1"/>
              </p:cNvSpPr>
              <p:nvPr>
                <p:ph sz="quarter" idx="1"/>
              </p:nvPr>
            </p:nvSpPr>
            <p:spPr/>
            <p:txBody>
              <a:bodyPr>
                <a:normAutofit/>
              </a:bodyPr>
              <a:lstStyle/>
              <a:p>
                <a:pPr marL="0" indent="0">
                  <a:buNone/>
                </a:pPr>
                <a:r>
                  <a:rPr lang="en-US" dirty="0"/>
                  <a:t>This approach is dual to the user-to-user collaborative filtering. To make a recommendation (prediction) for user 𝑈, two steps are taken:</a:t>
                </a:r>
              </a:p>
              <a:p>
                <a:r>
                  <a:rPr lang="en-US" b="1" dirty="0">
                    <a:solidFill>
                      <a:srgbClr val="0070C0"/>
                    </a:solidFill>
                  </a:rPr>
                  <a:t>Step 1.</a:t>
                </a:r>
                <a:r>
                  <a:rPr lang="en-US" dirty="0"/>
                  <a:t> Find an item </a:t>
                </a:r>
                <a14:m>
                  <m:oMath xmlns:m="http://schemas.openxmlformats.org/officeDocument/2006/math">
                    <m:r>
                      <a:rPr lang="en-US" i="1" dirty="0" smtClean="0">
                        <a:latin typeface="Cambria Math" panose="02040503050406030204" pitchFamily="18" charset="0"/>
                      </a:rPr>
                      <m:t>𝐼</m:t>
                    </m:r>
                  </m:oMath>
                </a14:m>
                <a:r>
                  <a:rPr lang="en-US" dirty="0"/>
                  <a:t> that is highly rated by </a:t>
                </a:r>
                <a14:m>
                  <m:oMath xmlns:m="http://schemas.openxmlformats.org/officeDocument/2006/math">
                    <m:r>
                      <a:rPr lang="en-US" i="1" dirty="0" smtClean="0">
                        <a:latin typeface="Cambria Math" panose="02040503050406030204" pitchFamily="18" charset="0"/>
                      </a:rPr>
                      <m:t>𝑈</m:t>
                    </m:r>
                  </m:oMath>
                </a14:m>
                <a:r>
                  <a:rPr lang="en-US" dirty="0"/>
                  <a:t>.</a:t>
                </a:r>
              </a:p>
              <a:p>
                <a:r>
                  <a:rPr lang="en-US" b="1" dirty="0">
                    <a:solidFill>
                      <a:srgbClr val="0070C0"/>
                    </a:solidFill>
                  </a:rPr>
                  <a:t>Step 2.</a:t>
                </a:r>
                <a:r>
                  <a:rPr lang="en-US" dirty="0"/>
                  <a:t> Find an item </a:t>
                </a:r>
                <a14:m>
                  <m:oMath xmlns:m="http://schemas.openxmlformats.org/officeDocument/2006/math">
                    <m:r>
                      <a:rPr lang="en-US" i="1" dirty="0" smtClean="0">
                        <a:latin typeface="Cambria Math" panose="02040503050406030204" pitchFamily="18" charset="0"/>
                      </a:rPr>
                      <m:t>𝐽</m:t>
                    </m:r>
                  </m:oMath>
                </a14:m>
                <a:r>
                  <a:rPr lang="en-US" dirty="0"/>
                  <a:t> that is “</a:t>
                </a:r>
                <a:r>
                  <a:rPr lang="en-US" dirty="0">
                    <a:highlight>
                      <a:srgbClr val="FFFF00"/>
                    </a:highlight>
                  </a:rPr>
                  <a:t>similar</a:t>
                </a:r>
                <a:r>
                  <a:rPr lang="en-US" dirty="0"/>
                  <a:t>” to</a:t>
                </a:r>
                <a14:m>
                  <m:oMath xmlns:m="http://schemas.openxmlformats.org/officeDocument/2006/math">
                    <m:r>
                      <a:rPr lang="en-US" i="1" dirty="0" smtClean="0">
                        <a:latin typeface="Cambria Math" panose="02040503050406030204" pitchFamily="18" charset="0"/>
                      </a:rPr>
                      <m:t> </m:t>
                    </m:r>
                    <m:r>
                      <a:rPr lang="en-US" i="1" dirty="0" smtClean="0">
                        <a:latin typeface="Cambria Math" panose="02040503050406030204" pitchFamily="18" charset="0"/>
                      </a:rPr>
                      <m:t>𝐼</m:t>
                    </m:r>
                    <m:r>
                      <a:rPr lang="en-US" i="1" dirty="0" smtClean="0">
                        <a:latin typeface="Cambria Math" panose="02040503050406030204" pitchFamily="18" charset="0"/>
                      </a:rPr>
                      <m:t> </m:t>
                    </m:r>
                  </m:oMath>
                </a14:m>
                <a:r>
                  <a:rPr lang="en-US" dirty="0"/>
                  <a:t>and not yet being rated by </a:t>
                </a:r>
                <a14:m>
                  <m:oMath xmlns:m="http://schemas.openxmlformats.org/officeDocument/2006/math">
                    <m:r>
                      <a:rPr lang="en-US" i="1" dirty="0" smtClean="0">
                        <a:latin typeface="Cambria Math" panose="02040503050406030204" pitchFamily="18" charset="0"/>
                      </a:rPr>
                      <m:t>𝑈</m:t>
                    </m:r>
                  </m:oMath>
                </a14:m>
                <a:r>
                  <a:rPr lang="en-US" dirty="0"/>
                  <a:t>. Recommend </a:t>
                </a:r>
                <a14:m>
                  <m:oMath xmlns:m="http://schemas.openxmlformats.org/officeDocument/2006/math">
                    <m:r>
                      <a:rPr lang="en-US" i="1" dirty="0" smtClean="0">
                        <a:latin typeface="Cambria Math" panose="02040503050406030204" pitchFamily="18" charset="0"/>
                      </a:rPr>
                      <m:t>𝐽</m:t>
                    </m:r>
                  </m:oMath>
                </a14:m>
                <a:r>
                  <a:rPr lang="en-US" dirty="0"/>
                  <a:t> to </a:t>
                </a:r>
                <a14:m>
                  <m:oMath xmlns:m="http://schemas.openxmlformats.org/officeDocument/2006/math">
                    <m:r>
                      <a:rPr lang="en-US" i="1" dirty="0" smtClean="0">
                        <a:latin typeface="Cambria Math" panose="02040503050406030204" pitchFamily="18" charset="0"/>
                      </a:rPr>
                      <m:t>𝑈</m:t>
                    </m:r>
                  </m:oMath>
                </a14:m>
                <a:r>
                  <a:rPr lang="en-US" dirty="0"/>
                  <a:t>.</a:t>
                </a:r>
              </a:p>
              <a:p>
                <a:pPr marL="0" indent="0">
                  <a:buNone/>
                </a:pPr>
                <a:r>
                  <a:rPr lang="en-US" dirty="0"/>
                  <a:t>There are different measures for similarity of items. One of them is fully symmetrical to what we saw in the user-to-user approach: view columns in the recommender table as items’ profiles and use the cosine similarity as a measure for these profiles. </a:t>
                </a:r>
              </a:p>
            </p:txBody>
          </p:sp>
        </mc:Choice>
        <mc:Fallback xmlns="">
          <p:sp>
            <p:nvSpPr>
              <p:cNvPr id="4" name="Content Placeholder 3">
                <a:extLst>
                  <a:ext uri="{FF2B5EF4-FFF2-40B4-BE49-F238E27FC236}">
                    <a16:creationId xmlns:a16="http://schemas.microsoft.com/office/drawing/2014/main" id="{5E9EE02E-D43D-433D-A1F7-80E96B6E1625}"/>
                  </a:ext>
                </a:extLst>
              </p:cNvPr>
              <p:cNvSpPr>
                <a:spLocks noGrp="1" noRot="1" noChangeAspect="1" noMove="1" noResize="1" noEditPoints="1" noAdjustHandles="1" noChangeArrowheads="1" noChangeShapeType="1" noTextEdit="1"/>
              </p:cNvSpPr>
              <p:nvPr>
                <p:ph sz="quarter" idx="1"/>
              </p:nvPr>
            </p:nvSpPr>
            <p:spPr>
              <a:blipFill>
                <a:blip r:embed="rId2"/>
                <a:stretch>
                  <a:fillRect l="-1178" t="-1357" r="-337" b="-407"/>
                </a:stretch>
              </a:blipFill>
            </p:spPr>
            <p:txBody>
              <a:bodyPr/>
              <a:lstStyle/>
              <a:p>
                <a:r>
                  <a:rPr lang="en-US">
                    <a:noFill/>
                  </a:rPr>
                  <a:t> </a:t>
                </a:r>
              </a:p>
            </p:txBody>
          </p:sp>
        </mc:Fallback>
      </mc:AlternateContent>
    </p:spTree>
    <p:extLst>
      <p:ext uri="{BB962C8B-B14F-4D97-AF65-F5344CB8AC3E}">
        <p14:creationId xmlns:p14="http://schemas.microsoft.com/office/powerpoint/2010/main" val="1764416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7F233-31FE-4299-8929-60D83A0E628E}"/>
              </a:ext>
            </a:extLst>
          </p:cNvPr>
          <p:cNvSpPr>
            <a:spLocks noGrp="1"/>
          </p:cNvSpPr>
          <p:nvPr>
            <p:ph type="title"/>
          </p:nvPr>
        </p:nvSpPr>
        <p:spPr/>
        <p:txBody>
          <a:bodyPr/>
          <a:lstStyle/>
          <a:p>
            <a:r>
              <a:rPr lang="en-US" dirty="0"/>
              <a:t>Recommendation for User 1: Step 1</a:t>
            </a:r>
          </a:p>
        </p:txBody>
      </p:sp>
      <p:sp>
        <p:nvSpPr>
          <p:cNvPr id="3" name="Slide Number Placeholder 2">
            <a:extLst>
              <a:ext uri="{FF2B5EF4-FFF2-40B4-BE49-F238E27FC236}">
                <a16:creationId xmlns:a16="http://schemas.microsoft.com/office/drawing/2014/main" id="{9BEFFE89-DE76-4E77-8952-6A5CE1E124FC}"/>
              </a:ext>
            </a:extLst>
          </p:cNvPr>
          <p:cNvSpPr>
            <a:spLocks noGrp="1"/>
          </p:cNvSpPr>
          <p:nvPr>
            <p:ph type="sldNum" sz="quarter" idx="12"/>
          </p:nvPr>
        </p:nvSpPr>
        <p:spPr/>
        <p:txBody>
          <a:bodyPr>
            <a:normAutofit fontScale="85000" lnSpcReduction="20000"/>
          </a:bodyPr>
          <a:lstStyle/>
          <a:p>
            <a:fld id="{69974E82-3C2C-4ABB-838F-79BD9B35B7DF}" type="slidenum">
              <a:rPr lang="en-US" smtClean="0"/>
              <a:t>24</a:t>
            </a:fld>
            <a:endParaRPr lang="en-US"/>
          </a:p>
        </p:txBody>
      </p:sp>
      <p:pic>
        <p:nvPicPr>
          <p:cNvPr id="9" name="Picture 8">
            <a:extLst>
              <a:ext uri="{FF2B5EF4-FFF2-40B4-BE49-F238E27FC236}">
                <a16:creationId xmlns:a16="http://schemas.microsoft.com/office/drawing/2014/main" id="{42A15892-3953-4A4F-A085-9156282F3F36}"/>
              </a:ext>
            </a:extLst>
          </p:cNvPr>
          <p:cNvPicPr>
            <a:picLocks noChangeAspect="1"/>
          </p:cNvPicPr>
          <p:nvPr/>
        </p:nvPicPr>
        <p:blipFill>
          <a:blip r:embed="rId2"/>
          <a:stretch>
            <a:fillRect/>
          </a:stretch>
        </p:blipFill>
        <p:spPr>
          <a:xfrm>
            <a:off x="2020471" y="1950148"/>
            <a:ext cx="8151058" cy="2517866"/>
          </a:xfrm>
          <a:prstGeom prst="rect">
            <a:avLst/>
          </a:prstGeom>
        </p:spPr>
      </p:pic>
      <p:sp>
        <p:nvSpPr>
          <p:cNvPr id="4" name="Rectangle: Rounded Corners 3">
            <a:extLst>
              <a:ext uri="{FF2B5EF4-FFF2-40B4-BE49-F238E27FC236}">
                <a16:creationId xmlns:a16="http://schemas.microsoft.com/office/drawing/2014/main" id="{7B006709-A87E-4D68-B7DC-AE6BA2DB9EFE}"/>
              </a:ext>
            </a:extLst>
          </p:cNvPr>
          <p:cNvSpPr/>
          <p:nvPr/>
        </p:nvSpPr>
        <p:spPr>
          <a:xfrm>
            <a:off x="8241175" y="2430684"/>
            <a:ext cx="752354" cy="188667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E1E75E0D-CD6B-4C06-AFDE-AAB046B1345F}"/>
              </a:ext>
            </a:extLst>
          </p:cNvPr>
          <p:cNvSpPr txBox="1"/>
          <p:nvPr/>
        </p:nvSpPr>
        <p:spPr>
          <a:xfrm>
            <a:off x="1319514" y="5072301"/>
            <a:ext cx="9042308" cy="461665"/>
          </a:xfrm>
          <a:prstGeom prst="rect">
            <a:avLst/>
          </a:prstGeom>
          <a:noFill/>
        </p:spPr>
        <p:txBody>
          <a:bodyPr wrap="square" rtlCol="0">
            <a:spAutoFit/>
          </a:bodyPr>
          <a:lstStyle/>
          <a:p>
            <a:r>
              <a:rPr lang="en-US" sz="2400" dirty="0">
                <a:solidFill>
                  <a:srgbClr val="FF0000"/>
                </a:solidFill>
              </a:rPr>
              <a:t>User 1 gave the highest rating to item 6. Here is the profile of this item.</a:t>
            </a:r>
          </a:p>
        </p:txBody>
      </p:sp>
      <p:cxnSp>
        <p:nvCxnSpPr>
          <p:cNvPr id="12" name="Straight Arrow Connector 11">
            <a:extLst>
              <a:ext uri="{FF2B5EF4-FFF2-40B4-BE49-F238E27FC236}">
                <a16:creationId xmlns:a16="http://schemas.microsoft.com/office/drawing/2014/main" id="{15C60D9B-7A9B-4B1F-8980-F8F21AE7EF4A}"/>
              </a:ext>
            </a:extLst>
          </p:cNvPr>
          <p:cNvCxnSpPr>
            <a:cxnSpLocks/>
          </p:cNvCxnSpPr>
          <p:nvPr/>
        </p:nvCxnSpPr>
        <p:spPr>
          <a:xfrm flipV="1">
            <a:off x="7500395" y="4468014"/>
            <a:ext cx="740780" cy="60428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43094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7F233-31FE-4299-8929-60D83A0E628E}"/>
              </a:ext>
            </a:extLst>
          </p:cNvPr>
          <p:cNvSpPr>
            <a:spLocks noGrp="1"/>
          </p:cNvSpPr>
          <p:nvPr>
            <p:ph type="title"/>
          </p:nvPr>
        </p:nvSpPr>
        <p:spPr/>
        <p:txBody>
          <a:bodyPr/>
          <a:lstStyle/>
          <a:p>
            <a:r>
              <a:rPr lang="en-US" dirty="0"/>
              <a:t>Recommendation for User 1: Step 2</a:t>
            </a:r>
          </a:p>
        </p:txBody>
      </p:sp>
      <p:sp>
        <p:nvSpPr>
          <p:cNvPr id="3" name="Slide Number Placeholder 2">
            <a:extLst>
              <a:ext uri="{FF2B5EF4-FFF2-40B4-BE49-F238E27FC236}">
                <a16:creationId xmlns:a16="http://schemas.microsoft.com/office/drawing/2014/main" id="{9BEFFE89-DE76-4E77-8952-6A5CE1E124FC}"/>
              </a:ext>
            </a:extLst>
          </p:cNvPr>
          <p:cNvSpPr>
            <a:spLocks noGrp="1"/>
          </p:cNvSpPr>
          <p:nvPr>
            <p:ph type="sldNum" sz="quarter" idx="12"/>
          </p:nvPr>
        </p:nvSpPr>
        <p:spPr/>
        <p:txBody>
          <a:bodyPr>
            <a:normAutofit fontScale="85000" lnSpcReduction="20000"/>
          </a:bodyPr>
          <a:lstStyle/>
          <a:p>
            <a:fld id="{69974E82-3C2C-4ABB-838F-79BD9B35B7DF}" type="slidenum">
              <a:rPr lang="en-US" smtClean="0"/>
              <a:t>25</a:t>
            </a:fld>
            <a:endParaRPr lang="en-US"/>
          </a:p>
        </p:txBody>
      </p:sp>
      <p:pic>
        <p:nvPicPr>
          <p:cNvPr id="9" name="Picture 8">
            <a:extLst>
              <a:ext uri="{FF2B5EF4-FFF2-40B4-BE49-F238E27FC236}">
                <a16:creationId xmlns:a16="http://schemas.microsoft.com/office/drawing/2014/main" id="{42A15892-3953-4A4F-A085-9156282F3F36}"/>
              </a:ext>
            </a:extLst>
          </p:cNvPr>
          <p:cNvPicPr>
            <a:picLocks noChangeAspect="1"/>
          </p:cNvPicPr>
          <p:nvPr/>
        </p:nvPicPr>
        <p:blipFill>
          <a:blip r:embed="rId2"/>
          <a:stretch>
            <a:fillRect/>
          </a:stretch>
        </p:blipFill>
        <p:spPr>
          <a:xfrm>
            <a:off x="2020471" y="1637631"/>
            <a:ext cx="8151058" cy="2517866"/>
          </a:xfrm>
          <a:prstGeom prst="rect">
            <a:avLst/>
          </a:prstGeom>
        </p:spPr>
      </p:pic>
      <p:sp>
        <p:nvSpPr>
          <p:cNvPr id="4" name="Rectangle: Rounded Corners 3">
            <a:extLst>
              <a:ext uri="{FF2B5EF4-FFF2-40B4-BE49-F238E27FC236}">
                <a16:creationId xmlns:a16="http://schemas.microsoft.com/office/drawing/2014/main" id="{7B006709-A87E-4D68-B7DC-AE6BA2DB9EFE}"/>
              </a:ext>
            </a:extLst>
          </p:cNvPr>
          <p:cNvSpPr/>
          <p:nvPr/>
        </p:nvSpPr>
        <p:spPr>
          <a:xfrm>
            <a:off x="8241175" y="2118167"/>
            <a:ext cx="752354" cy="188667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0CA11F49-FF58-4F13-A279-21C1BB0080E3}"/>
                  </a:ext>
                </a:extLst>
              </p:cNvPr>
              <p:cNvSpPr txBox="1"/>
              <p:nvPr/>
            </p:nvSpPr>
            <p:spPr>
              <a:xfrm>
                <a:off x="2020471" y="4321908"/>
                <a:ext cx="3820934" cy="1431161"/>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m:rPr>
                          <m:sty m:val="p"/>
                        </m:rPr>
                        <a:rPr lang="en-US" sz="2900" b="0" i="0" smtClean="0">
                          <a:latin typeface="Cambria Math" panose="02040503050406030204" pitchFamily="18" charset="0"/>
                        </a:rPr>
                        <m:t>sim</m:t>
                      </m:r>
                      <m:d>
                        <m:dPr>
                          <m:ctrlPr>
                            <a:rPr lang="en-US" sz="2900" b="0" i="1" smtClean="0">
                              <a:latin typeface="Cambria Math" panose="02040503050406030204" pitchFamily="18" charset="0"/>
                            </a:rPr>
                          </m:ctrlPr>
                        </m:dPr>
                        <m:e>
                          <m:sSub>
                            <m:sSubPr>
                              <m:ctrlPr>
                                <a:rPr lang="en-US" sz="2900" b="0" i="1" smtClean="0">
                                  <a:latin typeface="Cambria Math" panose="02040503050406030204" pitchFamily="18" charset="0"/>
                                </a:rPr>
                              </m:ctrlPr>
                            </m:sSubPr>
                            <m:e>
                              <m:r>
                                <a:rPr lang="en-US" sz="2900" b="0" i="1" smtClean="0">
                                  <a:latin typeface="Cambria Math" panose="02040503050406030204" pitchFamily="18" charset="0"/>
                                </a:rPr>
                                <m:t>𝐼</m:t>
                              </m:r>
                            </m:e>
                            <m:sub>
                              <m:r>
                                <a:rPr lang="en-US" sz="2900" b="0" i="1" smtClean="0">
                                  <a:latin typeface="Cambria Math" panose="02040503050406030204" pitchFamily="18" charset="0"/>
                                </a:rPr>
                                <m:t>6</m:t>
                              </m:r>
                            </m:sub>
                          </m:sSub>
                          <m:r>
                            <a:rPr lang="en-US" sz="2900" b="0" i="1" smtClean="0">
                              <a:latin typeface="Cambria Math" panose="02040503050406030204" pitchFamily="18" charset="0"/>
                            </a:rPr>
                            <m:t>,</m:t>
                          </m:r>
                          <m:sSub>
                            <m:sSubPr>
                              <m:ctrlPr>
                                <a:rPr lang="en-US" sz="2900" b="0" i="1" smtClean="0">
                                  <a:latin typeface="Cambria Math" panose="02040503050406030204" pitchFamily="18" charset="0"/>
                                </a:rPr>
                              </m:ctrlPr>
                            </m:sSubPr>
                            <m:e>
                              <m:r>
                                <a:rPr lang="en-US" sz="2900" b="0" i="1" smtClean="0">
                                  <a:latin typeface="Cambria Math" panose="02040503050406030204" pitchFamily="18" charset="0"/>
                                </a:rPr>
                                <m:t>𝐼</m:t>
                              </m:r>
                            </m:e>
                            <m:sub>
                              <m:r>
                                <a:rPr lang="en-US" sz="2900" b="0" i="1" smtClean="0">
                                  <a:latin typeface="Cambria Math" panose="02040503050406030204" pitchFamily="18" charset="0"/>
                                </a:rPr>
                                <m:t>1</m:t>
                              </m:r>
                            </m:sub>
                          </m:sSub>
                        </m:e>
                      </m:d>
                      <m:r>
                        <a:rPr lang="en-US" sz="2900" b="0" i="1" smtClean="0">
                          <a:latin typeface="Cambria Math" panose="02040503050406030204" pitchFamily="18" charset="0"/>
                        </a:rPr>
                        <m:t>≈−0.167</m:t>
                      </m:r>
                    </m:oMath>
                  </m:oMathPara>
                </a14:m>
                <a:endParaRPr lang="en-US" sz="2900" b="0" dirty="0"/>
              </a:p>
              <a:p>
                <a:pPr/>
                <a14:m>
                  <m:oMathPara xmlns:m="http://schemas.openxmlformats.org/officeDocument/2006/math">
                    <m:oMathParaPr>
                      <m:jc m:val="left"/>
                    </m:oMathParaPr>
                    <m:oMath xmlns:m="http://schemas.openxmlformats.org/officeDocument/2006/math">
                      <m:r>
                        <m:rPr>
                          <m:sty m:val="p"/>
                        </m:rPr>
                        <a:rPr lang="en-US" sz="2900">
                          <a:latin typeface="Cambria Math" panose="02040503050406030204" pitchFamily="18" charset="0"/>
                        </a:rPr>
                        <m:t>sim</m:t>
                      </m:r>
                      <m:d>
                        <m:dPr>
                          <m:ctrlPr>
                            <a:rPr lang="en-US" sz="2900" i="1">
                              <a:latin typeface="Cambria Math" panose="02040503050406030204" pitchFamily="18" charset="0"/>
                            </a:rPr>
                          </m:ctrlPr>
                        </m:dPr>
                        <m:e>
                          <m:sSub>
                            <m:sSubPr>
                              <m:ctrlPr>
                                <a:rPr lang="en-US" sz="2900" i="1">
                                  <a:latin typeface="Cambria Math" panose="02040503050406030204" pitchFamily="18" charset="0"/>
                                </a:rPr>
                              </m:ctrlPr>
                            </m:sSubPr>
                            <m:e>
                              <m:r>
                                <a:rPr lang="en-US" sz="2900" b="0" i="1" smtClean="0">
                                  <a:latin typeface="Cambria Math" panose="02040503050406030204" pitchFamily="18" charset="0"/>
                                </a:rPr>
                                <m:t>𝐼</m:t>
                              </m:r>
                            </m:e>
                            <m:sub>
                              <m:r>
                                <a:rPr lang="en-US" sz="2900" b="0" i="1" smtClean="0">
                                  <a:latin typeface="Cambria Math" panose="02040503050406030204" pitchFamily="18" charset="0"/>
                                </a:rPr>
                                <m:t>6</m:t>
                              </m:r>
                            </m:sub>
                          </m:sSub>
                          <m:r>
                            <a:rPr lang="en-US" sz="2900" i="1">
                              <a:latin typeface="Cambria Math" panose="02040503050406030204" pitchFamily="18" charset="0"/>
                            </a:rPr>
                            <m:t>,</m:t>
                          </m:r>
                          <m:sSub>
                            <m:sSubPr>
                              <m:ctrlPr>
                                <a:rPr lang="en-US" sz="2900" i="1">
                                  <a:latin typeface="Cambria Math" panose="02040503050406030204" pitchFamily="18" charset="0"/>
                                </a:rPr>
                              </m:ctrlPr>
                            </m:sSubPr>
                            <m:e>
                              <m:r>
                                <a:rPr lang="en-US" sz="2900" b="0" i="1" smtClean="0">
                                  <a:latin typeface="Cambria Math" panose="02040503050406030204" pitchFamily="18" charset="0"/>
                                </a:rPr>
                                <m:t>𝐼</m:t>
                              </m:r>
                            </m:e>
                            <m:sub>
                              <m:r>
                                <a:rPr lang="en-US" sz="2900" b="0" i="1" smtClean="0">
                                  <a:latin typeface="Cambria Math" panose="02040503050406030204" pitchFamily="18" charset="0"/>
                                </a:rPr>
                                <m:t>2</m:t>
                              </m:r>
                            </m:sub>
                          </m:sSub>
                        </m:e>
                      </m:d>
                      <m:r>
                        <a:rPr lang="en-US" sz="2900" i="1">
                          <a:latin typeface="Cambria Math" panose="02040503050406030204" pitchFamily="18" charset="0"/>
                        </a:rPr>
                        <m:t>≈0.</m:t>
                      </m:r>
                      <m:r>
                        <a:rPr lang="en-US" sz="2900" b="0" i="1" smtClean="0">
                          <a:latin typeface="Cambria Math" panose="02040503050406030204" pitchFamily="18" charset="0"/>
                        </a:rPr>
                        <m:t>183</m:t>
                      </m:r>
                    </m:oMath>
                  </m:oMathPara>
                </a14:m>
                <a:endParaRPr lang="en-US" sz="2900" dirty="0"/>
              </a:p>
              <a:p>
                <a:pPr/>
                <a14:m>
                  <m:oMathPara xmlns:m="http://schemas.openxmlformats.org/officeDocument/2006/math">
                    <m:oMathParaPr>
                      <m:jc m:val="left"/>
                    </m:oMathParaPr>
                    <m:oMath xmlns:m="http://schemas.openxmlformats.org/officeDocument/2006/math">
                      <m:r>
                        <m:rPr>
                          <m:sty m:val="p"/>
                        </m:rPr>
                        <a:rPr lang="en-US" sz="2900">
                          <a:latin typeface="Cambria Math" panose="02040503050406030204" pitchFamily="18" charset="0"/>
                        </a:rPr>
                        <m:t>sim</m:t>
                      </m:r>
                      <m:d>
                        <m:dPr>
                          <m:ctrlPr>
                            <a:rPr lang="en-US" sz="2900" i="1">
                              <a:latin typeface="Cambria Math" panose="02040503050406030204" pitchFamily="18" charset="0"/>
                            </a:rPr>
                          </m:ctrlPr>
                        </m:dPr>
                        <m:e>
                          <m:sSub>
                            <m:sSubPr>
                              <m:ctrlPr>
                                <a:rPr lang="en-US" sz="2900" i="1">
                                  <a:latin typeface="Cambria Math" panose="02040503050406030204" pitchFamily="18" charset="0"/>
                                </a:rPr>
                              </m:ctrlPr>
                            </m:sSubPr>
                            <m:e>
                              <m:r>
                                <a:rPr lang="en-US" sz="2900" b="0" i="1" smtClean="0">
                                  <a:latin typeface="Cambria Math" panose="02040503050406030204" pitchFamily="18" charset="0"/>
                                </a:rPr>
                                <m:t>𝐼</m:t>
                              </m:r>
                            </m:e>
                            <m:sub>
                              <m:r>
                                <a:rPr lang="en-US" sz="2900" b="0" i="1" smtClean="0">
                                  <a:latin typeface="Cambria Math" panose="02040503050406030204" pitchFamily="18" charset="0"/>
                                </a:rPr>
                                <m:t>6</m:t>
                              </m:r>
                            </m:sub>
                          </m:sSub>
                          <m:r>
                            <a:rPr lang="en-US" sz="2900" i="1">
                              <a:latin typeface="Cambria Math" panose="02040503050406030204" pitchFamily="18" charset="0"/>
                            </a:rPr>
                            <m:t>,</m:t>
                          </m:r>
                          <m:sSub>
                            <m:sSubPr>
                              <m:ctrlPr>
                                <a:rPr lang="en-US" sz="2900" i="1">
                                  <a:latin typeface="Cambria Math" panose="02040503050406030204" pitchFamily="18" charset="0"/>
                                </a:rPr>
                              </m:ctrlPr>
                            </m:sSubPr>
                            <m:e>
                              <m:r>
                                <a:rPr lang="en-US" sz="2900" b="0" i="1" smtClean="0">
                                  <a:latin typeface="Cambria Math" panose="02040503050406030204" pitchFamily="18" charset="0"/>
                                </a:rPr>
                                <m:t>𝐼</m:t>
                              </m:r>
                            </m:e>
                            <m:sub>
                              <m:r>
                                <a:rPr lang="en-US" sz="2900" b="0" i="1" smtClean="0">
                                  <a:latin typeface="Cambria Math" panose="02040503050406030204" pitchFamily="18" charset="0"/>
                                </a:rPr>
                                <m:t>3</m:t>
                              </m:r>
                            </m:sub>
                          </m:sSub>
                        </m:e>
                      </m:d>
                      <m:r>
                        <a:rPr lang="en-US" sz="2900" i="1">
                          <a:latin typeface="Cambria Math" panose="02040503050406030204" pitchFamily="18" charset="0"/>
                        </a:rPr>
                        <m:t>≈</m:t>
                      </m:r>
                      <m:r>
                        <a:rPr lang="en-US" sz="2900" b="0" i="1" smtClean="0">
                          <a:latin typeface="Cambria Math" panose="02040503050406030204" pitchFamily="18" charset="0"/>
                        </a:rPr>
                        <m:t>−</m:t>
                      </m:r>
                      <m:r>
                        <a:rPr lang="en-US" sz="2900" i="1">
                          <a:latin typeface="Cambria Math" panose="02040503050406030204" pitchFamily="18" charset="0"/>
                        </a:rPr>
                        <m:t>0.</m:t>
                      </m:r>
                      <m:r>
                        <a:rPr lang="en-US" sz="2900" b="0" i="1" smtClean="0">
                          <a:latin typeface="Cambria Math" panose="02040503050406030204" pitchFamily="18" charset="0"/>
                        </a:rPr>
                        <m:t>562</m:t>
                      </m:r>
                    </m:oMath>
                  </m:oMathPara>
                </a14:m>
                <a:endParaRPr lang="en-US" sz="2900" dirty="0"/>
              </a:p>
            </p:txBody>
          </p:sp>
        </mc:Choice>
        <mc:Fallback>
          <p:sp>
            <p:nvSpPr>
              <p:cNvPr id="8" name="TextBox 7">
                <a:extLst>
                  <a:ext uri="{FF2B5EF4-FFF2-40B4-BE49-F238E27FC236}">
                    <a16:creationId xmlns:a16="http://schemas.microsoft.com/office/drawing/2014/main" id="{0CA11F49-FF58-4F13-A279-21C1BB0080E3}"/>
                  </a:ext>
                </a:extLst>
              </p:cNvPr>
              <p:cNvSpPr txBox="1">
                <a:spLocks noRot="1" noChangeAspect="1" noMove="1" noResize="1" noEditPoints="1" noAdjustHandles="1" noChangeArrowheads="1" noChangeShapeType="1" noTextEdit="1"/>
              </p:cNvSpPr>
              <p:nvPr/>
            </p:nvSpPr>
            <p:spPr>
              <a:xfrm>
                <a:off x="2020471" y="4321908"/>
                <a:ext cx="3820934" cy="143116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1BF5AA3F-9C97-42AB-BA61-134CE2A34B7E}"/>
                  </a:ext>
                </a:extLst>
              </p:cNvPr>
              <p:cNvSpPr txBox="1"/>
              <p:nvPr/>
            </p:nvSpPr>
            <p:spPr>
              <a:xfrm>
                <a:off x="6814463" y="4321908"/>
                <a:ext cx="3820934" cy="1431161"/>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m:rPr>
                          <m:sty m:val="p"/>
                        </m:rPr>
                        <a:rPr lang="en-US" sz="2900" b="0" i="0" smtClean="0">
                          <a:latin typeface="Cambria Math" panose="02040503050406030204" pitchFamily="18" charset="0"/>
                        </a:rPr>
                        <m:t>sim</m:t>
                      </m:r>
                      <m:d>
                        <m:dPr>
                          <m:ctrlPr>
                            <a:rPr lang="en-US" sz="2900" b="0" i="1" smtClean="0">
                              <a:latin typeface="Cambria Math" panose="02040503050406030204" pitchFamily="18" charset="0"/>
                            </a:rPr>
                          </m:ctrlPr>
                        </m:dPr>
                        <m:e>
                          <m:sSub>
                            <m:sSubPr>
                              <m:ctrlPr>
                                <a:rPr lang="en-US" sz="2900" b="0" i="1" smtClean="0">
                                  <a:latin typeface="Cambria Math" panose="02040503050406030204" pitchFamily="18" charset="0"/>
                                </a:rPr>
                              </m:ctrlPr>
                            </m:sSubPr>
                            <m:e>
                              <m:r>
                                <a:rPr lang="en-US" sz="2900" b="0" i="1" smtClean="0">
                                  <a:latin typeface="Cambria Math" panose="02040503050406030204" pitchFamily="18" charset="0"/>
                                </a:rPr>
                                <m:t>𝐼</m:t>
                              </m:r>
                            </m:e>
                            <m:sub>
                              <m:r>
                                <a:rPr lang="en-US" sz="2900" b="0" i="1" smtClean="0">
                                  <a:latin typeface="Cambria Math" panose="02040503050406030204" pitchFamily="18" charset="0"/>
                                </a:rPr>
                                <m:t>6</m:t>
                              </m:r>
                            </m:sub>
                          </m:sSub>
                          <m:r>
                            <a:rPr lang="en-US" sz="2900" b="0" i="1" smtClean="0">
                              <a:latin typeface="Cambria Math" panose="02040503050406030204" pitchFamily="18" charset="0"/>
                            </a:rPr>
                            <m:t>,</m:t>
                          </m:r>
                          <m:sSub>
                            <m:sSubPr>
                              <m:ctrlPr>
                                <a:rPr lang="en-US" sz="2900" b="0" i="1" smtClean="0">
                                  <a:latin typeface="Cambria Math" panose="02040503050406030204" pitchFamily="18" charset="0"/>
                                </a:rPr>
                              </m:ctrlPr>
                            </m:sSubPr>
                            <m:e>
                              <m:r>
                                <a:rPr lang="en-US" sz="2900" b="0" i="1" smtClean="0">
                                  <a:latin typeface="Cambria Math" panose="02040503050406030204" pitchFamily="18" charset="0"/>
                                </a:rPr>
                                <m:t>𝐼</m:t>
                              </m:r>
                            </m:e>
                            <m:sub>
                              <m:r>
                                <a:rPr lang="en-US" sz="2900" b="0" i="1" smtClean="0">
                                  <a:latin typeface="Cambria Math" panose="02040503050406030204" pitchFamily="18" charset="0"/>
                                </a:rPr>
                                <m:t>4</m:t>
                              </m:r>
                            </m:sub>
                          </m:sSub>
                        </m:e>
                      </m:d>
                      <m:r>
                        <a:rPr lang="en-US" sz="2900" b="0" i="1" smtClean="0">
                          <a:latin typeface="Cambria Math" panose="02040503050406030204" pitchFamily="18" charset="0"/>
                        </a:rPr>
                        <m:t>≈−0.405</m:t>
                      </m:r>
                    </m:oMath>
                  </m:oMathPara>
                </a14:m>
                <a:endParaRPr lang="en-US" sz="2900" b="0" dirty="0"/>
              </a:p>
              <a:p>
                <a:pPr/>
                <a14:m>
                  <m:oMathPara xmlns:m="http://schemas.openxmlformats.org/officeDocument/2006/math">
                    <m:oMathParaPr>
                      <m:jc m:val="left"/>
                    </m:oMathParaPr>
                    <m:oMath xmlns:m="http://schemas.openxmlformats.org/officeDocument/2006/math">
                      <m:r>
                        <m:rPr>
                          <m:sty m:val="p"/>
                        </m:rPr>
                        <a:rPr lang="en-US" sz="2900">
                          <a:latin typeface="Cambria Math" panose="02040503050406030204" pitchFamily="18" charset="0"/>
                        </a:rPr>
                        <m:t>sim</m:t>
                      </m:r>
                      <m:d>
                        <m:dPr>
                          <m:ctrlPr>
                            <a:rPr lang="en-US" sz="2900" i="1">
                              <a:latin typeface="Cambria Math" panose="02040503050406030204" pitchFamily="18" charset="0"/>
                            </a:rPr>
                          </m:ctrlPr>
                        </m:dPr>
                        <m:e>
                          <m:sSub>
                            <m:sSubPr>
                              <m:ctrlPr>
                                <a:rPr lang="en-US" sz="2900" i="1">
                                  <a:latin typeface="Cambria Math" panose="02040503050406030204" pitchFamily="18" charset="0"/>
                                </a:rPr>
                              </m:ctrlPr>
                            </m:sSubPr>
                            <m:e>
                              <m:r>
                                <a:rPr lang="en-US" sz="2900" b="0" i="1" smtClean="0">
                                  <a:latin typeface="Cambria Math" panose="02040503050406030204" pitchFamily="18" charset="0"/>
                                </a:rPr>
                                <m:t>𝐼</m:t>
                              </m:r>
                            </m:e>
                            <m:sub>
                              <m:r>
                                <a:rPr lang="en-US" sz="2900" b="0" i="1" smtClean="0">
                                  <a:latin typeface="Cambria Math" panose="02040503050406030204" pitchFamily="18" charset="0"/>
                                </a:rPr>
                                <m:t>6</m:t>
                              </m:r>
                            </m:sub>
                          </m:sSub>
                          <m:r>
                            <a:rPr lang="en-US" sz="2900" i="1">
                              <a:latin typeface="Cambria Math" panose="02040503050406030204" pitchFamily="18" charset="0"/>
                            </a:rPr>
                            <m:t>,</m:t>
                          </m:r>
                          <m:sSub>
                            <m:sSubPr>
                              <m:ctrlPr>
                                <a:rPr lang="en-US" sz="2900" i="1">
                                  <a:latin typeface="Cambria Math" panose="02040503050406030204" pitchFamily="18" charset="0"/>
                                </a:rPr>
                              </m:ctrlPr>
                            </m:sSubPr>
                            <m:e>
                              <m:r>
                                <a:rPr lang="en-US" sz="2900" b="0" i="1" smtClean="0">
                                  <a:latin typeface="Cambria Math" panose="02040503050406030204" pitchFamily="18" charset="0"/>
                                </a:rPr>
                                <m:t>𝐼</m:t>
                              </m:r>
                            </m:e>
                            <m:sub>
                              <m:r>
                                <a:rPr lang="en-US" sz="2900" b="0" i="1" smtClean="0">
                                  <a:latin typeface="Cambria Math" panose="02040503050406030204" pitchFamily="18" charset="0"/>
                                </a:rPr>
                                <m:t>5</m:t>
                              </m:r>
                            </m:sub>
                          </m:sSub>
                        </m:e>
                      </m:d>
                      <m:r>
                        <a:rPr lang="en-US" sz="2900" i="1">
                          <a:latin typeface="Cambria Math" panose="02040503050406030204" pitchFamily="18" charset="0"/>
                        </a:rPr>
                        <m:t>≈</m:t>
                      </m:r>
                      <m:r>
                        <a:rPr lang="en-US" sz="2900" b="0" i="1" smtClean="0">
                          <a:latin typeface="Cambria Math" panose="02040503050406030204" pitchFamily="18" charset="0"/>
                        </a:rPr>
                        <m:t>−</m:t>
                      </m:r>
                      <m:r>
                        <a:rPr lang="en-US" sz="2900" i="1">
                          <a:latin typeface="Cambria Math" panose="02040503050406030204" pitchFamily="18" charset="0"/>
                        </a:rPr>
                        <m:t>0.</m:t>
                      </m:r>
                      <m:r>
                        <a:rPr lang="en-US" sz="2900" b="0" i="1" smtClean="0">
                          <a:latin typeface="Cambria Math" panose="02040503050406030204" pitchFamily="18" charset="0"/>
                        </a:rPr>
                        <m:t>191</m:t>
                      </m:r>
                    </m:oMath>
                  </m:oMathPara>
                </a14:m>
                <a:endParaRPr lang="en-US" sz="2900" dirty="0"/>
              </a:p>
              <a:p>
                <a:pPr/>
                <a14:m>
                  <m:oMathPara xmlns:m="http://schemas.openxmlformats.org/officeDocument/2006/math">
                    <m:oMathParaPr>
                      <m:jc m:val="left"/>
                    </m:oMathParaPr>
                    <m:oMath xmlns:m="http://schemas.openxmlformats.org/officeDocument/2006/math">
                      <m:r>
                        <m:rPr>
                          <m:sty m:val="p"/>
                        </m:rPr>
                        <a:rPr lang="en-US" sz="2900">
                          <a:latin typeface="Cambria Math" panose="02040503050406030204" pitchFamily="18" charset="0"/>
                        </a:rPr>
                        <m:t>sim</m:t>
                      </m:r>
                      <m:d>
                        <m:dPr>
                          <m:ctrlPr>
                            <a:rPr lang="en-US" sz="2900" i="1">
                              <a:latin typeface="Cambria Math" panose="02040503050406030204" pitchFamily="18" charset="0"/>
                            </a:rPr>
                          </m:ctrlPr>
                        </m:dPr>
                        <m:e>
                          <m:sSub>
                            <m:sSubPr>
                              <m:ctrlPr>
                                <a:rPr lang="en-US" sz="2900" i="1">
                                  <a:latin typeface="Cambria Math" panose="02040503050406030204" pitchFamily="18" charset="0"/>
                                </a:rPr>
                              </m:ctrlPr>
                            </m:sSubPr>
                            <m:e>
                              <m:r>
                                <a:rPr lang="en-US" sz="2900" b="0" i="1" smtClean="0">
                                  <a:latin typeface="Cambria Math" panose="02040503050406030204" pitchFamily="18" charset="0"/>
                                </a:rPr>
                                <m:t>𝐼</m:t>
                              </m:r>
                            </m:e>
                            <m:sub>
                              <m:r>
                                <a:rPr lang="en-US" sz="2900" b="0" i="1" smtClean="0">
                                  <a:latin typeface="Cambria Math" panose="02040503050406030204" pitchFamily="18" charset="0"/>
                                </a:rPr>
                                <m:t>6</m:t>
                              </m:r>
                            </m:sub>
                          </m:sSub>
                          <m:r>
                            <a:rPr lang="en-US" sz="2900" i="1">
                              <a:latin typeface="Cambria Math" panose="02040503050406030204" pitchFamily="18" charset="0"/>
                            </a:rPr>
                            <m:t>,</m:t>
                          </m:r>
                          <m:sSub>
                            <m:sSubPr>
                              <m:ctrlPr>
                                <a:rPr lang="en-US" sz="2900" i="1">
                                  <a:latin typeface="Cambria Math" panose="02040503050406030204" pitchFamily="18" charset="0"/>
                                </a:rPr>
                              </m:ctrlPr>
                            </m:sSubPr>
                            <m:e>
                              <m:r>
                                <a:rPr lang="en-US" sz="2900" b="0" i="1" smtClean="0">
                                  <a:latin typeface="Cambria Math" panose="02040503050406030204" pitchFamily="18" charset="0"/>
                                </a:rPr>
                                <m:t>𝐼</m:t>
                              </m:r>
                            </m:e>
                            <m:sub>
                              <m:r>
                                <a:rPr lang="en-US" sz="2900" b="0" i="1" smtClean="0">
                                  <a:latin typeface="Cambria Math" panose="02040503050406030204" pitchFamily="18" charset="0"/>
                                </a:rPr>
                                <m:t>7</m:t>
                              </m:r>
                            </m:sub>
                          </m:sSub>
                        </m:e>
                      </m:d>
                      <m:r>
                        <a:rPr lang="en-US" sz="2900" i="1">
                          <a:latin typeface="Cambria Math" panose="02040503050406030204" pitchFamily="18" charset="0"/>
                        </a:rPr>
                        <m:t>≈0.</m:t>
                      </m:r>
                      <m:r>
                        <a:rPr lang="en-US" sz="2900" b="0" i="1" smtClean="0">
                          <a:latin typeface="Cambria Math" panose="02040503050406030204" pitchFamily="18" charset="0"/>
                        </a:rPr>
                        <m:t>300</m:t>
                      </m:r>
                    </m:oMath>
                  </m:oMathPara>
                </a14:m>
                <a:endParaRPr lang="en-US" sz="2900" dirty="0"/>
              </a:p>
            </p:txBody>
          </p:sp>
        </mc:Choice>
        <mc:Fallback>
          <p:sp>
            <p:nvSpPr>
              <p:cNvPr id="13" name="TextBox 12">
                <a:extLst>
                  <a:ext uri="{FF2B5EF4-FFF2-40B4-BE49-F238E27FC236}">
                    <a16:creationId xmlns:a16="http://schemas.microsoft.com/office/drawing/2014/main" id="{1BF5AA3F-9C97-42AB-BA61-134CE2A34B7E}"/>
                  </a:ext>
                </a:extLst>
              </p:cNvPr>
              <p:cNvSpPr txBox="1">
                <a:spLocks noRot="1" noChangeAspect="1" noMove="1" noResize="1" noEditPoints="1" noAdjustHandles="1" noChangeArrowheads="1" noChangeShapeType="1" noTextEdit="1"/>
              </p:cNvSpPr>
              <p:nvPr/>
            </p:nvSpPr>
            <p:spPr>
              <a:xfrm>
                <a:off x="6814463" y="4321908"/>
                <a:ext cx="3820934" cy="1431161"/>
              </a:xfrm>
              <a:prstGeom prst="rect">
                <a:avLst/>
              </a:prstGeom>
              <a:blipFill>
                <a:blip r:embed="rId4"/>
                <a:stretch>
                  <a:fillRect/>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C1935C21-D2AD-4BF8-9004-9235E6230C01}"/>
              </a:ext>
            </a:extLst>
          </p:cNvPr>
          <p:cNvSpPr txBox="1"/>
          <p:nvPr/>
        </p:nvSpPr>
        <p:spPr>
          <a:xfrm>
            <a:off x="4232910" y="5919480"/>
            <a:ext cx="3726180" cy="461665"/>
          </a:xfrm>
          <a:prstGeom prst="rect">
            <a:avLst/>
          </a:prstGeom>
          <a:noFill/>
        </p:spPr>
        <p:txBody>
          <a:bodyPr wrap="square" rtlCol="0">
            <a:spAutoFit/>
          </a:bodyPr>
          <a:lstStyle/>
          <a:p>
            <a:r>
              <a:rPr lang="en-US" sz="2400" dirty="0">
                <a:solidFill>
                  <a:srgbClr val="FF0000"/>
                </a:solidFill>
              </a:rPr>
              <a:t>Recommend Item 7 to User 1</a:t>
            </a:r>
          </a:p>
        </p:txBody>
      </p:sp>
    </p:spTree>
    <p:extLst>
      <p:ext uri="{BB962C8B-B14F-4D97-AF65-F5344CB8AC3E}">
        <p14:creationId xmlns:p14="http://schemas.microsoft.com/office/powerpoint/2010/main" val="42718037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AE30B-437C-4388-B7C8-7031F1606EE7}"/>
              </a:ext>
            </a:extLst>
          </p:cNvPr>
          <p:cNvSpPr>
            <a:spLocks noGrp="1"/>
          </p:cNvSpPr>
          <p:nvPr>
            <p:ph type="title"/>
          </p:nvPr>
        </p:nvSpPr>
        <p:spPr/>
        <p:txBody>
          <a:bodyPr/>
          <a:lstStyle/>
          <a:p>
            <a:r>
              <a:rPr lang="en-US" dirty="0"/>
              <a:t>Exercise</a:t>
            </a:r>
          </a:p>
        </p:txBody>
      </p:sp>
      <p:sp>
        <p:nvSpPr>
          <p:cNvPr id="3" name="Slide Number Placeholder 2">
            <a:extLst>
              <a:ext uri="{FF2B5EF4-FFF2-40B4-BE49-F238E27FC236}">
                <a16:creationId xmlns:a16="http://schemas.microsoft.com/office/drawing/2014/main" id="{FBD9A5BF-4EC4-4944-AD46-A30F1E4B857B}"/>
              </a:ext>
            </a:extLst>
          </p:cNvPr>
          <p:cNvSpPr>
            <a:spLocks noGrp="1"/>
          </p:cNvSpPr>
          <p:nvPr>
            <p:ph type="sldNum" sz="quarter" idx="12"/>
          </p:nvPr>
        </p:nvSpPr>
        <p:spPr/>
        <p:txBody>
          <a:bodyPr>
            <a:normAutofit fontScale="85000" lnSpcReduction="20000"/>
          </a:bodyPr>
          <a:lstStyle/>
          <a:p>
            <a:fld id="{69974E82-3C2C-4ABB-838F-79BD9B35B7DF}" type="slidenum">
              <a:rPr lang="en-US" smtClean="0"/>
              <a:t>26</a:t>
            </a:fld>
            <a:endParaRPr lang="en-US"/>
          </a:p>
        </p:txBody>
      </p:sp>
      <p:sp>
        <p:nvSpPr>
          <p:cNvPr id="4" name="Content Placeholder 3">
            <a:extLst>
              <a:ext uri="{FF2B5EF4-FFF2-40B4-BE49-F238E27FC236}">
                <a16:creationId xmlns:a16="http://schemas.microsoft.com/office/drawing/2014/main" id="{66D25CDC-E166-4123-9BE0-0A4B87DDE321}"/>
              </a:ext>
            </a:extLst>
          </p:cNvPr>
          <p:cNvSpPr>
            <a:spLocks noGrp="1"/>
          </p:cNvSpPr>
          <p:nvPr>
            <p:ph sz="quarter" idx="1"/>
          </p:nvPr>
        </p:nvSpPr>
        <p:spPr/>
        <p:txBody>
          <a:bodyPr>
            <a:normAutofit/>
          </a:bodyPr>
          <a:lstStyle/>
          <a:p>
            <a:pPr marL="0" indent="0">
              <a:buNone/>
            </a:pPr>
            <a:r>
              <a:rPr lang="en-US" dirty="0"/>
              <a:t>Suppose we have a user-item bipartite graph without ratings. For example, </a:t>
            </a:r>
          </a:p>
          <a:p>
            <a:r>
              <a:rPr lang="en-US" dirty="0"/>
              <a:t>Alice bought items 1 and 4;</a:t>
            </a:r>
          </a:p>
          <a:p>
            <a:r>
              <a:rPr lang="en-US" dirty="0"/>
              <a:t>Bob bought items 1, 2, and 3;</a:t>
            </a:r>
          </a:p>
          <a:p>
            <a:r>
              <a:rPr lang="en-US" dirty="0"/>
              <a:t>Carol bought items 3 and 4.</a:t>
            </a:r>
          </a:p>
          <a:p>
            <a:pPr marL="0" indent="0">
              <a:buNone/>
            </a:pPr>
            <a:endParaRPr lang="en-US" dirty="0"/>
          </a:p>
          <a:p>
            <a:pPr marL="0" indent="0">
              <a:buNone/>
            </a:pPr>
            <a:r>
              <a:rPr lang="en-US"/>
              <a:t>Suggest </a:t>
            </a:r>
            <a:r>
              <a:rPr lang="en-US" dirty="0"/>
              <a:t>a method of recommendation.</a:t>
            </a:r>
          </a:p>
        </p:txBody>
      </p:sp>
      <p:pic>
        <p:nvPicPr>
          <p:cNvPr id="6" name="Picture 5">
            <a:extLst>
              <a:ext uri="{FF2B5EF4-FFF2-40B4-BE49-F238E27FC236}">
                <a16:creationId xmlns:a16="http://schemas.microsoft.com/office/drawing/2014/main" id="{4E56089A-755D-494F-8B27-6BBDF0C743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2464" y="2277266"/>
            <a:ext cx="4566922" cy="2303467"/>
          </a:xfrm>
          <a:prstGeom prst="rect">
            <a:avLst/>
          </a:prstGeom>
        </p:spPr>
      </p:pic>
    </p:spTree>
    <p:extLst>
      <p:ext uri="{BB962C8B-B14F-4D97-AF65-F5344CB8AC3E}">
        <p14:creationId xmlns:p14="http://schemas.microsoft.com/office/powerpoint/2010/main" val="19368460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4DD8A-9C20-4801-BF3C-BF9F472F8D56}"/>
              </a:ext>
            </a:extLst>
          </p:cNvPr>
          <p:cNvSpPr>
            <a:spLocks noGrp="1"/>
          </p:cNvSpPr>
          <p:nvPr>
            <p:ph type="title"/>
          </p:nvPr>
        </p:nvSpPr>
        <p:spPr/>
        <p:txBody>
          <a:bodyPr/>
          <a:lstStyle/>
          <a:p>
            <a:r>
              <a:rPr lang="en-US" dirty="0"/>
              <a:t>Possible Solution</a:t>
            </a:r>
          </a:p>
        </p:txBody>
      </p:sp>
      <p:sp>
        <p:nvSpPr>
          <p:cNvPr id="3" name="Slide Number Placeholder 2">
            <a:extLst>
              <a:ext uri="{FF2B5EF4-FFF2-40B4-BE49-F238E27FC236}">
                <a16:creationId xmlns:a16="http://schemas.microsoft.com/office/drawing/2014/main" id="{FE5FFFAB-2B90-45B1-8FA5-6ABF41BA0893}"/>
              </a:ext>
            </a:extLst>
          </p:cNvPr>
          <p:cNvSpPr>
            <a:spLocks noGrp="1"/>
          </p:cNvSpPr>
          <p:nvPr>
            <p:ph type="sldNum" sz="quarter" idx="12"/>
          </p:nvPr>
        </p:nvSpPr>
        <p:spPr/>
        <p:txBody>
          <a:bodyPr>
            <a:normAutofit fontScale="85000" lnSpcReduction="20000"/>
          </a:bodyPr>
          <a:lstStyle/>
          <a:p>
            <a:fld id="{69974E82-3C2C-4ABB-838F-79BD9B35B7DF}" type="slidenum">
              <a:rPr lang="en-US" smtClean="0"/>
              <a:t>27</a:t>
            </a:fld>
            <a:endParaRPr lang="en-US"/>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060A7E35-A9F0-4094-B103-15ED0C7ADB8B}"/>
                  </a:ext>
                </a:extLst>
              </p:cNvPr>
              <p:cNvSpPr>
                <a:spLocks noGrp="1"/>
              </p:cNvSpPr>
              <p:nvPr>
                <p:ph sz="quarter" idx="1"/>
              </p:nvPr>
            </p:nvSpPr>
            <p:spPr/>
            <p:txBody>
              <a:bodyPr>
                <a:normAutofit/>
              </a:bodyPr>
              <a:lstStyle/>
              <a:p>
                <a:pPr marL="0" indent="0">
                  <a:buNone/>
                </a:pPr>
                <a:r>
                  <a:rPr lang="en-US" b="1" dirty="0">
                    <a:solidFill>
                      <a:srgbClr val="0070C0"/>
                    </a:solidFill>
                  </a:rPr>
                  <a:t>Recommendation for user </a:t>
                </a:r>
                <a14:m>
                  <m:oMath xmlns:m="http://schemas.openxmlformats.org/officeDocument/2006/math">
                    <m:r>
                      <a:rPr lang="en-US" b="1" i="1" smtClean="0">
                        <a:solidFill>
                          <a:srgbClr val="0070C0"/>
                        </a:solidFill>
                        <a:latin typeface="Cambria Math" panose="02040503050406030204" pitchFamily="18" charset="0"/>
                      </a:rPr>
                      <m:t>𝑼</m:t>
                    </m:r>
                  </m:oMath>
                </a14:m>
                <a:r>
                  <a:rPr lang="en-US" b="1" dirty="0">
                    <a:solidFill>
                      <a:srgbClr val="0070C0"/>
                    </a:solidFill>
                  </a:rPr>
                  <a:t>: </a:t>
                </a:r>
                <a:r>
                  <a:rPr lang="en-US" dirty="0"/>
                  <a:t>Find an item </a:t>
                </a:r>
                <a14:m>
                  <m:oMath xmlns:m="http://schemas.openxmlformats.org/officeDocument/2006/math">
                    <m:r>
                      <a:rPr lang="en-US" b="0" i="1" smtClean="0">
                        <a:latin typeface="Cambria Math" panose="02040503050406030204" pitchFamily="18" charset="0"/>
                      </a:rPr>
                      <m:t>𝐼</m:t>
                    </m:r>
                  </m:oMath>
                </a14:m>
                <a:r>
                  <a:rPr lang="en-US" dirty="0"/>
                  <a:t> such that </a:t>
                </a:r>
              </a:p>
              <a:p>
                <a:r>
                  <a:rPr lang="en-US" dirty="0"/>
                  <a:t>There is no edge between </a:t>
                </a:r>
                <a14:m>
                  <m:oMath xmlns:m="http://schemas.openxmlformats.org/officeDocument/2006/math">
                    <m:r>
                      <a:rPr lang="en-US" b="0" i="1" smtClean="0">
                        <a:latin typeface="Cambria Math" panose="02040503050406030204" pitchFamily="18" charset="0"/>
                      </a:rPr>
                      <m:t>𝑈</m:t>
                    </m:r>
                  </m:oMath>
                </a14:m>
                <a:r>
                  <a:rPr lang="en-US" dirty="0"/>
                  <a:t> and </a:t>
                </a:r>
                <a14:m>
                  <m:oMath xmlns:m="http://schemas.openxmlformats.org/officeDocument/2006/math">
                    <m:r>
                      <a:rPr lang="en-US" b="0" i="1" smtClean="0">
                        <a:latin typeface="Cambria Math" panose="02040503050406030204" pitchFamily="18" charset="0"/>
                      </a:rPr>
                      <m:t>𝐼</m:t>
                    </m:r>
                  </m:oMath>
                </a14:m>
                <a:r>
                  <a:rPr lang="en-US" dirty="0"/>
                  <a:t>.</a:t>
                </a:r>
              </a:p>
              <a:p>
                <a:r>
                  <a:rPr lang="en-US" dirty="0"/>
                  <a:t>The item </a:t>
                </a:r>
                <a14:m>
                  <m:oMath xmlns:m="http://schemas.openxmlformats.org/officeDocument/2006/math">
                    <m:r>
                      <a:rPr lang="en-US" b="0" i="1" smtClean="0">
                        <a:latin typeface="Cambria Math" panose="02040503050406030204" pitchFamily="18" charset="0"/>
                      </a:rPr>
                      <m:t>𝐼</m:t>
                    </m:r>
                  </m:oMath>
                </a14:m>
                <a:r>
                  <a:rPr lang="en-US" dirty="0"/>
                  <a:t> has the maximum number of </a:t>
                </a:r>
                <a14:m>
                  <m:oMath xmlns:m="http://schemas.openxmlformats.org/officeDocument/2006/math">
                    <m:r>
                      <a:rPr lang="en-US" b="0" i="1" smtClean="0">
                        <a:latin typeface="Cambria Math" panose="02040503050406030204" pitchFamily="18" charset="0"/>
                      </a:rPr>
                      <m:t>3</m:t>
                    </m:r>
                  </m:oMath>
                </a14:m>
                <a:r>
                  <a:rPr lang="en-US" dirty="0"/>
                  <a:t>-step chains to </a:t>
                </a:r>
                <a14:m>
                  <m:oMath xmlns:m="http://schemas.openxmlformats.org/officeDocument/2006/math">
                    <m:r>
                      <a:rPr lang="en-US" b="0" i="1" smtClean="0">
                        <a:latin typeface="Cambria Math" panose="02040503050406030204" pitchFamily="18" charset="0"/>
                      </a:rPr>
                      <m:t>𝑈</m:t>
                    </m:r>
                  </m:oMath>
                </a14:m>
                <a:r>
                  <a:rPr lang="en-US" dirty="0"/>
                  <a:t>. </a:t>
                </a:r>
              </a:p>
              <a:p>
                <a:pPr marL="0" indent="0">
                  <a:buNone/>
                </a:pPr>
                <a:r>
                  <a:rPr lang="en-US" dirty="0"/>
                  <a:t>Recommend </a:t>
                </a:r>
                <a14:m>
                  <m:oMath xmlns:m="http://schemas.openxmlformats.org/officeDocument/2006/math">
                    <m:r>
                      <a:rPr lang="en-US" b="0" i="1" smtClean="0">
                        <a:latin typeface="Cambria Math" panose="02040503050406030204" pitchFamily="18" charset="0"/>
                      </a:rPr>
                      <m:t>𝐼</m:t>
                    </m:r>
                  </m:oMath>
                </a14:m>
                <a:r>
                  <a:rPr lang="en-US" dirty="0"/>
                  <a:t> to </a:t>
                </a:r>
                <a14:m>
                  <m:oMath xmlns:m="http://schemas.openxmlformats.org/officeDocument/2006/math">
                    <m:r>
                      <a:rPr lang="en-US" b="0" i="1" smtClean="0">
                        <a:latin typeface="Cambria Math" panose="02040503050406030204" pitchFamily="18" charset="0"/>
                      </a:rPr>
                      <m:t>𝑈</m:t>
                    </m:r>
                  </m:oMath>
                </a14:m>
                <a:r>
                  <a:rPr lang="en-US" dirty="0"/>
                  <a:t>. </a:t>
                </a:r>
              </a:p>
              <a:p>
                <a:pPr marL="0" indent="0">
                  <a:buNone/>
                </a:pPr>
                <a:endParaRPr lang="en-US" dirty="0"/>
              </a:p>
            </p:txBody>
          </p:sp>
        </mc:Choice>
        <mc:Fallback xmlns="">
          <p:sp>
            <p:nvSpPr>
              <p:cNvPr id="4" name="Content Placeholder 3">
                <a:extLst>
                  <a:ext uri="{FF2B5EF4-FFF2-40B4-BE49-F238E27FC236}">
                    <a16:creationId xmlns:a16="http://schemas.microsoft.com/office/drawing/2014/main" id="{060A7E35-A9F0-4094-B103-15ED0C7ADB8B}"/>
                  </a:ext>
                </a:extLst>
              </p:cNvPr>
              <p:cNvSpPr>
                <a:spLocks noGrp="1" noRot="1" noChangeAspect="1" noMove="1" noResize="1" noEditPoints="1" noAdjustHandles="1" noChangeArrowheads="1" noChangeShapeType="1" noTextEdit="1"/>
              </p:cNvSpPr>
              <p:nvPr>
                <p:ph sz="quarter" idx="1"/>
              </p:nvPr>
            </p:nvSpPr>
            <p:spPr>
              <a:blipFill>
                <a:blip r:embed="rId2"/>
                <a:stretch>
                  <a:fillRect l="-1178" t="-1357"/>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503C3E17-431A-4BB0-A802-61957E40DC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2464" y="3643078"/>
            <a:ext cx="4566922" cy="2303467"/>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6327FE4-364F-4EC3-911C-2170B7711944}"/>
                  </a:ext>
                </a:extLst>
              </p:cNvPr>
              <p:cNvSpPr txBox="1"/>
              <p:nvPr/>
            </p:nvSpPr>
            <p:spPr>
              <a:xfrm>
                <a:off x="1372614" y="4194646"/>
                <a:ext cx="4843156" cy="1200329"/>
              </a:xfrm>
              <a:prstGeom prst="rect">
                <a:avLst/>
              </a:prstGeom>
              <a:noFill/>
            </p:spPr>
            <p:txBody>
              <a:bodyPr wrap="square" rtlCol="0">
                <a:spAutoFit/>
              </a:bodyPr>
              <a:lstStyle/>
              <a:p>
                <a:r>
                  <a:rPr lang="en-US" sz="2400" dirty="0"/>
                  <a:t>Each </a:t>
                </a:r>
                <a14:m>
                  <m:oMath xmlns:m="http://schemas.openxmlformats.org/officeDocument/2006/math">
                    <m:r>
                      <a:rPr lang="en-US" sz="2400" b="0" i="1" smtClean="0">
                        <a:latin typeface="Cambria Math" panose="02040503050406030204" pitchFamily="18" charset="0"/>
                      </a:rPr>
                      <m:t>3</m:t>
                    </m:r>
                  </m:oMath>
                </a14:m>
                <a:r>
                  <a:rPr lang="en-US" sz="2400" dirty="0"/>
                  <a:t>-step chain from </a:t>
                </a:r>
                <a14:m>
                  <m:oMath xmlns:m="http://schemas.openxmlformats.org/officeDocument/2006/math">
                    <m:r>
                      <a:rPr lang="en-US" sz="2400" b="0" i="1" smtClean="0">
                        <a:latin typeface="Cambria Math" panose="02040503050406030204" pitchFamily="18" charset="0"/>
                      </a:rPr>
                      <m:t>𝐼</m:t>
                    </m:r>
                  </m:oMath>
                </a14:m>
                <a:r>
                  <a:rPr lang="en-US" sz="2400" dirty="0"/>
                  <a:t> to </a:t>
                </a:r>
                <a14:m>
                  <m:oMath xmlns:m="http://schemas.openxmlformats.org/officeDocument/2006/math">
                    <m:r>
                      <a:rPr lang="en-US" sz="2400" b="0" i="1" smtClean="0">
                        <a:latin typeface="Cambria Math" panose="02040503050406030204" pitchFamily="18" charset="0"/>
                      </a:rPr>
                      <m:t>𝑈</m:t>
                    </m:r>
                  </m:oMath>
                </a14:m>
                <a:r>
                  <a:rPr lang="en-US" sz="2400" dirty="0"/>
                  <a:t> says that </a:t>
                </a:r>
                <a14:m>
                  <m:oMath xmlns:m="http://schemas.openxmlformats.org/officeDocument/2006/math">
                    <m:r>
                      <a:rPr lang="en-US" sz="2400" b="0" i="1" smtClean="0">
                        <a:latin typeface="Cambria Math" panose="02040503050406030204" pitchFamily="18" charset="0"/>
                      </a:rPr>
                      <m:t>𝐼</m:t>
                    </m:r>
                  </m:oMath>
                </a14:m>
                <a:r>
                  <a:rPr lang="en-US" sz="2400" dirty="0"/>
                  <a:t> was bought by someone who has a common item with </a:t>
                </a:r>
                <a14:m>
                  <m:oMath xmlns:m="http://schemas.openxmlformats.org/officeDocument/2006/math">
                    <m:r>
                      <a:rPr lang="en-US" sz="2400" b="0" i="1" smtClean="0">
                        <a:latin typeface="Cambria Math" panose="02040503050406030204" pitchFamily="18" charset="0"/>
                      </a:rPr>
                      <m:t>𝑈</m:t>
                    </m:r>
                  </m:oMath>
                </a14:m>
                <a:r>
                  <a:rPr lang="en-US" sz="2400" dirty="0"/>
                  <a:t>. </a:t>
                </a:r>
              </a:p>
            </p:txBody>
          </p:sp>
        </mc:Choice>
        <mc:Fallback xmlns="">
          <p:sp>
            <p:nvSpPr>
              <p:cNvPr id="6" name="TextBox 5">
                <a:extLst>
                  <a:ext uri="{FF2B5EF4-FFF2-40B4-BE49-F238E27FC236}">
                    <a16:creationId xmlns:a16="http://schemas.microsoft.com/office/drawing/2014/main" id="{E6327FE4-364F-4EC3-911C-2170B7711944}"/>
                  </a:ext>
                </a:extLst>
              </p:cNvPr>
              <p:cNvSpPr txBox="1">
                <a:spLocks noRot="1" noChangeAspect="1" noMove="1" noResize="1" noEditPoints="1" noAdjustHandles="1" noChangeArrowheads="1" noChangeShapeType="1" noTextEdit="1"/>
              </p:cNvSpPr>
              <p:nvPr/>
            </p:nvSpPr>
            <p:spPr>
              <a:xfrm>
                <a:off x="1372614" y="4194646"/>
                <a:ext cx="4843156" cy="1200329"/>
              </a:xfrm>
              <a:prstGeom prst="rect">
                <a:avLst/>
              </a:prstGeom>
              <a:blipFill>
                <a:blip r:embed="rId4"/>
                <a:stretch>
                  <a:fillRect l="-1887" t="-4061" b="-10660"/>
                </a:stretch>
              </a:blipFill>
            </p:spPr>
            <p:txBody>
              <a:bodyPr/>
              <a:lstStyle/>
              <a:p>
                <a:r>
                  <a:rPr lang="en-US">
                    <a:noFill/>
                  </a:rPr>
                  <a:t> </a:t>
                </a:r>
              </a:p>
            </p:txBody>
          </p:sp>
        </mc:Fallback>
      </mc:AlternateContent>
    </p:spTree>
    <p:extLst>
      <p:ext uri="{BB962C8B-B14F-4D97-AF65-F5344CB8AC3E}">
        <p14:creationId xmlns:p14="http://schemas.microsoft.com/office/powerpoint/2010/main" val="31478194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5CFA2-2E23-4721-923A-E64DD3A05022}"/>
              </a:ext>
            </a:extLst>
          </p:cNvPr>
          <p:cNvSpPr>
            <a:spLocks noGrp="1"/>
          </p:cNvSpPr>
          <p:nvPr>
            <p:ph type="title"/>
          </p:nvPr>
        </p:nvSpPr>
        <p:spPr/>
        <p:txBody>
          <a:bodyPr/>
          <a:lstStyle/>
          <a:p>
            <a:r>
              <a:rPr lang="en-US" dirty="0"/>
              <a:t>Example</a:t>
            </a:r>
          </a:p>
        </p:txBody>
      </p:sp>
      <p:sp>
        <p:nvSpPr>
          <p:cNvPr id="3" name="Slide Number Placeholder 2">
            <a:extLst>
              <a:ext uri="{FF2B5EF4-FFF2-40B4-BE49-F238E27FC236}">
                <a16:creationId xmlns:a16="http://schemas.microsoft.com/office/drawing/2014/main" id="{323B2013-D263-4D44-B238-79A47ACA4ED0}"/>
              </a:ext>
            </a:extLst>
          </p:cNvPr>
          <p:cNvSpPr>
            <a:spLocks noGrp="1"/>
          </p:cNvSpPr>
          <p:nvPr>
            <p:ph type="sldNum" sz="quarter" idx="12"/>
          </p:nvPr>
        </p:nvSpPr>
        <p:spPr/>
        <p:txBody>
          <a:bodyPr>
            <a:normAutofit fontScale="85000" lnSpcReduction="20000"/>
          </a:bodyPr>
          <a:lstStyle/>
          <a:p>
            <a:fld id="{69974E82-3C2C-4ABB-838F-79BD9B35B7DF}" type="slidenum">
              <a:rPr lang="en-US" smtClean="0"/>
              <a:t>28</a:t>
            </a:fld>
            <a:endParaRPr lang="en-US"/>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442BEFB7-0E9F-4719-AC06-B847EE01C51E}"/>
                  </a:ext>
                </a:extLst>
              </p:cNvPr>
              <p:cNvSpPr>
                <a:spLocks noGrp="1"/>
              </p:cNvSpPr>
              <p:nvPr>
                <p:ph sz="quarter" idx="1"/>
              </p:nvPr>
            </p:nvSpPr>
            <p:spPr/>
            <p:txBody>
              <a:bodyPr/>
              <a:lstStyle/>
              <a:p>
                <a:pPr marL="0" indent="0">
                  <a:buNone/>
                </a:pPr>
                <a:r>
                  <a:rPr lang="en-US" b="1" dirty="0">
                    <a:solidFill>
                      <a:srgbClr val="0070C0"/>
                    </a:solidFill>
                  </a:rPr>
                  <a:t>Recommendation for Alice</a:t>
                </a:r>
              </a:p>
              <a:p>
                <a:r>
                  <a:rPr lang="en-US" dirty="0"/>
                  <a:t>Item 2 has one </a:t>
                </a:r>
                <a14:m>
                  <m:oMath xmlns:m="http://schemas.openxmlformats.org/officeDocument/2006/math">
                    <m:r>
                      <a:rPr lang="en-US" i="1">
                        <a:latin typeface="Cambria Math" panose="02040503050406030204" pitchFamily="18" charset="0"/>
                      </a:rPr>
                      <m:t>3</m:t>
                    </m:r>
                  </m:oMath>
                </a14:m>
                <a:r>
                  <a:rPr lang="en-US" dirty="0"/>
                  <a:t>-step chain to Alice.</a:t>
                </a:r>
              </a:p>
              <a:p>
                <a:r>
                  <a:rPr lang="en-US" dirty="0"/>
                  <a:t>Item 3 has two </a:t>
                </a:r>
                <a14:m>
                  <m:oMath xmlns:m="http://schemas.openxmlformats.org/officeDocument/2006/math">
                    <m:r>
                      <a:rPr lang="en-US" i="1">
                        <a:latin typeface="Cambria Math" panose="02040503050406030204" pitchFamily="18" charset="0"/>
                      </a:rPr>
                      <m:t>3</m:t>
                    </m:r>
                  </m:oMath>
                </a14:m>
                <a:r>
                  <a:rPr lang="en-US" dirty="0"/>
                  <a:t>-step chains to Alice.</a:t>
                </a:r>
              </a:p>
              <a:p>
                <a:pPr marL="0" indent="0">
                  <a:buNone/>
                </a:pPr>
                <a:r>
                  <a:rPr lang="en-US" dirty="0"/>
                  <a:t>Therefore, item 3 is recommended to Alice.</a:t>
                </a:r>
              </a:p>
              <a:p>
                <a:pPr marL="0" indent="0">
                  <a:buNone/>
                </a:pPr>
                <a:endParaRPr lang="en-US" dirty="0"/>
              </a:p>
            </p:txBody>
          </p:sp>
        </mc:Choice>
        <mc:Fallback xmlns="">
          <p:sp>
            <p:nvSpPr>
              <p:cNvPr id="4" name="Content Placeholder 3">
                <a:extLst>
                  <a:ext uri="{FF2B5EF4-FFF2-40B4-BE49-F238E27FC236}">
                    <a16:creationId xmlns:a16="http://schemas.microsoft.com/office/drawing/2014/main" id="{442BEFB7-0E9F-4719-AC06-B847EE01C51E}"/>
                  </a:ext>
                </a:extLst>
              </p:cNvPr>
              <p:cNvSpPr>
                <a:spLocks noGrp="1" noRot="1" noChangeAspect="1" noMove="1" noResize="1" noEditPoints="1" noAdjustHandles="1" noChangeArrowheads="1" noChangeShapeType="1" noTextEdit="1"/>
              </p:cNvSpPr>
              <p:nvPr>
                <p:ph sz="quarter" idx="1"/>
              </p:nvPr>
            </p:nvSpPr>
            <p:spPr>
              <a:blipFill>
                <a:blip r:embed="rId2"/>
                <a:stretch>
                  <a:fillRect l="-1178" t="-1357"/>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CF05A141-BFED-4374-94D9-47D4F98408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1790" y="3993807"/>
            <a:ext cx="4566922" cy="2303467"/>
          </a:xfrm>
          <a:prstGeom prst="rect">
            <a:avLst/>
          </a:prstGeom>
        </p:spPr>
      </p:pic>
    </p:spTree>
    <p:extLst>
      <p:ext uri="{BB962C8B-B14F-4D97-AF65-F5344CB8AC3E}">
        <p14:creationId xmlns:p14="http://schemas.microsoft.com/office/powerpoint/2010/main" val="26060866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a:t>
            </a:r>
          </a:p>
        </p:txBody>
      </p:sp>
      <p:sp>
        <p:nvSpPr>
          <p:cNvPr id="3" name="Content Placeholder 2"/>
          <p:cNvSpPr>
            <a:spLocks noGrp="1"/>
          </p:cNvSpPr>
          <p:nvPr>
            <p:ph sz="quarter" idx="1"/>
          </p:nvPr>
        </p:nvSpPr>
        <p:spPr>
          <a:xfrm>
            <a:off x="812799" y="1589567"/>
            <a:ext cx="7155543" cy="4572000"/>
          </a:xfrm>
        </p:spPr>
        <p:txBody>
          <a:bodyPr>
            <a:normAutofit/>
          </a:bodyPr>
          <a:lstStyle/>
          <a:p>
            <a:pPr marL="0" indent="0">
              <a:buNone/>
            </a:pPr>
            <a:r>
              <a:rPr lang="en-US" dirty="0"/>
              <a:t>Section 3.3.2</a:t>
            </a:r>
          </a:p>
        </p:txBody>
      </p:sp>
      <p:sp>
        <p:nvSpPr>
          <p:cNvPr id="5" name="Slide Number Placeholder 4"/>
          <p:cNvSpPr>
            <a:spLocks noGrp="1"/>
          </p:cNvSpPr>
          <p:nvPr>
            <p:ph type="sldNum" sz="quarter" idx="16"/>
          </p:nvPr>
        </p:nvSpPr>
        <p:spPr/>
        <p:txBody>
          <a:bodyPr>
            <a:normAutofit fontScale="85000" lnSpcReduction="20000"/>
          </a:bodyPr>
          <a:lstStyle/>
          <a:p>
            <a:fld id="{C42FE918-A725-4A17-832F-F28B624C2EC6}" type="slidenum">
              <a:rPr lang="en-US" smtClean="0"/>
              <a:t>29</a:t>
            </a:fld>
            <a:endParaRPr lang="en-US"/>
          </a:p>
        </p:txBody>
      </p:sp>
      <p:pic>
        <p:nvPicPr>
          <p:cNvPr id="6" name="Picture 5">
            <a:extLst>
              <a:ext uri="{FF2B5EF4-FFF2-40B4-BE49-F238E27FC236}">
                <a16:creationId xmlns:a16="http://schemas.microsoft.com/office/drawing/2014/main" id="{D43BD102-EB16-447C-B953-6F14AC9412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6029" y="1589567"/>
            <a:ext cx="3507971" cy="4572000"/>
          </a:xfrm>
          <a:prstGeom prst="rect">
            <a:avLst/>
          </a:prstGeom>
        </p:spPr>
      </p:pic>
    </p:spTree>
    <p:extLst>
      <p:ext uri="{BB962C8B-B14F-4D97-AF65-F5344CB8AC3E}">
        <p14:creationId xmlns:p14="http://schemas.microsoft.com/office/powerpoint/2010/main" val="2933298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32935-CA52-49AF-BD18-8BECF55BC55A}"/>
              </a:ext>
            </a:extLst>
          </p:cNvPr>
          <p:cNvSpPr>
            <a:spLocks noGrp="1"/>
          </p:cNvSpPr>
          <p:nvPr>
            <p:ph type="title"/>
          </p:nvPr>
        </p:nvSpPr>
        <p:spPr/>
        <p:txBody>
          <a:bodyPr/>
          <a:lstStyle/>
          <a:p>
            <a:r>
              <a:rPr lang="en-US" dirty="0"/>
              <a:t>Collaborative Filtering</a:t>
            </a:r>
          </a:p>
        </p:txBody>
      </p:sp>
      <p:sp>
        <p:nvSpPr>
          <p:cNvPr id="3" name="Content Placeholder 2">
            <a:extLst>
              <a:ext uri="{FF2B5EF4-FFF2-40B4-BE49-F238E27FC236}">
                <a16:creationId xmlns:a16="http://schemas.microsoft.com/office/drawing/2014/main" id="{0BF2799A-3A08-4B35-9671-AF3009135502}"/>
              </a:ext>
            </a:extLst>
          </p:cNvPr>
          <p:cNvSpPr>
            <a:spLocks noGrp="1"/>
          </p:cNvSpPr>
          <p:nvPr>
            <p:ph sz="quarter" idx="1"/>
          </p:nvPr>
        </p:nvSpPr>
        <p:spPr>
          <a:xfrm>
            <a:off x="812800" y="1589567"/>
            <a:ext cx="6734469" cy="4572000"/>
          </a:xfrm>
        </p:spPr>
        <p:txBody>
          <a:bodyPr>
            <a:normAutofit/>
          </a:bodyPr>
          <a:lstStyle/>
          <a:p>
            <a:r>
              <a:rPr lang="en-US" dirty="0"/>
              <a:t>Recommender systems are based on a technique called </a:t>
            </a:r>
            <a:r>
              <a:rPr lang="en-US" dirty="0">
                <a:solidFill>
                  <a:srgbClr val="FF0000"/>
                </a:solidFill>
              </a:rPr>
              <a:t>collaborative filtering</a:t>
            </a:r>
            <a:r>
              <a:rPr lang="en-US" dirty="0"/>
              <a:t>. The underlying recommender network is used to make a prediction for a given user: which of the items will the user like?</a:t>
            </a:r>
          </a:p>
          <a:p>
            <a:r>
              <a:rPr lang="en-US" dirty="0"/>
              <a:t>There are two forms of collaborative filtering:</a:t>
            </a:r>
          </a:p>
          <a:p>
            <a:pPr lvl="1"/>
            <a:r>
              <a:rPr lang="en-US" dirty="0"/>
              <a:t>user-to-user form;</a:t>
            </a:r>
          </a:p>
          <a:p>
            <a:pPr lvl="1"/>
            <a:r>
              <a:rPr lang="en-US" dirty="0"/>
              <a:t>item-to-item form.</a:t>
            </a:r>
          </a:p>
          <a:p>
            <a:endParaRPr lang="en-US" dirty="0"/>
          </a:p>
          <a:p>
            <a:endParaRPr lang="en-US" dirty="0"/>
          </a:p>
        </p:txBody>
      </p:sp>
      <p:pic>
        <p:nvPicPr>
          <p:cNvPr id="6" name="Content Placeholder 5">
            <a:extLst>
              <a:ext uri="{FF2B5EF4-FFF2-40B4-BE49-F238E27FC236}">
                <a16:creationId xmlns:a16="http://schemas.microsoft.com/office/drawing/2014/main" id="{65C9A51D-8765-4F9C-9B87-256AA5B39EC8}"/>
              </a:ext>
            </a:extLst>
          </p:cNvPr>
          <p:cNvPicPr>
            <a:picLocks noGrp="1" noChangeAspect="1"/>
          </p:cNvPicPr>
          <p:nvPr>
            <p:ph sz="quarter" idx="2"/>
          </p:nvPr>
        </p:nvPicPr>
        <p:blipFill>
          <a:blip r:embed="rId2"/>
          <a:stretch>
            <a:fillRect/>
          </a:stretch>
        </p:blipFill>
        <p:spPr>
          <a:xfrm>
            <a:off x="7547270" y="1589567"/>
            <a:ext cx="4024707" cy="4572000"/>
          </a:xfrm>
          <a:prstGeom prst="rect">
            <a:avLst/>
          </a:prstGeom>
        </p:spPr>
      </p:pic>
      <p:sp>
        <p:nvSpPr>
          <p:cNvPr id="5" name="Slide Number Placeholder 4">
            <a:extLst>
              <a:ext uri="{FF2B5EF4-FFF2-40B4-BE49-F238E27FC236}">
                <a16:creationId xmlns:a16="http://schemas.microsoft.com/office/drawing/2014/main" id="{88589C5C-7B96-4FE3-84AA-E1A03A0E4527}"/>
              </a:ext>
            </a:extLst>
          </p:cNvPr>
          <p:cNvSpPr>
            <a:spLocks noGrp="1"/>
          </p:cNvSpPr>
          <p:nvPr>
            <p:ph type="sldNum" sz="quarter" idx="16"/>
          </p:nvPr>
        </p:nvSpPr>
        <p:spPr/>
        <p:txBody>
          <a:bodyPr>
            <a:normAutofit fontScale="85000" lnSpcReduction="20000"/>
          </a:bodyPr>
          <a:lstStyle/>
          <a:p>
            <a:fld id="{69974E82-3C2C-4ABB-838F-79BD9B35B7DF}" type="slidenum">
              <a:rPr lang="en-US" smtClean="0"/>
              <a:t>3</a:t>
            </a:fld>
            <a:endParaRPr lang="en-US"/>
          </a:p>
        </p:txBody>
      </p:sp>
      <p:sp>
        <p:nvSpPr>
          <p:cNvPr id="4" name="Block Arc 3">
            <a:extLst>
              <a:ext uri="{FF2B5EF4-FFF2-40B4-BE49-F238E27FC236}">
                <a16:creationId xmlns:a16="http://schemas.microsoft.com/office/drawing/2014/main" id="{B1C737AA-92D0-4BA2-B07A-C2F481241913}"/>
              </a:ext>
            </a:extLst>
          </p:cNvPr>
          <p:cNvSpPr/>
          <p:nvPr/>
        </p:nvSpPr>
        <p:spPr>
          <a:xfrm flipV="1">
            <a:off x="8530542" y="5069710"/>
            <a:ext cx="2187615" cy="752355"/>
          </a:xfrm>
          <a:prstGeom prst="blockArc">
            <a:avLst>
              <a:gd name="adj1" fmla="val 11696676"/>
              <a:gd name="adj2" fmla="val 49325"/>
              <a:gd name="adj3" fmla="val 0"/>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TextBox 6">
            <a:extLst>
              <a:ext uri="{FF2B5EF4-FFF2-40B4-BE49-F238E27FC236}">
                <a16:creationId xmlns:a16="http://schemas.microsoft.com/office/drawing/2014/main" id="{371956DF-5902-49F3-9A9F-9911E6ED37CB}"/>
              </a:ext>
            </a:extLst>
          </p:cNvPr>
          <p:cNvSpPr txBox="1"/>
          <p:nvPr/>
        </p:nvSpPr>
        <p:spPr>
          <a:xfrm>
            <a:off x="9624349" y="5822065"/>
            <a:ext cx="532435" cy="584775"/>
          </a:xfrm>
          <a:prstGeom prst="rect">
            <a:avLst/>
          </a:prstGeom>
          <a:noFill/>
        </p:spPr>
        <p:txBody>
          <a:bodyPr wrap="square" rtlCol="0">
            <a:spAutoFit/>
          </a:bodyPr>
          <a:lstStyle/>
          <a:p>
            <a:r>
              <a:rPr lang="en-US" sz="3200" dirty="0">
                <a:solidFill>
                  <a:srgbClr val="FF0000"/>
                </a:solidFill>
                <a:latin typeface="Arial Rounded MT Bold" panose="020F0704030504030204" pitchFamily="34" charset="0"/>
              </a:rPr>
              <a:t>?</a:t>
            </a:r>
          </a:p>
        </p:txBody>
      </p:sp>
    </p:spTree>
    <p:extLst>
      <p:ext uri="{BB962C8B-B14F-4D97-AF65-F5344CB8AC3E}">
        <p14:creationId xmlns:p14="http://schemas.microsoft.com/office/powerpoint/2010/main" val="1645828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5E987F2-77E5-4C93-B934-F4F9E0AD3526}"/>
              </a:ext>
            </a:extLst>
          </p:cNvPr>
          <p:cNvSpPr>
            <a:spLocks noGrp="1"/>
          </p:cNvSpPr>
          <p:nvPr>
            <p:ph type="body" idx="1"/>
          </p:nvPr>
        </p:nvSpPr>
        <p:spPr/>
        <p:txBody>
          <a:bodyPr/>
          <a:lstStyle/>
          <a:p>
            <a:endParaRPr lang="en-US"/>
          </a:p>
        </p:txBody>
      </p:sp>
      <p:sp>
        <p:nvSpPr>
          <p:cNvPr id="3" name="Title 2">
            <a:extLst>
              <a:ext uri="{FF2B5EF4-FFF2-40B4-BE49-F238E27FC236}">
                <a16:creationId xmlns:a16="http://schemas.microsoft.com/office/drawing/2014/main" id="{119A0A63-87F0-4F11-B1E9-50882B618B9F}"/>
              </a:ext>
            </a:extLst>
          </p:cNvPr>
          <p:cNvSpPr>
            <a:spLocks noGrp="1"/>
          </p:cNvSpPr>
          <p:nvPr>
            <p:ph type="title"/>
          </p:nvPr>
        </p:nvSpPr>
        <p:spPr/>
        <p:txBody>
          <a:bodyPr/>
          <a:lstStyle/>
          <a:p>
            <a:r>
              <a:rPr lang="en-US" dirty="0"/>
              <a:t>User-to-User Collaborative Filtering</a:t>
            </a:r>
          </a:p>
        </p:txBody>
      </p:sp>
      <p:sp>
        <p:nvSpPr>
          <p:cNvPr id="4" name="Slide Number Placeholder 3">
            <a:extLst>
              <a:ext uri="{FF2B5EF4-FFF2-40B4-BE49-F238E27FC236}">
                <a16:creationId xmlns:a16="http://schemas.microsoft.com/office/drawing/2014/main" id="{FDBC761A-410F-4CE8-99C7-ABC83989E08F}"/>
              </a:ext>
            </a:extLst>
          </p:cNvPr>
          <p:cNvSpPr>
            <a:spLocks noGrp="1"/>
          </p:cNvSpPr>
          <p:nvPr>
            <p:ph type="sldNum" sz="quarter" idx="11"/>
          </p:nvPr>
        </p:nvSpPr>
        <p:spPr/>
        <p:txBody>
          <a:bodyPr/>
          <a:lstStyle/>
          <a:p>
            <a:fld id="{69974E82-3C2C-4ABB-838F-79BD9B35B7DF}" type="slidenum">
              <a:rPr lang="en-US" smtClean="0"/>
              <a:t>4</a:t>
            </a:fld>
            <a:endParaRPr lang="en-US"/>
          </a:p>
        </p:txBody>
      </p:sp>
    </p:spTree>
    <p:extLst>
      <p:ext uri="{BB962C8B-B14F-4D97-AF65-F5344CB8AC3E}">
        <p14:creationId xmlns:p14="http://schemas.microsoft.com/office/powerpoint/2010/main" val="1098383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B53A5-2F36-44BC-B7E7-D3CE96CFF599}"/>
              </a:ext>
            </a:extLst>
          </p:cNvPr>
          <p:cNvSpPr>
            <a:spLocks noGrp="1"/>
          </p:cNvSpPr>
          <p:nvPr>
            <p:ph type="title"/>
          </p:nvPr>
        </p:nvSpPr>
        <p:spPr/>
        <p:txBody>
          <a:bodyPr/>
          <a:lstStyle/>
          <a:p>
            <a:r>
              <a:rPr lang="en-US" dirty="0"/>
              <a:t>Recommender Networks in Table Form</a:t>
            </a:r>
          </a:p>
        </p:txBody>
      </p:sp>
      <p:sp>
        <p:nvSpPr>
          <p:cNvPr id="3" name="Slide Number Placeholder 2">
            <a:extLst>
              <a:ext uri="{FF2B5EF4-FFF2-40B4-BE49-F238E27FC236}">
                <a16:creationId xmlns:a16="http://schemas.microsoft.com/office/drawing/2014/main" id="{C66E0013-5FC5-454E-B0F2-EDA81698CD83}"/>
              </a:ext>
            </a:extLst>
          </p:cNvPr>
          <p:cNvSpPr>
            <a:spLocks noGrp="1"/>
          </p:cNvSpPr>
          <p:nvPr>
            <p:ph type="sldNum" sz="quarter" idx="12"/>
          </p:nvPr>
        </p:nvSpPr>
        <p:spPr/>
        <p:txBody>
          <a:bodyPr>
            <a:normAutofit fontScale="85000" lnSpcReduction="20000"/>
          </a:bodyPr>
          <a:lstStyle/>
          <a:p>
            <a:fld id="{69974E82-3C2C-4ABB-838F-79BD9B35B7DF}" type="slidenum">
              <a:rPr lang="en-US" smtClean="0"/>
              <a:t>5</a:t>
            </a:fld>
            <a:endParaRPr lang="en-US"/>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36C1EE56-9401-4FAD-96E4-86EFB177ED0F}"/>
                  </a:ext>
                </a:extLst>
              </p:cNvPr>
              <p:cNvSpPr>
                <a:spLocks noGrp="1"/>
              </p:cNvSpPr>
              <p:nvPr>
                <p:ph sz="quarter" idx="1"/>
              </p:nvPr>
            </p:nvSpPr>
            <p:spPr/>
            <p:txBody>
              <a:bodyPr>
                <a:normAutofit lnSpcReduction="10000"/>
              </a:bodyPr>
              <a:lstStyle/>
              <a:p>
                <a:pPr marL="0" indent="0">
                  <a:buNone/>
                </a:pPr>
                <a:r>
                  <a:rPr lang="en-US" dirty="0"/>
                  <a:t>The table below represents a recommender network, where ratings are integers from </a:t>
                </a:r>
                <a14:m>
                  <m:oMath xmlns:m="http://schemas.openxmlformats.org/officeDocument/2006/math">
                    <m:r>
                      <a:rPr lang="en-US" i="1" dirty="0" smtClean="0">
                        <a:latin typeface="Cambria Math" panose="02040503050406030204" pitchFamily="18" charset="0"/>
                      </a:rPr>
                      <m:t>1</m:t>
                    </m:r>
                  </m:oMath>
                </a14:m>
                <a:r>
                  <a:rPr lang="en-US" dirty="0"/>
                  <a:t> to </a:t>
                </a:r>
                <a14:m>
                  <m:oMath xmlns:m="http://schemas.openxmlformats.org/officeDocument/2006/math">
                    <m:r>
                      <a:rPr lang="en-US" b="0" i="1" smtClean="0">
                        <a:latin typeface="Cambria Math" panose="02040503050406030204" pitchFamily="18" charset="0"/>
                      </a:rPr>
                      <m:t>10</m:t>
                    </m:r>
                  </m:oMath>
                </a14:m>
                <a:r>
                  <a:rPr lang="en-US" dirty="0"/>
                  <a:t>.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b="1" dirty="0">
                  <a:solidFill>
                    <a:srgbClr val="0070C0"/>
                  </a:solidFill>
                </a:endParaRPr>
              </a:p>
              <a:p>
                <a:pPr marL="0" indent="0">
                  <a:buNone/>
                </a:pPr>
                <a:r>
                  <a:rPr lang="en-US" b="1" dirty="0">
                    <a:solidFill>
                      <a:srgbClr val="0070C0"/>
                    </a:solidFill>
                  </a:rPr>
                  <a:t>Remark.</a:t>
                </a:r>
                <a:r>
                  <a:rPr lang="en-US" dirty="0"/>
                  <a:t> A typical table is “sparse”: most entries are empty.</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mc:Choice>
        <mc:Fallback xmlns="">
          <p:sp>
            <p:nvSpPr>
              <p:cNvPr id="4" name="Content Placeholder 3">
                <a:extLst>
                  <a:ext uri="{FF2B5EF4-FFF2-40B4-BE49-F238E27FC236}">
                    <a16:creationId xmlns:a16="http://schemas.microsoft.com/office/drawing/2014/main" id="{36C1EE56-9401-4FAD-96E4-86EFB177ED0F}"/>
                  </a:ext>
                </a:extLst>
              </p:cNvPr>
              <p:cNvSpPr>
                <a:spLocks noGrp="1" noRot="1" noChangeAspect="1" noMove="1" noResize="1" noEditPoints="1" noAdjustHandles="1" noChangeArrowheads="1" noChangeShapeType="1" noTextEdit="1"/>
              </p:cNvSpPr>
              <p:nvPr>
                <p:ph sz="quarter" idx="1"/>
              </p:nvPr>
            </p:nvSpPr>
            <p:spPr>
              <a:blipFill>
                <a:blip r:embed="rId2"/>
                <a:stretch>
                  <a:fillRect l="-1178" t="-23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8" name="Table 7">
                <a:extLst>
                  <a:ext uri="{FF2B5EF4-FFF2-40B4-BE49-F238E27FC236}">
                    <a16:creationId xmlns:a16="http://schemas.microsoft.com/office/drawing/2014/main" id="{473F3D83-FEAE-4E92-8227-A27A30C92150}"/>
                  </a:ext>
                </a:extLst>
              </p:cNvPr>
              <p:cNvGraphicFramePr>
                <a:graphicFrameLocks noGrp="1"/>
              </p:cNvGraphicFramePr>
              <p:nvPr>
                <p:extLst>
                  <p:ext uri="{D42A27DB-BD31-4B8C-83A1-F6EECF244321}">
                    <p14:modId xmlns:p14="http://schemas.microsoft.com/office/powerpoint/2010/main" val="1008761553"/>
                  </p:ext>
                </p:extLst>
              </p:nvPr>
            </p:nvGraphicFramePr>
            <p:xfrm>
              <a:off x="2032000" y="2659380"/>
              <a:ext cx="8128000" cy="2377440"/>
            </p:xfrm>
            <a:graphic>
              <a:graphicData uri="http://schemas.openxmlformats.org/drawingml/2006/table">
                <a:tbl>
                  <a:tblPr firstRow="1" bandRow="1">
                    <a:tableStyleId>{5940675A-B579-460E-94D1-54222C63F5DA}</a:tableStyleId>
                  </a:tblPr>
                  <a:tblGrid>
                    <a:gridCol w="1016000">
                      <a:extLst>
                        <a:ext uri="{9D8B030D-6E8A-4147-A177-3AD203B41FA5}">
                          <a16:colId xmlns:a16="http://schemas.microsoft.com/office/drawing/2014/main" val="2524842739"/>
                        </a:ext>
                      </a:extLst>
                    </a:gridCol>
                    <a:gridCol w="1016000">
                      <a:extLst>
                        <a:ext uri="{9D8B030D-6E8A-4147-A177-3AD203B41FA5}">
                          <a16:colId xmlns:a16="http://schemas.microsoft.com/office/drawing/2014/main" val="3389041057"/>
                        </a:ext>
                      </a:extLst>
                    </a:gridCol>
                    <a:gridCol w="1016000">
                      <a:extLst>
                        <a:ext uri="{9D8B030D-6E8A-4147-A177-3AD203B41FA5}">
                          <a16:colId xmlns:a16="http://schemas.microsoft.com/office/drawing/2014/main" val="2645823866"/>
                        </a:ext>
                      </a:extLst>
                    </a:gridCol>
                    <a:gridCol w="1016000">
                      <a:extLst>
                        <a:ext uri="{9D8B030D-6E8A-4147-A177-3AD203B41FA5}">
                          <a16:colId xmlns:a16="http://schemas.microsoft.com/office/drawing/2014/main" val="4271220017"/>
                        </a:ext>
                      </a:extLst>
                    </a:gridCol>
                    <a:gridCol w="1016000">
                      <a:extLst>
                        <a:ext uri="{9D8B030D-6E8A-4147-A177-3AD203B41FA5}">
                          <a16:colId xmlns:a16="http://schemas.microsoft.com/office/drawing/2014/main" val="1983793663"/>
                        </a:ext>
                      </a:extLst>
                    </a:gridCol>
                    <a:gridCol w="1016000">
                      <a:extLst>
                        <a:ext uri="{9D8B030D-6E8A-4147-A177-3AD203B41FA5}">
                          <a16:colId xmlns:a16="http://schemas.microsoft.com/office/drawing/2014/main" val="634697842"/>
                        </a:ext>
                      </a:extLst>
                    </a:gridCol>
                    <a:gridCol w="1016000">
                      <a:extLst>
                        <a:ext uri="{9D8B030D-6E8A-4147-A177-3AD203B41FA5}">
                          <a16:colId xmlns:a16="http://schemas.microsoft.com/office/drawing/2014/main" val="2397024260"/>
                        </a:ext>
                      </a:extLst>
                    </a:gridCol>
                    <a:gridCol w="1016000">
                      <a:extLst>
                        <a:ext uri="{9D8B030D-6E8A-4147-A177-3AD203B41FA5}">
                          <a16:colId xmlns:a16="http://schemas.microsoft.com/office/drawing/2014/main" val="1157161567"/>
                        </a:ext>
                      </a:extLst>
                    </a:gridCol>
                  </a:tblGrid>
                  <a:tr h="370840">
                    <a:tc>
                      <a:txBody>
                        <a:bodyPr/>
                        <a:lstStyle/>
                        <a:p>
                          <a:endParaRPr lang="en-US" sz="2000" dirty="0"/>
                        </a:p>
                      </a:txBody>
                      <a:tcPr/>
                    </a:tc>
                    <a:tc>
                      <a:txBody>
                        <a:bodyPr/>
                        <a:lstStyle/>
                        <a:p>
                          <a:pPr algn="ctr"/>
                          <a:r>
                            <a:rPr lang="en-US" sz="2000" dirty="0">
                              <a:solidFill>
                                <a:srgbClr val="0070C0"/>
                              </a:solidFill>
                            </a:rPr>
                            <a:t>item 1</a:t>
                          </a:r>
                        </a:p>
                      </a:txBody>
                      <a:tcPr/>
                    </a:tc>
                    <a:tc>
                      <a:txBody>
                        <a:bodyPr/>
                        <a:lstStyle/>
                        <a:p>
                          <a:pPr algn="ctr"/>
                          <a:r>
                            <a:rPr lang="en-US" sz="2000" dirty="0">
                              <a:solidFill>
                                <a:srgbClr val="0070C0"/>
                              </a:solidFill>
                            </a:rPr>
                            <a:t>item 2</a:t>
                          </a:r>
                        </a:p>
                      </a:txBody>
                      <a:tcPr/>
                    </a:tc>
                    <a:tc>
                      <a:txBody>
                        <a:bodyPr/>
                        <a:lstStyle/>
                        <a:p>
                          <a:pPr algn="ctr"/>
                          <a:r>
                            <a:rPr lang="en-US" sz="2000" dirty="0">
                              <a:solidFill>
                                <a:srgbClr val="0070C0"/>
                              </a:solidFill>
                            </a:rPr>
                            <a:t>item 3</a:t>
                          </a:r>
                        </a:p>
                      </a:txBody>
                      <a:tcPr/>
                    </a:tc>
                    <a:tc>
                      <a:txBody>
                        <a:bodyPr/>
                        <a:lstStyle/>
                        <a:p>
                          <a:pPr algn="ctr"/>
                          <a:r>
                            <a:rPr lang="en-US" sz="2000" dirty="0">
                              <a:solidFill>
                                <a:srgbClr val="0070C0"/>
                              </a:solidFill>
                            </a:rPr>
                            <a:t>item 4</a:t>
                          </a:r>
                        </a:p>
                      </a:txBody>
                      <a:tcPr/>
                    </a:tc>
                    <a:tc>
                      <a:txBody>
                        <a:bodyPr/>
                        <a:lstStyle/>
                        <a:p>
                          <a:pPr algn="ctr"/>
                          <a:r>
                            <a:rPr lang="en-US" sz="2000" dirty="0">
                              <a:solidFill>
                                <a:srgbClr val="0070C0"/>
                              </a:solidFill>
                            </a:rPr>
                            <a:t>item 5</a:t>
                          </a:r>
                        </a:p>
                      </a:txBody>
                      <a:tcPr/>
                    </a:tc>
                    <a:tc>
                      <a:txBody>
                        <a:bodyPr/>
                        <a:lstStyle/>
                        <a:p>
                          <a:pPr algn="ctr"/>
                          <a:r>
                            <a:rPr lang="en-US" sz="2000" dirty="0">
                              <a:solidFill>
                                <a:srgbClr val="0070C0"/>
                              </a:solidFill>
                            </a:rPr>
                            <a:t>item 6</a:t>
                          </a:r>
                        </a:p>
                      </a:txBody>
                      <a:tcPr/>
                    </a:tc>
                    <a:tc>
                      <a:txBody>
                        <a:bodyPr/>
                        <a:lstStyle/>
                        <a:p>
                          <a:pPr algn="ctr"/>
                          <a:r>
                            <a:rPr lang="en-US" sz="2000" dirty="0">
                              <a:solidFill>
                                <a:srgbClr val="0070C0"/>
                              </a:solidFill>
                            </a:rPr>
                            <a:t>item 7</a:t>
                          </a:r>
                        </a:p>
                      </a:txBody>
                      <a:tcPr/>
                    </a:tc>
                    <a:extLst>
                      <a:ext uri="{0D108BD9-81ED-4DB2-BD59-A6C34878D82A}">
                        <a16:rowId xmlns:a16="http://schemas.microsoft.com/office/drawing/2014/main" val="988871600"/>
                      </a:ext>
                    </a:extLst>
                  </a:tr>
                  <a:tr h="370840">
                    <a:tc>
                      <a:txBody>
                        <a:bodyPr/>
                        <a:lstStyle/>
                        <a:p>
                          <a:r>
                            <a:rPr lang="en-US" sz="2000" dirty="0">
                              <a:solidFill>
                                <a:srgbClr val="0070C0"/>
                              </a:solidFill>
                            </a:rPr>
                            <a:t>user 1</a:t>
                          </a:r>
                        </a:p>
                      </a:txBody>
                      <a:tcPr/>
                    </a:tc>
                    <a:tc>
                      <a:txBody>
                        <a:bodyPr/>
                        <a:lstStyle/>
                        <a:p>
                          <a:pPr algn="ctr"/>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7</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3</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1</m:t>
                                </m:r>
                              </m:oMath>
                            </m:oMathPara>
                          </a14:m>
                          <a:endParaRPr lang="en-US" sz="2000" dirty="0"/>
                        </a:p>
                      </a:txBody>
                      <a:tcPr/>
                    </a:tc>
                    <a:tc>
                      <a:txBody>
                        <a:bodyPr/>
                        <a:lstStyle/>
                        <a:p>
                          <a:pPr algn="ctr"/>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10</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6</m:t>
                                </m:r>
                              </m:oMath>
                            </m:oMathPara>
                          </a14:m>
                          <a:endParaRPr lang="en-US" sz="2000" dirty="0"/>
                        </a:p>
                      </a:txBody>
                      <a:tcPr/>
                    </a:tc>
                    <a:extLst>
                      <a:ext uri="{0D108BD9-81ED-4DB2-BD59-A6C34878D82A}">
                        <a16:rowId xmlns:a16="http://schemas.microsoft.com/office/drawing/2014/main" val="2802668366"/>
                      </a:ext>
                    </a:extLst>
                  </a:tr>
                  <a:tr h="370840">
                    <a:tc>
                      <a:txBody>
                        <a:bodyPr/>
                        <a:lstStyle/>
                        <a:p>
                          <a:r>
                            <a:rPr lang="en-US" sz="2000" dirty="0">
                              <a:solidFill>
                                <a:srgbClr val="0070C0"/>
                              </a:solidFill>
                            </a:rPr>
                            <a:t>user 2</a:t>
                          </a:r>
                        </a:p>
                      </a:txBody>
                      <a:tcPr/>
                    </a:tc>
                    <a:tc>
                      <a:txBody>
                        <a:bodyPr/>
                        <a:lstStyle/>
                        <a:p>
                          <a:pPr algn="ct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2</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10</m:t>
                                </m:r>
                              </m:oMath>
                            </m:oMathPara>
                          </a14:m>
                          <a:endParaRPr lang="en-US" sz="2000" dirty="0"/>
                        </a:p>
                      </a:txBody>
                      <a:tcPr/>
                    </a:tc>
                    <a:tc>
                      <a:txBody>
                        <a:bodyPr/>
                        <a:lstStyle/>
                        <a:p>
                          <a:pPr algn="ctr"/>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1</m:t>
                                </m:r>
                              </m:oMath>
                            </m:oMathPara>
                          </a14:m>
                          <a:endParaRPr lang="en-US" sz="2000" dirty="0"/>
                        </a:p>
                      </a:txBody>
                      <a:tcPr/>
                    </a:tc>
                    <a:tc>
                      <a:txBody>
                        <a:bodyPr/>
                        <a:lstStyle/>
                        <a:p>
                          <a:pPr algn="ctr"/>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2</m:t>
                                </m:r>
                              </m:oMath>
                            </m:oMathPara>
                          </a14:m>
                          <a:endParaRPr lang="en-US" sz="2000" dirty="0"/>
                        </a:p>
                      </a:txBody>
                      <a:tcPr/>
                    </a:tc>
                    <a:tc>
                      <a:txBody>
                        <a:bodyPr/>
                        <a:lstStyle/>
                        <a:p>
                          <a:pPr algn="ctr"/>
                          <a:endParaRPr lang="en-US" sz="2000"/>
                        </a:p>
                      </a:txBody>
                      <a:tcPr/>
                    </a:tc>
                    <a:extLst>
                      <a:ext uri="{0D108BD9-81ED-4DB2-BD59-A6C34878D82A}">
                        <a16:rowId xmlns:a16="http://schemas.microsoft.com/office/drawing/2014/main" val="1207153018"/>
                      </a:ext>
                    </a:extLst>
                  </a:tr>
                  <a:tr h="370840">
                    <a:tc>
                      <a:txBody>
                        <a:bodyPr/>
                        <a:lstStyle/>
                        <a:p>
                          <a:r>
                            <a:rPr lang="en-US" sz="2000" dirty="0">
                              <a:solidFill>
                                <a:srgbClr val="0070C0"/>
                              </a:solidFill>
                            </a:rPr>
                            <a:t>user 3</a:t>
                          </a:r>
                        </a:p>
                      </a:txBody>
                      <a:tcPr/>
                    </a:tc>
                    <a:tc>
                      <a:txBody>
                        <a:bodyPr/>
                        <a:lstStyle/>
                        <a:p>
                          <a:pPr algn="ct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5</m:t>
                                </m:r>
                              </m:oMath>
                            </m:oMathPara>
                          </a14:m>
                          <a:endParaRPr lang="en-US" sz="2000" dirty="0"/>
                        </a:p>
                      </a:txBody>
                      <a:tcPr/>
                    </a:tc>
                    <a:tc>
                      <a:txBody>
                        <a:bodyPr/>
                        <a:lstStyle/>
                        <a:p>
                          <a:pPr algn="ctr"/>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9</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4</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1</m:t>
                                </m:r>
                              </m:oMath>
                            </m:oMathPara>
                          </a14:m>
                          <a:endParaRPr lang="en-US" sz="2000" dirty="0"/>
                        </a:p>
                      </a:txBody>
                      <a:tcPr/>
                    </a:tc>
                    <a:tc>
                      <a:txBody>
                        <a:bodyPr/>
                        <a:lstStyle/>
                        <a:p>
                          <a:pPr algn="ctr"/>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5</m:t>
                                </m:r>
                              </m:oMath>
                            </m:oMathPara>
                          </a14:m>
                          <a:endParaRPr lang="en-US" sz="2000" dirty="0"/>
                        </a:p>
                      </a:txBody>
                      <a:tcPr/>
                    </a:tc>
                    <a:extLst>
                      <a:ext uri="{0D108BD9-81ED-4DB2-BD59-A6C34878D82A}">
                        <a16:rowId xmlns:a16="http://schemas.microsoft.com/office/drawing/2014/main" val="127959333"/>
                      </a:ext>
                    </a:extLst>
                  </a:tr>
                  <a:tr h="370840">
                    <a:tc>
                      <a:txBody>
                        <a:bodyPr/>
                        <a:lstStyle/>
                        <a:p>
                          <a:r>
                            <a:rPr lang="en-US" sz="2000" dirty="0">
                              <a:solidFill>
                                <a:srgbClr val="0070C0"/>
                              </a:solidFill>
                            </a:rPr>
                            <a:t>user 4</a:t>
                          </a:r>
                        </a:p>
                      </a:txBody>
                      <a:tcPr/>
                    </a:tc>
                    <a:tc>
                      <a:txBody>
                        <a:bodyPr/>
                        <a:lstStyle/>
                        <a:p>
                          <a:pPr algn="ct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4</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9</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2</m:t>
                                </m:r>
                              </m:oMath>
                            </m:oMathPara>
                          </a14:m>
                          <a:endParaRPr lang="en-US" sz="2000" dirty="0"/>
                        </a:p>
                      </a:txBody>
                      <a:tcPr/>
                    </a:tc>
                    <a:tc>
                      <a:txBody>
                        <a:bodyPr/>
                        <a:lstStyle/>
                        <a:p>
                          <a:pPr algn="ctr"/>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4</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9</m:t>
                                </m:r>
                              </m:oMath>
                            </m:oMathPara>
                          </a14:m>
                          <a:endParaRPr lang="en-US" sz="2000" dirty="0"/>
                        </a:p>
                      </a:txBody>
                      <a:tcPr/>
                    </a:tc>
                    <a:tc>
                      <a:txBody>
                        <a:bodyPr/>
                        <a:lstStyle/>
                        <a:p>
                          <a:pPr algn="ctr"/>
                          <a:endParaRPr lang="en-US" sz="2000" dirty="0"/>
                        </a:p>
                      </a:txBody>
                      <a:tcPr/>
                    </a:tc>
                    <a:extLst>
                      <a:ext uri="{0D108BD9-81ED-4DB2-BD59-A6C34878D82A}">
                        <a16:rowId xmlns:a16="http://schemas.microsoft.com/office/drawing/2014/main" val="1010608871"/>
                      </a:ext>
                    </a:extLst>
                  </a:tr>
                  <a:tr h="370840">
                    <a:tc>
                      <a:txBody>
                        <a:bodyPr/>
                        <a:lstStyle/>
                        <a:p>
                          <a:r>
                            <a:rPr lang="en-US" sz="2000" dirty="0">
                              <a:solidFill>
                                <a:srgbClr val="0070C0"/>
                              </a:solidFill>
                            </a:rPr>
                            <a:t>user 5</a:t>
                          </a:r>
                        </a:p>
                      </a:txBody>
                      <a:tcPr/>
                    </a:tc>
                    <a:tc>
                      <a:txBody>
                        <a:bodyPr/>
                        <a:lstStyle/>
                        <a:p>
                          <a:pPr algn="ctr"/>
                          <a:endParaRPr lang="en-US" sz="2000" dirty="0"/>
                        </a:p>
                      </a:txBody>
                      <a:tcPr/>
                    </a:tc>
                    <a:tc>
                      <a:txBody>
                        <a:bodyPr/>
                        <a:lstStyle/>
                        <a:p>
                          <a:pPr algn="ctr"/>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1</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8</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2</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8</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3</m:t>
                                </m:r>
                              </m:oMath>
                            </m:oMathPara>
                          </a14:m>
                          <a:endParaRPr lang="en-US" sz="2000" dirty="0"/>
                        </a:p>
                      </a:txBody>
                      <a:tcPr/>
                    </a:tc>
                    <a:extLst>
                      <a:ext uri="{0D108BD9-81ED-4DB2-BD59-A6C34878D82A}">
                        <a16:rowId xmlns:a16="http://schemas.microsoft.com/office/drawing/2014/main" val="593281273"/>
                      </a:ext>
                    </a:extLst>
                  </a:tr>
                </a:tbl>
              </a:graphicData>
            </a:graphic>
          </p:graphicFrame>
        </mc:Choice>
        <mc:Fallback xmlns="">
          <p:graphicFrame>
            <p:nvGraphicFramePr>
              <p:cNvPr id="8" name="Table 7">
                <a:extLst>
                  <a:ext uri="{FF2B5EF4-FFF2-40B4-BE49-F238E27FC236}">
                    <a16:creationId xmlns:a16="http://schemas.microsoft.com/office/drawing/2014/main" id="{473F3D83-FEAE-4E92-8227-A27A30C92150}"/>
                  </a:ext>
                </a:extLst>
              </p:cNvPr>
              <p:cNvGraphicFramePr>
                <a:graphicFrameLocks noGrp="1"/>
              </p:cNvGraphicFramePr>
              <p:nvPr>
                <p:extLst>
                  <p:ext uri="{D42A27DB-BD31-4B8C-83A1-F6EECF244321}">
                    <p14:modId xmlns:p14="http://schemas.microsoft.com/office/powerpoint/2010/main" val="1008761553"/>
                  </p:ext>
                </p:extLst>
              </p:nvPr>
            </p:nvGraphicFramePr>
            <p:xfrm>
              <a:off x="2032000" y="2659380"/>
              <a:ext cx="8128000" cy="2377440"/>
            </p:xfrm>
            <a:graphic>
              <a:graphicData uri="http://schemas.openxmlformats.org/drawingml/2006/table">
                <a:tbl>
                  <a:tblPr firstRow="1" bandRow="1">
                    <a:tableStyleId>{5940675A-B579-460E-94D1-54222C63F5DA}</a:tableStyleId>
                  </a:tblPr>
                  <a:tblGrid>
                    <a:gridCol w="1016000">
                      <a:extLst>
                        <a:ext uri="{9D8B030D-6E8A-4147-A177-3AD203B41FA5}">
                          <a16:colId xmlns:a16="http://schemas.microsoft.com/office/drawing/2014/main" val="2524842739"/>
                        </a:ext>
                      </a:extLst>
                    </a:gridCol>
                    <a:gridCol w="1016000">
                      <a:extLst>
                        <a:ext uri="{9D8B030D-6E8A-4147-A177-3AD203B41FA5}">
                          <a16:colId xmlns:a16="http://schemas.microsoft.com/office/drawing/2014/main" val="3389041057"/>
                        </a:ext>
                      </a:extLst>
                    </a:gridCol>
                    <a:gridCol w="1016000">
                      <a:extLst>
                        <a:ext uri="{9D8B030D-6E8A-4147-A177-3AD203B41FA5}">
                          <a16:colId xmlns:a16="http://schemas.microsoft.com/office/drawing/2014/main" val="2645823866"/>
                        </a:ext>
                      </a:extLst>
                    </a:gridCol>
                    <a:gridCol w="1016000">
                      <a:extLst>
                        <a:ext uri="{9D8B030D-6E8A-4147-A177-3AD203B41FA5}">
                          <a16:colId xmlns:a16="http://schemas.microsoft.com/office/drawing/2014/main" val="4271220017"/>
                        </a:ext>
                      </a:extLst>
                    </a:gridCol>
                    <a:gridCol w="1016000">
                      <a:extLst>
                        <a:ext uri="{9D8B030D-6E8A-4147-A177-3AD203B41FA5}">
                          <a16:colId xmlns:a16="http://schemas.microsoft.com/office/drawing/2014/main" val="1983793663"/>
                        </a:ext>
                      </a:extLst>
                    </a:gridCol>
                    <a:gridCol w="1016000">
                      <a:extLst>
                        <a:ext uri="{9D8B030D-6E8A-4147-A177-3AD203B41FA5}">
                          <a16:colId xmlns:a16="http://schemas.microsoft.com/office/drawing/2014/main" val="634697842"/>
                        </a:ext>
                      </a:extLst>
                    </a:gridCol>
                    <a:gridCol w="1016000">
                      <a:extLst>
                        <a:ext uri="{9D8B030D-6E8A-4147-A177-3AD203B41FA5}">
                          <a16:colId xmlns:a16="http://schemas.microsoft.com/office/drawing/2014/main" val="2397024260"/>
                        </a:ext>
                      </a:extLst>
                    </a:gridCol>
                    <a:gridCol w="1016000">
                      <a:extLst>
                        <a:ext uri="{9D8B030D-6E8A-4147-A177-3AD203B41FA5}">
                          <a16:colId xmlns:a16="http://schemas.microsoft.com/office/drawing/2014/main" val="1157161567"/>
                        </a:ext>
                      </a:extLst>
                    </a:gridCol>
                  </a:tblGrid>
                  <a:tr h="396240">
                    <a:tc>
                      <a:txBody>
                        <a:bodyPr/>
                        <a:lstStyle/>
                        <a:p>
                          <a:endParaRPr lang="en-US" sz="2000" dirty="0"/>
                        </a:p>
                      </a:txBody>
                      <a:tcPr/>
                    </a:tc>
                    <a:tc>
                      <a:txBody>
                        <a:bodyPr/>
                        <a:lstStyle/>
                        <a:p>
                          <a:pPr algn="ctr"/>
                          <a:r>
                            <a:rPr lang="en-US" sz="2000" dirty="0">
                              <a:solidFill>
                                <a:srgbClr val="0070C0"/>
                              </a:solidFill>
                            </a:rPr>
                            <a:t>item 1</a:t>
                          </a:r>
                        </a:p>
                      </a:txBody>
                      <a:tcPr/>
                    </a:tc>
                    <a:tc>
                      <a:txBody>
                        <a:bodyPr/>
                        <a:lstStyle/>
                        <a:p>
                          <a:pPr algn="ctr"/>
                          <a:r>
                            <a:rPr lang="en-US" sz="2000" dirty="0">
                              <a:solidFill>
                                <a:srgbClr val="0070C0"/>
                              </a:solidFill>
                            </a:rPr>
                            <a:t>item 2</a:t>
                          </a:r>
                        </a:p>
                      </a:txBody>
                      <a:tcPr/>
                    </a:tc>
                    <a:tc>
                      <a:txBody>
                        <a:bodyPr/>
                        <a:lstStyle/>
                        <a:p>
                          <a:pPr algn="ctr"/>
                          <a:r>
                            <a:rPr lang="en-US" sz="2000" dirty="0">
                              <a:solidFill>
                                <a:srgbClr val="0070C0"/>
                              </a:solidFill>
                            </a:rPr>
                            <a:t>item 3</a:t>
                          </a:r>
                        </a:p>
                      </a:txBody>
                      <a:tcPr/>
                    </a:tc>
                    <a:tc>
                      <a:txBody>
                        <a:bodyPr/>
                        <a:lstStyle/>
                        <a:p>
                          <a:pPr algn="ctr"/>
                          <a:r>
                            <a:rPr lang="en-US" sz="2000" dirty="0">
                              <a:solidFill>
                                <a:srgbClr val="0070C0"/>
                              </a:solidFill>
                            </a:rPr>
                            <a:t>item 4</a:t>
                          </a:r>
                        </a:p>
                      </a:txBody>
                      <a:tcPr/>
                    </a:tc>
                    <a:tc>
                      <a:txBody>
                        <a:bodyPr/>
                        <a:lstStyle/>
                        <a:p>
                          <a:pPr algn="ctr"/>
                          <a:r>
                            <a:rPr lang="en-US" sz="2000" dirty="0">
                              <a:solidFill>
                                <a:srgbClr val="0070C0"/>
                              </a:solidFill>
                            </a:rPr>
                            <a:t>item 5</a:t>
                          </a:r>
                        </a:p>
                      </a:txBody>
                      <a:tcPr/>
                    </a:tc>
                    <a:tc>
                      <a:txBody>
                        <a:bodyPr/>
                        <a:lstStyle/>
                        <a:p>
                          <a:pPr algn="ctr"/>
                          <a:r>
                            <a:rPr lang="en-US" sz="2000" dirty="0">
                              <a:solidFill>
                                <a:srgbClr val="0070C0"/>
                              </a:solidFill>
                            </a:rPr>
                            <a:t>item 6</a:t>
                          </a:r>
                        </a:p>
                      </a:txBody>
                      <a:tcPr/>
                    </a:tc>
                    <a:tc>
                      <a:txBody>
                        <a:bodyPr/>
                        <a:lstStyle/>
                        <a:p>
                          <a:pPr algn="ctr"/>
                          <a:r>
                            <a:rPr lang="en-US" sz="2000" dirty="0">
                              <a:solidFill>
                                <a:srgbClr val="0070C0"/>
                              </a:solidFill>
                            </a:rPr>
                            <a:t>item 7</a:t>
                          </a:r>
                        </a:p>
                      </a:txBody>
                      <a:tcPr/>
                    </a:tc>
                    <a:extLst>
                      <a:ext uri="{0D108BD9-81ED-4DB2-BD59-A6C34878D82A}">
                        <a16:rowId xmlns:a16="http://schemas.microsoft.com/office/drawing/2014/main" val="988871600"/>
                      </a:ext>
                    </a:extLst>
                  </a:tr>
                  <a:tr h="396240">
                    <a:tc>
                      <a:txBody>
                        <a:bodyPr/>
                        <a:lstStyle/>
                        <a:p>
                          <a:r>
                            <a:rPr lang="en-US" sz="2000" dirty="0">
                              <a:solidFill>
                                <a:srgbClr val="0070C0"/>
                              </a:solidFill>
                            </a:rPr>
                            <a:t>user 1</a:t>
                          </a:r>
                        </a:p>
                      </a:txBody>
                      <a:tcPr/>
                    </a:tc>
                    <a:tc>
                      <a:txBody>
                        <a:bodyPr/>
                        <a:lstStyle/>
                        <a:p>
                          <a:pPr algn="ctr"/>
                          <a:endParaRPr lang="en-US" sz="2000" dirty="0"/>
                        </a:p>
                      </a:txBody>
                      <a:tcPr/>
                    </a:tc>
                    <a:tc>
                      <a:txBody>
                        <a:bodyPr/>
                        <a:lstStyle/>
                        <a:p>
                          <a:endParaRPr lang="en-US"/>
                        </a:p>
                      </a:txBody>
                      <a:tcPr>
                        <a:blipFill>
                          <a:blip r:embed="rId3"/>
                          <a:stretch>
                            <a:fillRect l="-201807" t="-107692" r="-503614" b="-427692"/>
                          </a:stretch>
                        </a:blipFill>
                      </a:tcPr>
                    </a:tc>
                    <a:tc>
                      <a:txBody>
                        <a:bodyPr/>
                        <a:lstStyle/>
                        <a:p>
                          <a:endParaRPr lang="en-US"/>
                        </a:p>
                      </a:txBody>
                      <a:tcPr>
                        <a:blipFill>
                          <a:blip r:embed="rId3"/>
                          <a:stretch>
                            <a:fillRect l="-300000" t="-107692" r="-400599" b="-427692"/>
                          </a:stretch>
                        </a:blipFill>
                      </a:tcPr>
                    </a:tc>
                    <a:tc>
                      <a:txBody>
                        <a:bodyPr/>
                        <a:lstStyle/>
                        <a:p>
                          <a:endParaRPr lang="en-US"/>
                        </a:p>
                      </a:txBody>
                      <a:tcPr>
                        <a:blipFill>
                          <a:blip r:embed="rId3"/>
                          <a:stretch>
                            <a:fillRect l="-400000" t="-107692" r="-300599" b="-427692"/>
                          </a:stretch>
                        </a:blipFill>
                      </a:tcPr>
                    </a:tc>
                    <a:tc>
                      <a:txBody>
                        <a:bodyPr/>
                        <a:lstStyle/>
                        <a:p>
                          <a:pPr algn="ctr"/>
                          <a:endParaRPr lang="en-US" sz="2000" dirty="0"/>
                        </a:p>
                      </a:txBody>
                      <a:tcPr/>
                    </a:tc>
                    <a:tc>
                      <a:txBody>
                        <a:bodyPr/>
                        <a:lstStyle/>
                        <a:p>
                          <a:endParaRPr lang="en-US"/>
                        </a:p>
                      </a:txBody>
                      <a:tcPr>
                        <a:blipFill>
                          <a:blip r:embed="rId3"/>
                          <a:stretch>
                            <a:fillRect l="-603614" t="-107692" r="-101807" b="-427692"/>
                          </a:stretch>
                        </a:blipFill>
                      </a:tcPr>
                    </a:tc>
                    <a:tc>
                      <a:txBody>
                        <a:bodyPr/>
                        <a:lstStyle/>
                        <a:p>
                          <a:endParaRPr lang="en-US"/>
                        </a:p>
                      </a:txBody>
                      <a:tcPr>
                        <a:blipFill>
                          <a:blip r:embed="rId3"/>
                          <a:stretch>
                            <a:fillRect l="-699401" t="-107692" r="-1198" b="-427692"/>
                          </a:stretch>
                        </a:blipFill>
                      </a:tcPr>
                    </a:tc>
                    <a:extLst>
                      <a:ext uri="{0D108BD9-81ED-4DB2-BD59-A6C34878D82A}">
                        <a16:rowId xmlns:a16="http://schemas.microsoft.com/office/drawing/2014/main" val="2802668366"/>
                      </a:ext>
                    </a:extLst>
                  </a:tr>
                  <a:tr h="396240">
                    <a:tc>
                      <a:txBody>
                        <a:bodyPr/>
                        <a:lstStyle/>
                        <a:p>
                          <a:r>
                            <a:rPr lang="en-US" sz="2000" dirty="0">
                              <a:solidFill>
                                <a:srgbClr val="0070C0"/>
                              </a:solidFill>
                            </a:rPr>
                            <a:t>user 2</a:t>
                          </a:r>
                        </a:p>
                      </a:txBody>
                      <a:tcPr/>
                    </a:tc>
                    <a:tc>
                      <a:txBody>
                        <a:bodyPr/>
                        <a:lstStyle/>
                        <a:p>
                          <a:endParaRPr lang="en-US"/>
                        </a:p>
                      </a:txBody>
                      <a:tcPr>
                        <a:blipFill>
                          <a:blip r:embed="rId3"/>
                          <a:stretch>
                            <a:fillRect l="-100599" t="-204545" r="-600000" b="-321212"/>
                          </a:stretch>
                        </a:blipFill>
                      </a:tcPr>
                    </a:tc>
                    <a:tc>
                      <a:txBody>
                        <a:bodyPr/>
                        <a:lstStyle/>
                        <a:p>
                          <a:endParaRPr lang="en-US"/>
                        </a:p>
                      </a:txBody>
                      <a:tcPr>
                        <a:blipFill>
                          <a:blip r:embed="rId3"/>
                          <a:stretch>
                            <a:fillRect l="-201807" t="-204545" r="-503614" b="-321212"/>
                          </a:stretch>
                        </a:blipFill>
                      </a:tcPr>
                    </a:tc>
                    <a:tc>
                      <a:txBody>
                        <a:bodyPr/>
                        <a:lstStyle/>
                        <a:p>
                          <a:pPr algn="ctr"/>
                          <a:endParaRPr lang="en-US" sz="2000" dirty="0"/>
                        </a:p>
                      </a:txBody>
                      <a:tcPr/>
                    </a:tc>
                    <a:tc>
                      <a:txBody>
                        <a:bodyPr/>
                        <a:lstStyle/>
                        <a:p>
                          <a:endParaRPr lang="en-US"/>
                        </a:p>
                      </a:txBody>
                      <a:tcPr>
                        <a:blipFill>
                          <a:blip r:embed="rId3"/>
                          <a:stretch>
                            <a:fillRect l="-400000" t="-204545" r="-300599" b="-321212"/>
                          </a:stretch>
                        </a:blipFill>
                      </a:tcPr>
                    </a:tc>
                    <a:tc>
                      <a:txBody>
                        <a:bodyPr/>
                        <a:lstStyle/>
                        <a:p>
                          <a:pPr algn="ctr"/>
                          <a:endParaRPr lang="en-US" sz="2000" dirty="0"/>
                        </a:p>
                      </a:txBody>
                      <a:tcPr/>
                    </a:tc>
                    <a:tc>
                      <a:txBody>
                        <a:bodyPr/>
                        <a:lstStyle/>
                        <a:p>
                          <a:endParaRPr lang="en-US"/>
                        </a:p>
                      </a:txBody>
                      <a:tcPr>
                        <a:blipFill>
                          <a:blip r:embed="rId3"/>
                          <a:stretch>
                            <a:fillRect l="-603614" t="-204545" r="-101807" b="-321212"/>
                          </a:stretch>
                        </a:blipFill>
                      </a:tcPr>
                    </a:tc>
                    <a:tc>
                      <a:txBody>
                        <a:bodyPr/>
                        <a:lstStyle/>
                        <a:p>
                          <a:pPr algn="ctr"/>
                          <a:endParaRPr lang="en-US" sz="2000"/>
                        </a:p>
                      </a:txBody>
                      <a:tcPr/>
                    </a:tc>
                    <a:extLst>
                      <a:ext uri="{0D108BD9-81ED-4DB2-BD59-A6C34878D82A}">
                        <a16:rowId xmlns:a16="http://schemas.microsoft.com/office/drawing/2014/main" val="1207153018"/>
                      </a:ext>
                    </a:extLst>
                  </a:tr>
                  <a:tr h="396240">
                    <a:tc>
                      <a:txBody>
                        <a:bodyPr/>
                        <a:lstStyle/>
                        <a:p>
                          <a:r>
                            <a:rPr lang="en-US" sz="2000" dirty="0">
                              <a:solidFill>
                                <a:srgbClr val="0070C0"/>
                              </a:solidFill>
                            </a:rPr>
                            <a:t>user 3</a:t>
                          </a:r>
                        </a:p>
                      </a:txBody>
                      <a:tcPr/>
                    </a:tc>
                    <a:tc>
                      <a:txBody>
                        <a:bodyPr/>
                        <a:lstStyle/>
                        <a:p>
                          <a:endParaRPr lang="en-US"/>
                        </a:p>
                      </a:txBody>
                      <a:tcPr>
                        <a:blipFill>
                          <a:blip r:embed="rId3"/>
                          <a:stretch>
                            <a:fillRect l="-100599" t="-309231" r="-600000" b="-226154"/>
                          </a:stretch>
                        </a:blipFill>
                      </a:tcPr>
                    </a:tc>
                    <a:tc>
                      <a:txBody>
                        <a:bodyPr/>
                        <a:lstStyle/>
                        <a:p>
                          <a:pPr algn="ctr"/>
                          <a:endParaRPr lang="en-US" sz="2000" dirty="0"/>
                        </a:p>
                      </a:txBody>
                      <a:tcPr/>
                    </a:tc>
                    <a:tc>
                      <a:txBody>
                        <a:bodyPr/>
                        <a:lstStyle/>
                        <a:p>
                          <a:endParaRPr lang="en-US"/>
                        </a:p>
                      </a:txBody>
                      <a:tcPr>
                        <a:blipFill>
                          <a:blip r:embed="rId3"/>
                          <a:stretch>
                            <a:fillRect l="-300000" t="-309231" r="-400599" b="-226154"/>
                          </a:stretch>
                        </a:blipFill>
                      </a:tcPr>
                    </a:tc>
                    <a:tc>
                      <a:txBody>
                        <a:bodyPr/>
                        <a:lstStyle/>
                        <a:p>
                          <a:endParaRPr lang="en-US"/>
                        </a:p>
                      </a:txBody>
                      <a:tcPr>
                        <a:blipFill>
                          <a:blip r:embed="rId3"/>
                          <a:stretch>
                            <a:fillRect l="-400000" t="-309231" r="-300599" b="-226154"/>
                          </a:stretch>
                        </a:blipFill>
                      </a:tcPr>
                    </a:tc>
                    <a:tc>
                      <a:txBody>
                        <a:bodyPr/>
                        <a:lstStyle/>
                        <a:p>
                          <a:endParaRPr lang="en-US"/>
                        </a:p>
                      </a:txBody>
                      <a:tcPr>
                        <a:blipFill>
                          <a:blip r:embed="rId3"/>
                          <a:stretch>
                            <a:fillRect l="-500000" t="-309231" r="-200599" b="-226154"/>
                          </a:stretch>
                        </a:blipFill>
                      </a:tcPr>
                    </a:tc>
                    <a:tc>
                      <a:txBody>
                        <a:bodyPr/>
                        <a:lstStyle/>
                        <a:p>
                          <a:pPr algn="ctr"/>
                          <a:endParaRPr lang="en-US" sz="2000" dirty="0"/>
                        </a:p>
                      </a:txBody>
                      <a:tcPr/>
                    </a:tc>
                    <a:tc>
                      <a:txBody>
                        <a:bodyPr/>
                        <a:lstStyle/>
                        <a:p>
                          <a:endParaRPr lang="en-US"/>
                        </a:p>
                      </a:txBody>
                      <a:tcPr>
                        <a:blipFill>
                          <a:blip r:embed="rId3"/>
                          <a:stretch>
                            <a:fillRect l="-699401" t="-309231" r="-1198" b="-226154"/>
                          </a:stretch>
                        </a:blipFill>
                      </a:tcPr>
                    </a:tc>
                    <a:extLst>
                      <a:ext uri="{0D108BD9-81ED-4DB2-BD59-A6C34878D82A}">
                        <a16:rowId xmlns:a16="http://schemas.microsoft.com/office/drawing/2014/main" val="127959333"/>
                      </a:ext>
                    </a:extLst>
                  </a:tr>
                  <a:tr h="396240">
                    <a:tc>
                      <a:txBody>
                        <a:bodyPr/>
                        <a:lstStyle/>
                        <a:p>
                          <a:r>
                            <a:rPr lang="en-US" sz="2000" dirty="0">
                              <a:solidFill>
                                <a:srgbClr val="0070C0"/>
                              </a:solidFill>
                            </a:rPr>
                            <a:t>user 4</a:t>
                          </a:r>
                        </a:p>
                      </a:txBody>
                      <a:tcPr/>
                    </a:tc>
                    <a:tc>
                      <a:txBody>
                        <a:bodyPr/>
                        <a:lstStyle/>
                        <a:p>
                          <a:endParaRPr lang="en-US"/>
                        </a:p>
                      </a:txBody>
                      <a:tcPr>
                        <a:blipFill>
                          <a:blip r:embed="rId3"/>
                          <a:stretch>
                            <a:fillRect l="-100599" t="-409231" r="-600000" b="-126154"/>
                          </a:stretch>
                        </a:blipFill>
                      </a:tcPr>
                    </a:tc>
                    <a:tc>
                      <a:txBody>
                        <a:bodyPr/>
                        <a:lstStyle/>
                        <a:p>
                          <a:endParaRPr lang="en-US"/>
                        </a:p>
                      </a:txBody>
                      <a:tcPr>
                        <a:blipFill>
                          <a:blip r:embed="rId3"/>
                          <a:stretch>
                            <a:fillRect l="-201807" t="-409231" r="-503614" b="-126154"/>
                          </a:stretch>
                        </a:blipFill>
                      </a:tcPr>
                    </a:tc>
                    <a:tc>
                      <a:txBody>
                        <a:bodyPr/>
                        <a:lstStyle/>
                        <a:p>
                          <a:endParaRPr lang="en-US"/>
                        </a:p>
                      </a:txBody>
                      <a:tcPr>
                        <a:blipFill>
                          <a:blip r:embed="rId3"/>
                          <a:stretch>
                            <a:fillRect l="-300000" t="-409231" r="-400599" b="-126154"/>
                          </a:stretch>
                        </a:blipFill>
                      </a:tcPr>
                    </a:tc>
                    <a:tc>
                      <a:txBody>
                        <a:bodyPr/>
                        <a:lstStyle/>
                        <a:p>
                          <a:pPr algn="ctr"/>
                          <a:endParaRPr lang="en-US" sz="2000" dirty="0"/>
                        </a:p>
                      </a:txBody>
                      <a:tcPr/>
                    </a:tc>
                    <a:tc>
                      <a:txBody>
                        <a:bodyPr/>
                        <a:lstStyle/>
                        <a:p>
                          <a:endParaRPr lang="en-US"/>
                        </a:p>
                      </a:txBody>
                      <a:tcPr>
                        <a:blipFill>
                          <a:blip r:embed="rId3"/>
                          <a:stretch>
                            <a:fillRect l="-500000" t="-409231" r="-200599" b="-126154"/>
                          </a:stretch>
                        </a:blipFill>
                      </a:tcPr>
                    </a:tc>
                    <a:tc>
                      <a:txBody>
                        <a:bodyPr/>
                        <a:lstStyle/>
                        <a:p>
                          <a:endParaRPr lang="en-US"/>
                        </a:p>
                      </a:txBody>
                      <a:tcPr>
                        <a:blipFill>
                          <a:blip r:embed="rId3"/>
                          <a:stretch>
                            <a:fillRect l="-603614" t="-409231" r="-101807" b="-126154"/>
                          </a:stretch>
                        </a:blipFill>
                      </a:tcPr>
                    </a:tc>
                    <a:tc>
                      <a:txBody>
                        <a:bodyPr/>
                        <a:lstStyle/>
                        <a:p>
                          <a:pPr algn="ctr"/>
                          <a:endParaRPr lang="en-US" sz="2000" dirty="0"/>
                        </a:p>
                      </a:txBody>
                      <a:tcPr/>
                    </a:tc>
                    <a:extLst>
                      <a:ext uri="{0D108BD9-81ED-4DB2-BD59-A6C34878D82A}">
                        <a16:rowId xmlns:a16="http://schemas.microsoft.com/office/drawing/2014/main" val="1010608871"/>
                      </a:ext>
                    </a:extLst>
                  </a:tr>
                  <a:tr h="396240">
                    <a:tc>
                      <a:txBody>
                        <a:bodyPr/>
                        <a:lstStyle/>
                        <a:p>
                          <a:r>
                            <a:rPr lang="en-US" sz="2000" dirty="0">
                              <a:solidFill>
                                <a:srgbClr val="0070C0"/>
                              </a:solidFill>
                            </a:rPr>
                            <a:t>user 5</a:t>
                          </a:r>
                        </a:p>
                      </a:txBody>
                      <a:tcPr/>
                    </a:tc>
                    <a:tc>
                      <a:txBody>
                        <a:bodyPr/>
                        <a:lstStyle/>
                        <a:p>
                          <a:pPr algn="ctr"/>
                          <a:endParaRPr lang="en-US" sz="2000" dirty="0"/>
                        </a:p>
                      </a:txBody>
                      <a:tcPr/>
                    </a:tc>
                    <a:tc>
                      <a:txBody>
                        <a:bodyPr/>
                        <a:lstStyle/>
                        <a:p>
                          <a:pPr algn="ctr"/>
                          <a:endParaRPr lang="en-US" sz="2000" dirty="0"/>
                        </a:p>
                      </a:txBody>
                      <a:tcPr/>
                    </a:tc>
                    <a:tc>
                      <a:txBody>
                        <a:bodyPr/>
                        <a:lstStyle/>
                        <a:p>
                          <a:endParaRPr lang="en-US"/>
                        </a:p>
                      </a:txBody>
                      <a:tcPr>
                        <a:blipFill>
                          <a:blip r:embed="rId3"/>
                          <a:stretch>
                            <a:fillRect l="-300000" t="-509231" r="-400599" b="-26154"/>
                          </a:stretch>
                        </a:blipFill>
                      </a:tcPr>
                    </a:tc>
                    <a:tc>
                      <a:txBody>
                        <a:bodyPr/>
                        <a:lstStyle/>
                        <a:p>
                          <a:endParaRPr lang="en-US"/>
                        </a:p>
                      </a:txBody>
                      <a:tcPr>
                        <a:blipFill>
                          <a:blip r:embed="rId3"/>
                          <a:stretch>
                            <a:fillRect l="-400000" t="-509231" r="-300599" b="-26154"/>
                          </a:stretch>
                        </a:blipFill>
                      </a:tcPr>
                    </a:tc>
                    <a:tc>
                      <a:txBody>
                        <a:bodyPr/>
                        <a:lstStyle/>
                        <a:p>
                          <a:endParaRPr lang="en-US"/>
                        </a:p>
                      </a:txBody>
                      <a:tcPr>
                        <a:blipFill>
                          <a:blip r:embed="rId3"/>
                          <a:stretch>
                            <a:fillRect l="-500000" t="-509231" r="-200599" b="-26154"/>
                          </a:stretch>
                        </a:blipFill>
                      </a:tcPr>
                    </a:tc>
                    <a:tc>
                      <a:txBody>
                        <a:bodyPr/>
                        <a:lstStyle/>
                        <a:p>
                          <a:endParaRPr lang="en-US"/>
                        </a:p>
                      </a:txBody>
                      <a:tcPr>
                        <a:blipFill>
                          <a:blip r:embed="rId3"/>
                          <a:stretch>
                            <a:fillRect l="-603614" t="-509231" r="-101807" b="-26154"/>
                          </a:stretch>
                        </a:blipFill>
                      </a:tcPr>
                    </a:tc>
                    <a:tc>
                      <a:txBody>
                        <a:bodyPr/>
                        <a:lstStyle/>
                        <a:p>
                          <a:endParaRPr lang="en-US"/>
                        </a:p>
                      </a:txBody>
                      <a:tcPr>
                        <a:blipFill>
                          <a:blip r:embed="rId3"/>
                          <a:stretch>
                            <a:fillRect l="-699401" t="-509231" r="-1198" b="-26154"/>
                          </a:stretch>
                        </a:blipFill>
                      </a:tcPr>
                    </a:tc>
                    <a:extLst>
                      <a:ext uri="{0D108BD9-81ED-4DB2-BD59-A6C34878D82A}">
                        <a16:rowId xmlns:a16="http://schemas.microsoft.com/office/drawing/2014/main" val="593281273"/>
                      </a:ext>
                    </a:extLst>
                  </a:tr>
                </a:tbl>
              </a:graphicData>
            </a:graphic>
          </p:graphicFrame>
        </mc:Fallback>
      </mc:AlternateContent>
    </p:spTree>
    <p:extLst>
      <p:ext uri="{BB962C8B-B14F-4D97-AF65-F5344CB8AC3E}">
        <p14:creationId xmlns:p14="http://schemas.microsoft.com/office/powerpoint/2010/main" val="3574141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B53A5-2F36-44BC-B7E7-D3CE96CFF599}"/>
              </a:ext>
            </a:extLst>
          </p:cNvPr>
          <p:cNvSpPr>
            <a:spLocks noGrp="1"/>
          </p:cNvSpPr>
          <p:nvPr>
            <p:ph type="title"/>
          </p:nvPr>
        </p:nvSpPr>
        <p:spPr/>
        <p:txBody>
          <a:bodyPr/>
          <a:lstStyle/>
          <a:p>
            <a:r>
              <a:rPr lang="en-US" dirty="0"/>
              <a:t>Indirect Ratings</a:t>
            </a:r>
          </a:p>
        </p:txBody>
      </p:sp>
      <p:sp>
        <p:nvSpPr>
          <p:cNvPr id="3" name="Slide Number Placeholder 2">
            <a:extLst>
              <a:ext uri="{FF2B5EF4-FFF2-40B4-BE49-F238E27FC236}">
                <a16:creationId xmlns:a16="http://schemas.microsoft.com/office/drawing/2014/main" id="{C66E0013-5FC5-454E-B0F2-EDA81698CD83}"/>
              </a:ext>
            </a:extLst>
          </p:cNvPr>
          <p:cNvSpPr>
            <a:spLocks noGrp="1"/>
          </p:cNvSpPr>
          <p:nvPr>
            <p:ph type="sldNum" sz="quarter" idx="12"/>
          </p:nvPr>
        </p:nvSpPr>
        <p:spPr/>
        <p:txBody>
          <a:bodyPr>
            <a:normAutofit fontScale="85000" lnSpcReduction="20000"/>
          </a:bodyPr>
          <a:lstStyle/>
          <a:p>
            <a:fld id="{69974E82-3C2C-4ABB-838F-79BD9B35B7DF}" type="slidenum">
              <a:rPr lang="en-US" smtClean="0"/>
              <a:t>6</a:t>
            </a:fld>
            <a:endParaRPr lang="en-US"/>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36C1EE56-9401-4FAD-96E4-86EFB177ED0F}"/>
                  </a:ext>
                </a:extLst>
              </p:cNvPr>
              <p:cNvSpPr>
                <a:spLocks noGrp="1"/>
              </p:cNvSpPr>
              <p:nvPr>
                <p:ph sz="quarter" idx="1"/>
              </p:nvPr>
            </p:nvSpPr>
            <p:spPr/>
            <p:txBody>
              <a:bodyPr>
                <a:normAutofit/>
              </a:bodyPr>
              <a:lstStyle/>
              <a:p>
                <a:pPr marL="0" indent="0">
                  <a:buNone/>
                </a:pPr>
                <a:r>
                  <a:rPr lang="en-US" dirty="0"/>
                  <a:t>Entries in the table may have various interpretation, not necessarily explicit ratings given by users. Here is just one example. The items are TV channels and the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oMath>
                </a14:m>
                <a:r>
                  <a:rPr lang="en-US" dirty="0"/>
                  <a:t>-entry is an amount of time spent by user </a:t>
                </a:r>
                <a14:m>
                  <m:oMath xmlns:m="http://schemas.openxmlformats.org/officeDocument/2006/math">
                    <m:r>
                      <a:rPr lang="en-US" b="0" i="1" smtClean="0">
                        <a:latin typeface="Cambria Math" panose="02040503050406030204" pitchFamily="18" charset="0"/>
                      </a:rPr>
                      <m:t>𝑖</m:t>
                    </m:r>
                  </m:oMath>
                </a14:m>
                <a:r>
                  <a:rPr lang="en-US" dirty="0"/>
                  <a:t> watching channel </a:t>
                </a:r>
                <a14:m>
                  <m:oMath xmlns:m="http://schemas.openxmlformats.org/officeDocument/2006/math">
                    <m:r>
                      <a:rPr lang="en-US" b="0" i="1" smtClean="0">
                        <a:latin typeface="Cambria Math" panose="02040503050406030204" pitchFamily="18" charset="0"/>
                      </a:rPr>
                      <m:t>𝑗</m:t>
                    </m:r>
                  </m:oMath>
                </a14:m>
                <a:r>
                  <a:rPr lang="en-US" dirty="0"/>
                  <a: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b="1" dirty="0">
                  <a:solidFill>
                    <a:srgbClr val="0070C0"/>
                  </a:solidFill>
                </a:endParaRP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mc:Choice>
        <mc:Fallback xmlns="">
          <p:sp>
            <p:nvSpPr>
              <p:cNvPr id="4" name="Content Placeholder 3">
                <a:extLst>
                  <a:ext uri="{FF2B5EF4-FFF2-40B4-BE49-F238E27FC236}">
                    <a16:creationId xmlns:a16="http://schemas.microsoft.com/office/drawing/2014/main" id="{36C1EE56-9401-4FAD-96E4-86EFB177ED0F}"/>
                  </a:ext>
                </a:extLst>
              </p:cNvPr>
              <p:cNvSpPr>
                <a:spLocks noGrp="1" noRot="1" noChangeAspect="1" noMove="1" noResize="1" noEditPoints="1" noAdjustHandles="1" noChangeArrowheads="1" noChangeShapeType="1" noTextEdit="1"/>
              </p:cNvSpPr>
              <p:nvPr>
                <p:ph sz="quarter" idx="1"/>
              </p:nvPr>
            </p:nvSpPr>
            <p:spPr>
              <a:blipFill>
                <a:blip r:embed="rId2"/>
                <a:stretch>
                  <a:fillRect l="-1178" t="-1357"/>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3437F4D0-9902-49FC-9E6D-0054D92C739D}"/>
              </a:ext>
            </a:extLst>
          </p:cNvPr>
          <p:cNvSpPr txBox="1"/>
          <p:nvPr/>
        </p:nvSpPr>
        <p:spPr>
          <a:xfrm>
            <a:off x="9413593" y="4753958"/>
            <a:ext cx="1828799" cy="707886"/>
          </a:xfrm>
          <a:prstGeom prst="rect">
            <a:avLst/>
          </a:prstGeom>
          <a:noFill/>
        </p:spPr>
        <p:txBody>
          <a:bodyPr wrap="square" rtlCol="0">
            <a:spAutoFit/>
          </a:bodyPr>
          <a:lstStyle/>
          <a:p>
            <a:r>
              <a:rPr lang="en-US" sz="2000" dirty="0">
                <a:solidFill>
                  <a:srgbClr val="FF0000"/>
                </a:solidFill>
              </a:rPr>
              <a:t>number of hours per week</a:t>
            </a:r>
          </a:p>
        </p:txBody>
      </p:sp>
      <p:cxnSp>
        <p:nvCxnSpPr>
          <p:cNvPr id="12" name="Straight Arrow Connector 11">
            <a:extLst>
              <a:ext uri="{FF2B5EF4-FFF2-40B4-BE49-F238E27FC236}">
                <a16:creationId xmlns:a16="http://schemas.microsoft.com/office/drawing/2014/main" id="{BD5F5340-95AF-45D1-BA77-441AB6FB698C}"/>
              </a:ext>
            </a:extLst>
          </p:cNvPr>
          <p:cNvCxnSpPr>
            <a:cxnSpLocks/>
          </p:cNvCxnSpPr>
          <p:nvPr/>
        </p:nvCxnSpPr>
        <p:spPr>
          <a:xfrm flipH="1">
            <a:off x="8619555" y="5107901"/>
            <a:ext cx="696733"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2CB22B85-D290-456A-9C17-066AFB4EEC05}"/>
              </a:ext>
            </a:extLst>
          </p:cNvPr>
          <p:cNvPicPr>
            <a:picLocks noChangeAspect="1"/>
          </p:cNvPicPr>
          <p:nvPr/>
        </p:nvPicPr>
        <p:blipFill>
          <a:blip r:embed="rId3"/>
          <a:stretch>
            <a:fillRect/>
          </a:stretch>
        </p:blipFill>
        <p:spPr>
          <a:xfrm>
            <a:off x="816864" y="3682306"/>
            <a:ext cx="8151058" cy="2517866"/>
          </a:xfrm>
          <a:prstGeom prst="rect">
            <a:avLst/>
          </a:prstGeom>
        </p:spPr>
      </p:pic>
    </p:spTree>
    <p:extLst>
      <p:ext uri="{BB962C8B-B14F-4D97-AF65-F5344CB8AC3E}">
        <p14:creationId xmlns:p14="http://schemas.microsoft.com/office/powerpoint/2010/main" val="440002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B53A5-2F36-44BC-B7E7-D3CE96CFF599}"/>
              </a:ext>
            </a:extLst>
          </p:cNvPr>
          <p:cNvSpPr>
            <a:spLocks noGrp="1"/>
          </p:cNvSpPr>
          <p:nvPr>
            <p:ph type="title"/>
          </p:nvPr>
        </p:nvSpPr>
        <p:spPr/>
        <p:txBody>
          <a:bodyPr/>
          <a:lstStyle/>
          <a:p>
            <a:r>
              <a:rPr lang="en-US" dirty="0"/>
              <a:t>Normalized Ratings</a:t>
            </a:r>
          </a:p>
        </p:txBody>
      </p:sp>
      <p:sp>
        <p:nvSpPr>
          <p:cNvPr id="3" name="Slide Number Placeholder 2">
            <a:extLst>
              <a:ext uri="{FF2B5EF4-FFF2-40B4-BE49-F238E27FC236}">
                <a16:creationId xmlns:a16="http://schemas.microsoft.com/office/drawing/2014/main" id="{C66E0013-5FC5-454E-B0F2-EDA81698CD83}"/>
              </a:ext>
            </a:extLst>
          </p:cNvPr>
          <p:cNvSpPr>
            <a:spLocks noGrp="1"/>
          </p:cNvSpPr>
          <p:nvPr>
            <p:ph type="sldNum" sz="quarter" idx="12"/>
          </p:nvPr>
        </p:nvSpPr>
        <p:spPr/>
        <p:txBody>
          <a:bodyPr>
            <a:normAutofit fontScale="85000" lnSpcReduction="20000"/>
          </a:bodyPr>
          <a:lstStyle/>
          <a:p>
            <a:fld id="{69974E82-3C2C-4ABB-838F-79BD9B35B7DF}" type="slidenum">
              <a:rPr lang="en-US" smtClean="0"/>
              <a:t>7</a:t>
            </a:fld>
            <a:endParaRPr lang="en-US"/>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36C1EE56-9401-4FAD-96E4-86EFB177ED0F}"/>
                  </a:ext>
                </a:extLst>
              </p:cNvPr>
              <p:cNvSpPr>
                <a:spLocks noGrp="1"/>
              </p:cNvSpPr>
              <p:nvPr>
                <p:ph sz="quarter" idx="1"/>
              </p:nvPr>
            </p:nvSpPr>
            <p:spPr/>
            <p:txBody>
              <a:bodyPr>
                <a:normAutofit/>
              </a:bodyPr>
              <a:lstStyle/>
              <a:p>
                <a:pPr marL="0" indent="0">
                  <a:buNone/>
                </a:pPr>
                <a:r>
                  <a:rPr lang="en-US" dirty="0"/>
                  <a:t>Typically, there is a big difference between users in their average ratings. Therefore, it is common to normalize entries in recommender tables. For example, an entry can be the rating minus the average rating of a given user. An empty entry is replaced with </a:t>
                </a:r>
                <a14:m>
                  <m:oMath xmlns:m="http://schemas.openxmlformats.org/officeDocument/2006/math">
                    <m:r>
                      <a:rPr lang="en-US" i="1" dirty="0">
                        <a:latin typeface="Cambria Math" panose="02040503050406030204" pitchFamily="18" charset="0"/>
                      </a:rPr>
                      <m:t>0</m:t>
                    </m:r>
                  </m:oMath>
                </a14:m>
                <a:r>
                  <a:rPr lang="en-US" dirty="0"/>
                  <a: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mc:Choice>
        <mc:Fallback xmlns="">
          <p:sp>
            <p:nvSpPr>
              <p:cNvPr id="4" name="Content Placeholder 3">
                <a:extLst>
                  <a:ext uri="{FF2B5EF4-FFF2-40B4-BE49-F238E27FC236}">
                    <a16:creationId xmlns:a16="http://schemas.microsoft.com/office/drawing/2014/main" id="{36C1EE56-9401-4FAD-96E4-86EFB177ED0F}"/>
                  </a:ext>
                </a:extLst>
              </p:cNvPr>
              <p:cNvSpPr>
                <a:spLocks noGrp="1" noRot="1" noChangeAspect="1" noMove="1" noResize="1" noEditPoints="1" noAdjustHandles="1" noChangeArrowheads="1" noChangeShapeType="1" noTextEdit="1"/>
              </p:cNvSpPr>
              <p:nvPr>
                <p:ph sz="quarter" idx="1"/>
              </p:nvPr>
            </p:nvSpPr>
            <p:spPr>
              <a:blipFill>
                <a:blip r:embed="rId2"/>
                <a:stretch>
                  <a:fillRect l="-1178" t="-1357" r="-17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8" name="Table 7">
                <a:extLst>
                  <a:ext uri="{FF2B5EF4-FFF2-40B4-BE49-F238E27FC236}">
                    <a16:creationId xmlns:a16="http://schemas.microsoft.com/office/drawing/2014/main" id="{473F3D83-FEAE-4E92-8227-A27A30C92150}"/>
                  </a:ext>
                </a:extLst>
              </p:cNvPr>
              <p:cNvGraphicFramePr>
                <a:graphicFrameLocks noGrp="1"/>
              </p:cNvGraphicFramePr>
              <p:nvPr>
                <p:extLst>
                  <p:ext uri="{D42A27DB-BD31-4B8C-83A1-F6EECF244321}">
                    <p14:modId xmlns:p14="http://schemas.microsoft.com/office/powerpoint/2010/main" val="3102374891"/>
                  </p:ext>
                </p:extLst>
              </p:nvPr>
            </p:nvGraphicFramePr>
            <p:xfrm>
              <a:off x="2032000" y="3718560"/>
              <a:ext cx="8128000" cy="2377440"/>
            </p:xfrm>
            <a:graphic>
              <a:graphicData uri="http://schemas.openxmlformats.org/drawingml/2006/table">
                <a:tbl>
                  <a:tblPr firstRow="1" bandRow="1">
                    <a:tableStyleId>{5940675A-B579-460E-94D1-54222C63F5DA}</a:tableStyleId>
                  </a:tblPr>
                  <a:tblGrid>
                    <a:gridCol w="1016000">
                      <a:extLst>
                        <a:ext uri="{9D8B030D-6E8A-4147-A177-3AD203B41FA5}">
                          <a16:colId xmlns:a16="http://schemas.microsoft.com/office/drawing/2014/main" val="2524842739"/>
                        </a:ext>
                      </a:extLst>
                    </a:gridCol>
                    <a:gridCol w="1016000">
                      <a:extLst>
                        <a:ext uri="{9D8B030D-6E8A-4147-A177-3AD203B41FA5}">
                          <a16:colId xmlns:a16="http://schemas.microsoft.com/office/drawing/2014/main" val="3389041057"/>
                        </a:ext>
                      </a:extLst>
                    </a:gridCol>
                    <a:gridCol w="1016000">
                      <a:extLst>
                        <a:ext uri="{9D8B030D-6E8A-4147-A177-3AD203B41FA5}">
                          <a16:colId xmlns:a16="http://schemas.microsoft.com/office/drawing/2014/main" val="2645823866"/>
                        </a:ext>
                      </a:extLst>
                    </a:gridCol>
                    <a:gridCol w="1016000">
                      <a:extLst>
                        <a:ext uri="{9D8B030D-6E8A-4147-A177-3AD203B41FA5}">
                          <a16:colId xmlns:a16="http://schemas.microsoft.com/office/drawing/2014/main" val="4271220017"/>
                        </a:ext>
                      </a:extLst>
                    </a:gridCol>
                    <a:gridCol w="1016000">
                      <a:extLst>
                        <a:ext uri="{9D8B030D-6E8A-4147-A177-3AD203B41FA5}">
                          <a16:colId xmlns:a16="http://schemas.microsoft.com/office/drawing/2014/main" val="1983793663"/>
                        </a:ext>
                      </a:extLst>
                    </a:gridCol>
                    <a:gridCol w="1016000">
                      <a:extLst>
                        <a:ext uri="{9D8B030D-6E8A-4147-A177-3AD203B41FA5}">
                          <a16:colId xmlns:a16="http://schemas.microsoft.com/office/drawing/2014/main" val="634697842"/>
                        </a:ext>
                      </a:extLst>
                    </a:gridCol>
                    <a:gridCol w="1016000">
                      <a:extLst>
                        <a:ext uri="{9D8B030D-6E8A-4147-A177-3AD203B41FA5}">
                          <a16:colId xmlns:a16="http://schemas.microsoft.com/office/drawing/2014/main" val="2397024260"/>
                        </a:ext>
                      </a:extLst>
                    </a:gridCol>
                    <a:gridCol w="1016000">
                      <a:extLst>
                        <a:ext uri="{9D8B030D-6E8A-4147-A177-3AD203B41FA5}">
                          <a16:colId xmlns:a16="http://schemas.microsoft.com/office/drawing/2014/main" val="1157161567"/>
                        </a:ext>
                      </a:extLst>
                    </a:gridCol>
                  </a:tblGrid>
                  <a:tr h="370840">
                    <a:tc>
                      <a:txBody>
                        <a:bodyPr/>
                        <a:lstStyle/>
                        <a:p>
                          <a:endParaRPr lang="en-US" sz="2000" dirty="0"/>
                        </a:p>
                      </a:txBody>
                      <a:tcPr/>
                    </a:tc>
                    <a:tc>
                      <a:txBody>
                        <a:bodyPr/>
                        <a:lstStyle/>
                        <a:p>
                          <a:pPr algn="ctr"/>
                          <a:r>
                            <a:rPr lang="en-US" sz="2000" dirty="0">
                              <a:solidFill>
                                <a:srgbClr val="0070C0"/>
                              </a:solidFill>
                            </a:rPr>
                            <a:t>item 1</a:t>
                          </a:r>
                        </a:p>
                      </a:txBody>
                      <a:tcPr/>
                    </a:tc>
                    <a:tc>
                      <a:txBody>
                        <a:bodyPr/>
                        <a:lstStyle/>
                        <a:p>
                          <a:pPr algn="ctr"/>
                          <a:r>
                            <a:rPr lang="en-US" sz="2000" dirty="0">
                              <a:solidFill>
                                <a:srgbClr val="0070C0"/>
                              </a:solidFill>
                            </a:rPr>
                            <a:t>item 2</a:t>
                          </a:r>
                        </a:p>
                      </a:txBody>
                      <a:tcPr/>
                    </a:tc>
                    <a:tc>
                      <a:txBody>
                        <a:bodyPr/>
                        <a:lstStyle/>
                        <a:p>
                          <a:pPr algn="ctr"/>
                          <a:r>
                            <a:rPr lang="en-US" sz="2000" dirty="0">
                              <a:solidFill>
                                <a:srgbClr val="0070C0"/>
                              </a:solidFill>
                            </a:rPr>
                            <a:t>item 3</a:t>
                          </a:r>
                        </a:p>
                      </a:txBody>
                      <a:tcPr/>
                    </a:tc>
                    <a:tc>
                      <a:txBody>
                        <a:bodyPr/>
                        <a:lstStyle/>
                        <a:p>
                          <a:pPr algn="ctr"/>
                          <a:r>
                            <a:rPr lang="en-US" sz="2000" dirty="0">
                              <a:solidFill>
                                <a:srgbClr val="0070C0"/>
                              </a:solidFill>
                            </a:rPr>
                            <a:t>item 4</a:t>
                          </a:r>
                        </a:p>
                      </a:txBody>
                      <a:tcPr/>
                    </a:tc>
                    <a:tc>
                      <a:txBody>
                        <a:bodyPr/>
                        <a:lstStyle/>
                        <a:p>
                          <a:pPr algn="ctr"/>
                          <a:r>
                            <a:rPr lang="en-US" sz="2000" dirty="0">
                              <a:solidFill>
                                <a:srgbClr val="0070C0"/>
                              </a:solidFill>
                            </a:rPr>
                            <a:t>item 5</a:t>
                          </a:r>
                        </a:p>
                      </a:txBody>
                      <a:tcPr/>
                    </a:tc>
                    <a:tc>
                      <a:txBody>
                        <a:bodyPr/>
                        <a:lstStyle/>
                        <a:p>
                          <a:pPr algn="ctr"/>
                          <a:r>
                            <a:rPr lang="en-US" sz="2000" dirty="0">
                              <a:solidFill>
                                <a:srgbClr val="0070C0"/>
                              </a:solidFill>
                            </a:rPr>
                            <a:t>item 6</a:t>
                          </a:r>
                        </a:p>
                      </a:txBody>
                      <a:tcPr/>
                    </a:tc>
                    <a:tc>
                      <a:txBody>
                        <a:bodyPr/>
                        <a:lstStyle/>
                        <a:p>
                          <a:pPr algn="ctr"/>
                          <a:r>
                            <a:rPr lang="en-US" sz="2000" dirty="0">
                              <a:solidFill>
                                <a:srgbClr val="0070C0"/>
                              </a:solidFill>
                            </a:rPr>
                            <a:t>item 7</a:t>
                          </a:r>
                        </a:p>
                      </a:txBody>
                      <a:tcPr/>
                    </a:tc>
                    <a:extLst>
                      <a:ext uri="{0D108BD9-81ED-4DB2-BD59-A6C34878D82A}">
                        <a16:rowId xmlns:a16="http://schemas.microsoft.com/office/drawing/2014/main" val="988871600"/>
                      </a:ext>
                    </a:extLst>
                  </a:tr>
                  <a:tr h="370840">
                    <a:tc>
                      <a:txBody>
                        <a:bodyPr/>
                        <a:lstStyle/>
                        <a:p>
                          <a:r>
                            <a:rPr lang="en-US" sz="2000" dirty="0">
                              <a:solidFill>
                                <a:srgbClr val="0070C0"/>
                              </a:solidFill>
                            </a:rPr>
                            <a:t>user 1</a:t>
                          </a:r>
                        </a:p>
                      </a:txBody>
                      <a:tcPr/>
                    </a:tc>
                    <a:tc>
                      <a:txBody>
                        <a:bodyPr/>
                        <a:lstStyle/>
                        <a:p>
                          <a:pPr algn="ct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0</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1.6</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−2.4</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−4.4</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0</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4.6</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0.6</m:t>
                                </m:r>
                              </m:oMath>
                            </m:oMathPara>
                          </a14:m>
                          <a:endParaRPr lang="en-US" sz="2000" dirty="0"/>
                        </a:p>
                      </a:txBody>
                      <a:tcPr/>
                    </a:tc>
                    <a:extLst>
                      <a:ext uri="{0D108BD9-81ED-4DB2-BD59-A6C34878D82A}">
                        <a16:rowId xmlns:a16="http://schemas.microsoft.com/office/drawing/2014/main" val="2802668366"/>
                      </a:ext>
                    </a:extLst>
                  </a:tr>
                  <a:tr h="370840">
                    <a:tc>
                      <a:txBody>
                        <a:bodyPr/>
                        <a:lstStyle/>
                        <a:p>
                          <a:r>
                            <a:rPr lang="en-US" sz="2000" dirty="0">
                              <a:solidFill>
                                <a:srgbClr val="0070C0"/>
                              </a:solidFill>
                            </a:rPr>
                            <a:t>user 2</a:t>
                          </a:r>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−1.75</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6.25</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0</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−2.75</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0</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−1.75</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0</m:t>
                                </m:r>
                              </m:oMath>
                            </m:oMathPara>
                          </a14:m>
                          <a:endParaRPr lang="en-US" sz="2000" dirty="0"/>
                        </a:p>
                      </a:txBody>
                      <a:tcPr/>
                    </a:tc>
                    <a:extLst>
                      <a:ext uri="{0D108BD9-81ED-4DB2-BD59-A6C34878D82A}">
                        <a16:rowId xmlns:a16="http://schemas.microsoft.com/office/drawing/2014/main" val="1207153018"/>
                      </a:ext>
                    </a:extLst>
                  </a:tr>
                  <a:tr h="370840">
                    <a:tc>
                      <a:txBody>
                        <a:bodyPr/>
                        <a:lstStyle/>
                        <a:p>
                          <a:r>
                            <a:rPr lang="en-US" sz="2000" dirty="0">
                              <a:solidFill>
                                <a:srgbClr val="0070C0"/>
                              </a:solidFill>
                            </a:rPr>
                            <a:t>user 3</a:t>
                          </a:r>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0.2</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0</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4.2</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−0.8</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−3.8</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0</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0.2</m:t>
                                </m:r>
                              </m:oMath>
                            </m:oMathPara>
                          </a14:m>
                          <a:endParaRPr lang="en-US" sz="2000" dirty="0"/>
                        </a:p>
                      </a:txBody>
                      <a:tcPr/>
                    </a:tc>
                    <a:extLst>
                      <a:ext uri="{0D108BD9-81ED-4DB2-BD59-A6C34878D82A}">
                        <a16:rowId xmlns:a16="http://schemas.microsoft.com/office/drawing/2014/main" val="127959333"/>
                      </a:ext>
                    </a:extLst>
                  </a:tr>
                  <a:tr h="370840">
                    <a:tc>
                      <a:txBody>
                        <a:bodyPr/>
                        <a:lstStyle/>
                        <a:p>
                          <a:r>
                            <a:rPr lang="en-US" sz="2000" dirty="0">
                              <a:solidFill>
                                <a:srgbClr val="0070C0"/>
                              </a:solidFill>
                            </a:rPr>
                            <a:t>user 4</a:t>
                          </a:r>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−1.6</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3.4</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−3.6</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0</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−1.6</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3.4</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0</m:t>
                                </m:r>
                              </m:oMath>
                            </m:oMathPara>
                          </a14:m>
                          <a:endParaRPr lang="en-US" sz="2000" dirty="0"/>
                        </a:p>
                      </a:txBody>
                      <a:tcPr/>
                    </a:tc>
                    <a:extLst>
                      <a:ext uri="{0D108BD9-81ED-4DB2-BD59-A6C34878D82A}">
                        <a16:rowId xmlns:a16="http://schemas.microsoft.com/office/drawing/2014/main" val="1010608871"/>
                      </a:ext>
                    </a:extLst>
                  </a:tr>
                  <a:tr h="370840">
                    <a:tc>
                      <a:txBody>
                        <a:bodyPr/>
                        <a:lstStyle/>
                        <a:p>
                          <a:r>
                            <a:rPr lang="en-US" sz="2000" dirty="0">
                              <a:solidFill>
                                <a:srgbClr val="0070C0"/>
                              </a:solidFill>
                            </a:rPr>
                            <a:t>user 5</a:t>
                          </a:r>
                        </a:p>
                      </a:txBody>
                      <a:tcPr/>
                    </a:tc>
                    <a:tc>
                      <a:txBody>
                        <a:bodyPr/>
                        <a:lstStyle/>
                        <a:p>
                          <a:pPr algn="ct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0</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0</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−3.4</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3.6</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−2.4</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3.6</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−1.4</m:t>
                                </m:r>
                              </m:oMath>
                            </m:oMathPara>
                          </a14:m>
                          <a:endParaRPr lang="en-US" sz="2000" dirty="0"/>
                        </a:p>
                      </a:txBody>
                      <a:tcPr/>
                    </a:tc>
                    <a:extLst>
                      <a:ext uri="{0D108BD9-81ED-4DB2-BD59-A6C34878D82A}">
                        <a16:rowId xmlns:a16="http://schemas.microsoft.com/office/drawing/2014/main" val="593281273"/>
                      </a:ext>
                    </a:extLst>
                  </a:tr>
                </a:tbl>
              </a:graphicData>
            </a:graphic>
          </p:graphicFrame>
        </mc:Choice>
        <mc:Fallback xmlns="">
          <p:graphicFrame>
            <p:nvGraphicFramePr>
              <p:cNvPr id="8" name="Table 7">
                <a:extLst>
                  <a:ext uri="{FF2B5EF4-FFF2-40B4-BE49-F238E27FC236}">
                    <a16:creationId xmlns:a16="http://schemas.microsoft.com/office/drawing/2014/main" id="{473F3D83-FEAE-4E92-8227-A27A30C92150}"/>
                  </a:ext>
                </a:extLst>
              </p:cNvPr>
              <p:cNvGraphicFramePr>
                <a:graphicFrameLocks noGrp="1"/>
              </p:cNvGraphicFramePr>
              <p:nvPr>
                <p:extLst>
                  <p:ext uri="{D42A27DB-BD31-4B8C-83A1-F6EECF244321}">
                    <p14:modId xmlns:p14="http://schemas.microsoft.com/office/powerpoint/2010/main" val="3102374891"/>
                  </p:ext>
                </p:extLst>
              </p:nvPr>
            </p:nvGraphicFramePr>
            <p:xfrm>
              <a:off x="2032000" y="3718560"/>
              <a:ext cx="8128000" cy="2377440"/>
            </p:xfrm>
            <a:graphic>
              <a:graphicData uri="http://schemas.openxmlformats.org/drawingml/2006/table">
                <a:tbl>
                  <a:tblPr firstRow="1" bandRow="1">
                    <a:tableStyleId>{5940675A-B579-460E-94D1-54222C63F5DA}</a:tableStyleId>
                  </a:tblPr>
                  <a:tblGrid>
                    <a:gridCol w="1016000">
                      <a:extLst>
                        <a:ext uri="{9D8B030D-6E8A-4147-A177-3AD203B41FA5}">
                          <a16:colId xmlns:a16="http://schemas.microsoft.com/office/drawing/2014/main" val="2524842739"/>
                        </a:ext>
                      </a:extLst>
                    </a:gridCol>
                    <a:gridCol w="1016000">
                      <a:extLst>
                        <a:ext uri="{9D8B030D-6E8A-4147-A177-3AD203B41FA5}">
                          <a16:colId xmlns:a16="http://schemas.microsoft.com/office/drawing/2014/main" val="3389041057"/>
                        </a:ext>
                      </a:extLst>
                    </a:gridCol>
                    <a:gridCol w="1016000">
                      <a:extLst>
                        <a:ext uri="{9D8B030D-6E8A-4147-A177-3AD203B41FA5}">
                          <a16:colId xmlns:a16="http://schemas.microsoft.com/office/drawing/2014/main" val="2645823866"/>
                        </a:ext>
                      </a:extLst>
                    </a:gridCol>
                    <a:gridCol w="1016000">
                      <a:extLst>
                        <a:ext uri="{9D8B030D-6E8A-4147-A177-3AD203B41FA5}">
                          <a16:colId xmlns:a16="http://schemas.microsoft.com/office/drawing/2014/main" val="4271220017"/>
                        </a:ext>
                      </a:extLst>
                    </a:gridCol>
                    <a:gridCol w="1016000">
                      <a:extLst>
                        <a:ext uri="{9D8B030D-6E8A-4147-A177-3AD203B41FA5}">
                          <a16:colId xmlns:a16="http://schemas.microsoft.com/office/drawing/2014/main" val="1983793663"/>
                        </a:ext>
                      </a:extLst>
                    </a:gridCol>
                    <a:gridCol w="1016000">
                      <a:extLst>
                        <a:ext uri="{9D8B030D-6E8A-4147-A177-3AD203B41FA5}">
                          <a16:colId xmlns:a16="http://schemas.microsoft.com/office/drawing/2014/main" val="634697842"/>
                        </a:ext>
                      </a:extLst>
                    </a:gridCol>
                    <a:gridCol w="1016000">
                      <a:extLst>
                        <a:ext uri="{9D8B030D-6E8A-4147-A177-3AD203B41FA5}">
                          <a16:colId xmlns:a16="http://schemas.microsoft.com/office/drawing/2014/main" val="2397024260"/>
                        </a:ext>
                      </a:extLst>
                    </a:gridCol>
                    <a:gridCol w="1016000">
                      <a:extLst>
                        <a:ext uri="{9D8B030D-6E8A-4147-A177-3AD203B41FA5}">
                          <a16:colId xmlns:a16="http://schemas.microsoft.com/office/drawing/2014/main" val="1157161567"/>
                        </a:ext>
                      </a:extLst>
                    </a:gridCol>
                  </a:tblGrid>
                  <a:tr h="396240">
                    <a:tc>
                      <a:txBody>
                        <a:bodyPr/>
                        <a:lstStyle/>
                        <a:p>
                          <a:endParaRPr lang="en-US" sz="2000" dirty="0"/>
                        </a:p>
                      </a:txBody>
                      <a:tcPr/>
                    </a:tc>
                    <a:tc>
                      <a:txBody>
                        <a:bodyPr/>
                        <a:lstStyle/>
                        <a:p>
                          <a:pPr algn="ctr"/>
                          <a:r>
                            <a:rPr lang="en-US" sz="2000" dirty="0">
                              <a:solidFill>
                                <a:srgbClr val="0070C0"/>
                              </a:solidFill>
                            </a:rPr>
                            <a:t>item 1</a:t>
                          </a:r>
                        </a:p>
                      </a:txBody>
                      <a:tcPr/>
                    </a:tc>
                    <a:tc>
                      <a:txBody>
                        <a:bodyPr/>
                        <a:lstStyle/>
                        <a:p>
                          <a:pPr algn="ctr"/>
                          <a:r>
                            <a:rPr lang="en-US" sz="2000" dirty="0">
                              <a:solidFill>
                                <a:srgbClr val="0070C0"/>
                              </a:solidFill>
                            </a:rPr>
                            <a:t>item 2</a:t>
                          </a:r>
                        </a:p>
                      </a:txBody>
                      <a:tcPr/>
                    </a:tc>
                    <a:tc>
                      <a:txBody>
                        <a:bodyPr/>
                        <a:lstStyle/>
                        <a:p>
                          <a:pPr algn="ctr"/>
                          <a:r>
                            <a:rPr lang="en-US" sz="2000" dirty="0">
                              <a:solidFill>
                                <a:srgbClr val="0070C0"/>
                              </a:solidFill>
                            </a:rPr>
                            <a:t>item 3</a:t>
                          </a:r>
                        </a:p>
                      </a:txBody>
                      <a:tcPr/>
                    </a:tc>
                    <a:tc>
                      <a:txBody>
                        <a:bodyPr/>
                        <a:lstStyle/>
                        <a:p>
                          <a:pPr algn="ctr"/>
                          <a:r>
                            <a:rPr lang="en-US" sz="2000" dirty="0">
                              <a:solidFill>
                                <a:srgbClr val="0070C0"/>
                              </a:solidFill>
                            </a:rPr>
                            <a:t>item 4</a:t>
                          </a:r>
                        </a:p>
                      </a:txBody>
                      <a:tcPr/>
                    </a:tc>
                    <a:tc>
                      <a:txBody>
                        <a:bodyPr/>
                        <a:lstStyle/>
                        <a:p>
                          <a:pPr algn="ctr"/>
                          <a:r>
                            <a:rPr lang="en-US" sz="2000" dirty="0">
                              <a:solidFill>
                                <a:srgbClr val="0070C0"/>
                              </a:solidFill>
                            </a:rPr>
                            <a:t>item 5</a:t>
                          </a:r>
                        </a:p>
                      </a:txBody>
                      <a:tcPr/>
                    </a:tc>
                    <a:tc>
                      <a:txBody>
                        <a:bodyPr/>
                        <a:lstStyle/>
                        <a:p>
                          <a:pPr algn="ctr"/>
                          <a:r>
                            <a:rPr lang="en-US" sz="2000" dirty="0">
                              <a:solidFill>
                                <a:srgbClr val="0070C0"/>
                              </a:solidFill>
                            </a:rPr>
                            <a:t>item 6</a:t>
                          </a:r>
                        </a:p>
                      </a:txBody>
                      <a:tcPr/>
                    </a:tc>
                    <a:tc>
                      <a:txBody>
                        <a:bodyPr/>
                        <a:lstStyle/>
                        <a:p>
                          <a:pPr algn="ctr"/>
                          <a:r>
                            <a:rPr lang="en-US" sz="2000" dirty="0">
                              <a:solidFill>
                                <a:srgbClr val="0070C0"/>
                              </a:solidFill>
                            </a:rPr>
                            <a:t>item 7</a:t>
                          </a:r>
                        </a:p>
                      </a:txBody>
                      <a:tcPr/>
                    </a:tc>
                    <a:extLst>
                      <a:ext uri="{0D108BD9-81ED-4DB2-BD59-A6C34878D82A}">
                        <a16:rowId xmlns:a16="http://schemas.microsoft.com/office/drawing/2014/main" val="988871600"/>
                      </a:ext>
                    </a:extLst>
                  </a:tr>
                  <a:tr h="396240">
                    <a:tc>
                      <a:txBody>
                        <a:bodyPr/>
                        <a:lstStyle/>
                        <a:p>
                          <a:r>
                            <a:rPr lang="en-US" sz="2000" dirty="0">
                              <a:solidFill>
                                <a:srgbClr val="0070C0"/>
                              </a:solidFill>
                            </a:rPr>
                            <a:t>user 1</a:t>
                          </a:r>
                        </a:p>
                      </a:txBody>
                      <a:tcPr/>
                    </a:tc>
                    <a:tc>
                      <a:txBody>
                        <a:bodyPr/>
                        <a:lstStyle/>
                        <a:p>
                          <a:endParaRPr lang="en-US"/>
                        </a:p>
                      </a:txBody>
                      <a:tcPr>
                        <a:blipFill>
                          <a:blip r:embed="rId3"/>
                          <a:stretch>
                            <a:fillRect l="-100599" t="-107692" r="-600000" b="-427692"/>
                          </a:stretch>
                        </a:blipFill>
                      </a:tcPr>
                    </a:tc>
                    <a:tc>
                      <a:txBody>
                        <a:bodyPr/>
                        <a:lstStyle/>
                        <a:p>
                          <a:endParaRPr lang="en-US"/>
                        </a:p>
                      </a:txBody>
                      <a:tcPr>
                        <a:blipFill>
                          <a:blip r:embed="rId3"/>
                          <a:stretch>
                            <a:fillRect l="-201807" t="-107692" r="-503614" b="-427692"/>
                          </a:stretch>
                        </a:blipFill>
                      </a:tcPr>
                    </a:tc>
                    <a:tc>
                      <a:txBody>
                        <a:bodyPr/>
                        <a:lstStyle/>
                        <a:p>
                          <a:endParaRPr lang="en-US"/>
                        </a:p>
                      </a:txBody>
                      <a:tcPr>
                        <a:blipFill>
                          <a:blip r:embed="rId3"/>
                          <a:stretch>
                            <a:fillRect l="-300000" t="-107692" r="-400599" b="-427692"/>
                          </a:stretch>
                        </a:blipFill>
                      </a:tcPr>
                    </a:tc>
                    <a:tc>
                      <a:txBody>
                        <a:bodyPr/>
                        <a:lstStyle/>
                        <a:p>
                          <a:endParaRPr lang="en-US"/>
                        </a:p>
                      </a:txBody>
                      <a:tcPr>
                        <a:blipFill>
                          <a:blip r:embed="rId3"/>
                          <a:stretch>
                            <a:fillRect l="-400000" t="-107692" r="-300599" b="-427692"/>
                          </a:stretch>
                        </a:blipFill>
                      </a:tcPr>
                    </a:tc>
                    <a:tc>
                      <a:txBody>
                        <a:bodyPr/>
                        <a:lstStyle/>
                        <a:p>
                          <a:endParaRPr lang="en-US"/>
                        </a:p>
                      </a:txBody>
                      <a:tcPr>
                        <a:blipFill>
                          <a:blip r:embed="rId3"/>
                          <a:stretch>
                            <a:fillRect l="-500000" t="-107692" r="-200599" b="-427692"/>
                          </a:stretch>
                        </a:blipFill>
                      </a:tcPr>
                    </a:tc>
                    <a:tc>
                      <a:txBody>
                        <a:bodyPr/>
                        <a:lstStyle/>
                        <a:p>
                          <a:endParaRPr lang="en-US"/>
                        </a:p>
                      </a:txBody>
                      <a:tcPr>
                        <a:blipFill>
                          <a:blip r:embed="rId3"/>
                          <a:stretch>
                            <a:fillRect l="-603614" t="-107692" r="-101807" b="-427692"/>
                          </a:stretch>
                        </a:blipFill>
                      </a:tcPr>
                    </a:tc>
                    <a:tc>
                      <a:txBody>
                        <a:bodyPr/>
                        <a:lstStyle/>
                        <a:p>
                          <a:endParaRPr lang="en-US"/>
                        </a:p>
                      </a:txBody>
                      <a:tcPr>
                        <a:blipFill>
                          <a:blip r:embed="rId3"/>
                          <a:stretch>
                            <a:fillRect l="-699401" t="-107692" r="-1198" b="-427692"/>
                          </a:stretch>
                        </a:blipFill>
                      </a:tcPr>
                    </a:tc>
                    <a:extLst>
                      <a:ext uri="{0D108BD9-81ED-4DB2-BD59-A6C34878D82A}">
                        <a16:rowId xmlns:a16="http://schemas.microsoft.com/office/drawing/2014/main" val="2802668366"/>
                      </a:ext>
                    </a:extLst>
                  </a:tr>
                  <a:tr h="396240">
                    <a:tc>
                      <a:txBody>
                        <a:bodyPr/>
                        <a:lstStyle/>
                        <a:p>
                          <a:r>
                            <a:rPr lang="en-US" sz="2000" dirty="0">
                              <a:solidFill>
                                <a:srgbClr val="0070C0"/>
                              </a:solidFill>
                            </a:rPr>
                            <a:t>user 2</a:t>
                          </a:r>
                        </a:p>
                      </a:txBody>
                      <a:tcPr/>
                    </a:tc>
                    <a:tc>
                      <a:txBody>
                        <a:bodyPr/>
                        <a:lstStyle/>
                        <a:p>
                          <a:endParaRPr lang="en-US"/>
                        </a:p>
                      </a:txBody>
                      <a:tcPr>
                        <a:blipFill>
                          <a:blip r:embed="rId3"/>
                          <a:stretch>
                            <a:fillRect l="-100599" t="-207692" r="-600000" b="-327692"/>
                          </a:stretch>
                        </a:blipFill>
                      </a:tcPr>
                    </a:tc>
                    <a:tc>
                      <a:txBody>
                        <a:bodyPr/>
                        <a:lstStyle/>
                        <a:p>
                          <a:endParaRPr lang="en-US"/>
                        </a:p>
                      </a:txBody>
                      <a:tcPr>
                        <a:blipFill>
                          <a:blip r:embed="rId3"/>
                          <a:stretch>
                            <a:fillRect l="-201807" t="-207692" r="-503614" b="-327692"/>
                          </a:stretch>
                        </a:blipFill>
                      </a:tcPr>
                    </a:tc>
                    <a:tc>
                      <a:txBody>
                        <a:bodyPr/>
                        <a:lstStyle/>
                        <a:p>
                          <a:endParaRPr lang="en-US"/>
                        </a:p>
                      </a:txBody>
                      <a:tcPr>
                        <a:blipFill>
                          <a:blip r:embed="rId3"/>
                          <a:stretch>
                            <a:fillRect l="-300000" t="-207692" r="-400599" b="-327692"/>
                          </a:stretch>
                        </a:blipFill>
                      </a:tcPr>
                    </a:tc>
                    <a:tc>
                      <a:txBody>
                        <a:bodyPr/>
                        <a:lstStyle/>
                        <a:p>
                          <a:endParaRPr lang="en-US"/>
                        </a:p>
                      </a:txBody>
                      <a:tcPr>
                        <a:blipFill>
                          <a:blip r:embed="rId3"/>
                          <a:stretch>
                            <a:fillRect l="-400000" t="-207692" r="-300599" b="-327692"/>
                          </a:stretch>
                        </a:blipFill>
                      </a:tcPr>
                    </a:tc>
                    <a:tc>
                      <a:txBody>
                        <a:bodyPr/>
                        <a:lstStyle/>
                        <a:p>
                          <a:endParaRPr lang="en-US"/>
                        </a:p>
                      </a:txBody>
                      <a:tcPr>
                        <a:blipFill>
                          <a:blip r:embed="rId3"/>
                          <a:stretch>
                            <a:fillRect l="-500000" t="-207692" r="-200599" b="-327692"/>
                          </a:stretch>
                        </a:blipFill>
                      </a:tcPr>
                    </a:tc>
                    <a:tc>
                      <a:txBody>
                        <a:bodyPr/>
                        <a:lstStyle/>
                        <a:p>
                          <a:endParaRPr lang="en-US"/>
                        </a:p>
                      </a:txBody>
                      <a:tcPr>
                        <a:blipFill>
                          <a:blip r:embed="rId3"/>
                          <a:stretch>
                            <a:fillRect l="-603614" t="-207692" r="-101807" b="-327692"/>
                          </a:stretch>
                        </a:blipFill>
                      </a:tcPr>
                    </a:tc>
                    <a:tc>
                      <a:txBody>
                        <a:bodyPr/>
                        <a:lstStyle/>
                        <a:p>
                          <a:endParaRPr lang="en-US"/>
                        </a:p>
                      </a:txBody>
                      <a:tcPr>
                        <a:blipFill>
                          <a:blip r:embed="rId3"/>
                          <a:stretch>
                            <a:fillRect l="-699401" t="-207692" r="-1198" b="-327692"/>
                          </a:stretch>
                        </a:blipFill>
                      </a:tcPr>
                    </a:tc>
                    <a:extLst>
                      <a:ext uri="{0D108BD9-81ED-4DB2-BD59-A6C34878D82A}">
                        <a16:rowId xmlns:a16="http://schemas.microsoft.com/office/drawing/2014/main" val="1207153018"/>
                      </a:ext>
                    </a:extLst>
                  </a:tr>
                  <a:tr h="396240">
                    <a:tc>
                      <a:txBody>
                        <a:bodyPr/>
                        <a:lstStyle/>
                        <a:p>
                          <a:r>
                            <a:rPr lang="en-US" sz="2000" dirty="0">
                              <a:solidFill>
                                <a:srgbClr val="0070C0"/>
                              </a:solidFill>
                            </a:rPr>
                            <a:t>user 3</a:t>
                          </a:r>
                        </a:p>
                      </a:txBody>
                      <a:tcPr/>
                    </a:tc>
                    <a:tc>
                      <a:txBody>
                        <a:bodyPr/>
                        <a:lstStyle/>
                        <a:p>
                          <a:endParaRPr lang="en-US"/>
                        </a:p>
                      </a:txBody>
                      <a:tcPr>
                        <a:blipFill>
                          <a:blip r:embed="rId3"/>
                          <a:stretch>
                            <a:fillRect l="-100599" t="-307692" r="-600000" b="-227692"/>
                          </a:stretch>
                        </a:blipFill>
                      </a:tcPr>
                    </a:tc>
                    <a:tc>
                      <a:txBody>
                        <a:bodyPr/>
                        <a:lstStyle/>
                        <a:p>
                          <a:endParaRPr lang="en-US"/>
                        </a:p>
                      </a:txBody>
                      <a:tcPr>
                        <a:blipFill>
                          <a:blip r:embed="rId3"/>
                          <a:stretch>
                            <a:fillRect l="-201807" t="-307692" r="-503614" b="-227692"/>
                          </a:stretch>
                        </a:blipFill>
                      </a:tcPr>
                    </a:tc>
                    <a:tc>
                      <a:txBody>
                        <a:bodyPr/>
                        <a:lstStyle/>
                        <a:p>
                          <a:endParaRPr lang="en-US"/>
                        </a:p>
                      </a:txBody>
                      <a:tcPr>
                        <a:blipFill>
                          <a:blip r:embed="rId3"/>
                          <a:stretch>
                            <a:fillRect l="-300000" t="-307692" r="-400599" b="-227692"/>
                          </a:stretch>
                        </a:blipFill>
                      </a:tcPr>
                    </a:tc>
                    <a:tc>
                      <a:txBody>
                        <a:bodyPr/>
                        <a:lstStyle/>
                        <a:p>
                          <a:endParaRPr lang="en-US"/>
                        </a:p>
                      </a:txBody>
                      <a:tcPr>
                        <a:blipFill>
                          <a:blip r:embed="rId3"/>
                          <a:stretch>
                            <a:fillRect l="-400000" t="-307692" r="-300599" b="-227692"/>
                          </a:stretch>
                        </a:blipFill>
                      </a:tcPr>
                    </a:tc>
                    <a:tc>
                      <a:txBody>
                        <a:bodyPr/>
                        <a:lstStyle/>
                        <a:p>
                          <a:endParaRPr lang="en-US"/>
                        </a:p>
                      </a:txBody>
                      <a:tcPr>
                        <a:blipFill>
                          <a:blip r:embed="rId3"/>
                          <a:stretch>
                            <a:fillRect l="-500000" t="-307692" r="-200599" b="-227692"/>
                          </a:stretch>
                        </a:blipFill>
                      </a:tcPr>
                    </a:tc>
                    <a:tc>
                      <a:txBody>
                        <a:bodyPr/>
                        <a:lstStyle/>
                        <a:p>
                          <a:endParaRPr lang="en-US"/>
                        </a:p>
                      </a:txBody>
                      <a:tcPr>
                        <a:blipFill>
                          <a:blip r:embed="rId3"/>
                          <a:stretch>
                            <a:fillRect l="-603614" t="-307692" r="-101807" b="-227692"/>
                          </a:stretch>
                        </a:blipFill>
                      </a:tcPr>
                    </a:tc>
                    <a:tc>
                      <a:txBody>
                        <a:bodyPr/>
                        <a:lstStyle/>
                        <a:p>
                          <a:endParaRPr lang="en-US"/>
                        </a:p>
                      </a:txBody>
                      <a:tcPr>
                        <a:blipFill>
                          <a:blip r:embed="rId3"/>
                          <a:stretch>
                            <a:fillRect l="-699401" t="-307692" r="-1198" b="-227692"/>
                          </a:stretch>
                        </a:blipFill>
                      </a:tcPr>
                    </a:tc>
                    <a:extLst>
                      <a:ext uri="{0D108BD9-81ED-4DB2-BD59-A6C34878D82A}">
                        <a16:rowId xmlns:a16="http://schemas.microsoft.com/office/drawing/2014/main" val="127959333"/>
                      </a:ext>
                    </a:extLst>
                  </a:tr>
                  <a:tr h="396240">
                    <a:tc>
                      <a:txBody>
                        <a:bodyPr/>
                        <a:lstStyle/>
                        <a:p>
                          <a:r>
                            <a:rPr lang="en-US" sz="2000" dirty="0">
                              <a:solidFill>
                                <a:srgbClr val="0070C0"/>
                              </a:solidFill>
                            </a:rPr>
                            <a:t>user 4</a:t>
                          </a:r>
                        </a:p>
                      </a:txBody>
                      <a:tcPr/>
                    </a:tc>
                    <a:tc>
                      <a:txBody>
                        <a:bodyPr/>
                        <a:lstStyle/>
                        <a:p>
                          <a:endParaRPr lang="en-US"/>
                        </a:p>
                      </a:txBody>
                      <a:tcPr>
                        <a:blipFill>
                          <a:blip r:embed="rId3"/>
                          <a:stretch>
                            <a:fillRect l="-100599" t="-407692" r="-600000" b="-127692"/>
                          </a:stretch>
                        </a:blipFill>
                      </a:tcPr>
                    </a:tc>
                    <a:tc>
                      <a:txBody>
                        <a:bodyPr/>
                        <a:lstStyle/>
                        <a:p>
                          <a:endParaRPr lang="en-US"/>
                        </a:p>
                      </a:txBody>
                      <a:tcPr>
                        <a:blipFill>
                          <a:blip r:embed="rId3"/>
                          <a:stretch>
                            <a:fillRect l="-201807" t="-407692" r="-503614" b="-127692"/>
                          </a:stretch>
                        </a:blipFill>
                      </a:tcPr>
                    </a:tc>
                    <a:tc>
                      <a:txBody>
                        <a:bodyPr/>
                        <a:lstStyle/>
                        <a:p>
                          <a:endParaRPr lang="en-US"/>
                        </a:p>
                      </a:txBody>
                      <a:tcPr>
                        <a:blipFill>
                          <a:blip r:embed="rId3"/>
                          <a:stretch>
                            <a:fillRect l="-300000" t="-407692" r="-400599" b="-127692"/>
                          </a:stretch>
                        </a:blipFill>
                      </a:tcPr>
                    </a:tc>
                    <a:tc>
                      <a:txBody>
                        <a:bodyPr/>
                        <a:lstStyle/>
                        <a:p>
                          <a:endParaRPr lang="en-US"/>
                        </a:p>
                      </a:txBody>
                      <a:tcPr>
                        <a:blipFill>
                          <a:blip r:embed="rId3"/>
                          <a:stretch>
                            <a:fillRect l="-400000" t="-407692" r="-300599" b="-127692"/>
                          </a:stretch>
                        </a:blipFill>
                      </a:tcPr>
                    </a:tc>
                    <a:tc>
                      <a:txBody>
                        <a:bodyPr/>
                        <a:lstStyle/>
                        <a:p>
                          <a:endParaRPr lang="en-US"/>
                        </a:p>
                      </a:txBody>
                      <a:tcPr>
                        <a:blipFill>
                          <a:blip r:embed="rId3"/>
                          <a:stretch>
                            <a:fillRect l="-500000" t="-407692" r="-200599" b="-127692"/>
                          </a:stretch>
                        </a:blipFill>
                      </a:tcPr>
                    </a:tc>
                    <a:tc>
                      <a:txBody>
                        <a:bodyPr/>
                        <a:lstStyle/>
                        <a:p>
                          <a:endParaRPr lang="en-US"/>
                        </a:p>
                      </a:txBody>
                      <a:tcPr>
                        <a:blipFill>
                          <a:blip r:embed="rId3"/>
                          <a:stretch>
                            <a:fillRect l="-603614" t="-407692" r="-101807" b="-127692"/>
                          </a:stretch>
                        </a:blipFill>
                      </a:tcPr>
                    </a:tc>
                    <a:tc>
                      <a:txBody>
                        <a:bodyPr/>
                        <a:lstStyle/>
                        <a:p>
                          <a:endParaRPr lang="en-US"/>
                        </a:p>
                      </a:txBody>
                      <a:tcPr>
                        <a:blipFill>
                          <a:blip r:embed="rId3"/>
                          <a:stretch>
                            <a:fillRect l="-699401" t="-407692" r="-1198" b="-127692"/>
                          </a:stretch>
                        </a:blipFill>
                      </a:tcPr>
                    </a:tc>
                    <a:extLst>
                      <a:ext uri="{0D108BD9-81ED-4DB2-BD59-A6C34878D82A}">
                        <a16:rowId xmlns:a16="http://schemas.microsoft.com/office/drawing/2014/main" val="1010608871"/>
                      </a:ext>
                    </a:extLst>
                  </a:tr>
                  <a:tr h="396240">
                    <a:tc>
                      <a:txBody>
                        <a:bodyPr/>
                        <a:lstStyle/>
                        <a:p>
                          <a:r>
                            <a:rPr lang="en-US" sz="2000" dirty="0">
                              <a:solidFill>
                                <a:srgbClr val="0070C0"/>
                              </a:solidFill>
                            </a:rPr>
                            <a:t>user 5</a:t>
                          </a:r>
                        </a:p>
                      </a:txBody>
                      <a:tcPr/>
                    </a:tc>
                    <a:tc>
                      <a:txBody>
                        <a:bodyPr/>
                        <a:lstStyle/>
                        <a:p>
                          <a:endParaRPr lang="en-US"/>
                        </a:p>
                      </a:txBody>
                      <a:tcPr>
                        <a:blipFill>
                          <a:blip r:embed="rId3"/>
                          <a:stretch>
                            <a:fillRect l="-100599" t="-507692" r="-600000" b="-27692"/>
                          </a:stretch>
                        </a:blipFill>
                      </a:tcPr>
                    </a:tc>
                    <a:tc>
                      <a:txBody>
                        <a:bodyPr/>
                        <a:lstStyle/>
                        <a:p>
                          <a:endParaRPr lang="en-US"/>
                        </a:p>
                      </a:txBody>
                      <a:tcPr>
                        <a:blipFill>
                          <a:blip r:embed="rId3"/>
                          <a:stretch>
                            <a:fillRect l="-201807" t="-507692" r="-503614" b="-27692"/>
                          </a:stretch>
                        </a:blipFill>
                      </a:tcPr>
                    </a:tc>
                    <a:tc>
                      <a:txBody>
                        <a:bodyPr/>
                        <a:lstStyle/>
                        <a:p>
                          <a:endParaRPr lang="en-US"/>
                        </a:p>
                      </a:txBody>
                      <a:tcPr>
                        <a:blipFill>
                          <a:blip r:embed="rId3"/>
                          <a:stretch>
                            <a:fillRect l="-300000" t="-507692" r="-400599" b="-27692"/>
                          </a:stretch>
                        </a:blipFill>
                      </a:tcPr>
                    </a:tc>
                    <a:tc>
                      <a:txBody>
                        <a:bodyPr/>
                        <a:lstStyle/>
                        <a:p>
                          <a:endParaRPr lang="en-US"/>
                        </a:p>
                      </a:txBody>
                      <a:tcPr>
                        <a:blipFill>
                          <a:blip r:embed="rId3"/>
                          <a:stretch>
                            <a:fillRect l="-400000" t="-507692" r="-300599" b="-27692"/>
                          </a:stretch>
                        </a:blipFill>
                      </a:tcPr>
                    </a:tc>
                    <a:tc>
                      <a:txBody>
                        <a:bodyPr/>
                        <a:lstStyle/>
                        <a:p>
                          <a:endParaRPr lang="en-US"/>
                        </a:p>
                      </a:txBody>
                      <a:tcPr>
                        <a:blipFill>
                          <a:blip r:embed="rId3"/>
                          <a:stretch>
                            <a:fillRect l="-500000" t="-507692" r="-200599" b="-27692"/>
                          </a:stretch>
                        </a:blipFill>
                      </a:tcPr>
                    </a:tc>
                    <a:tc>
                      <a:txBody>
                        <a:bodyPr/>
                        <a:lstStyle/>
                        <a:p>
                          <a:endParaRPr lang="en-US"/>
                        </a:p>
                      </a:txBody>
                      <a:tcPr>
                        <a:blipFill>
                          <a:blip r:embed="rId3"/>
                          <a:stretch>
                            <a:fillRect l="-603614" t="-507692" r="-101807" b="-27692"/>
                          </a:stretch>
                        </a:blipFill>
                      </a:tcPr>
                    </a:tc>
                    <a:tc>
                      <a:txBody>
                        <a:bodyPr/>
                        <a:lstStyle/>
                        <a:p>
                          <a:endParaRPr lang="en-US"/>
                        </a:p>
                      </a:txBody>
                      <a:tcPr>
                        <a:blipFill>
                          <a:blip r:embed="rId3"/>
                          <a:stretch>
                            <a:fillRect l="-699401" t="-507692" r="-1198" b="-27692"/>
                          </a:stretch>
                        </a:blipFill>
                      </a:tcPr>
                    </a:tc>
                    <a:extLst>
                      <a:ext uri="{0D108BD9-81ED-4DB2-BD59-A6C34878D82A}">
                        <a16:rowId xmlns:a16="http://schemas.microsoft.com/office/drawing/2014/main" val="593281273"/>
                      </a:ext>
                    </a:extLst>
                  </a:tr>
                </a:tbl>
              </a:graphicData>
            </a:graphic>
          </p:graphicFrame>
        </mc:Fallback>
      </mc:AlternateContent>
    </p:spTree>
    <p:extLst>
      <p:ext uri="{BB962C8B-B14F-4D97-AF65-F5344CB8AC3E}">
        <p14:creationId xmlns:p14="http://schemas.microsoft.com/office/powerpoint/2010/main" val="854596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B53A5-2F36-44BC-B7E7-D3CE96CFF599}"/>
              </a:ext>
            </a:extLst>
          </p:cNvPr>
          <p:cNvSpPr>
            <a:spLocks noGrp="1"/>
          </p:cNvSpPr>
          <p:nvPr>
            <p:ph type="title"/>
          </p:nvPr>
        </p:nvSpPr>
        <p:spPr/>
        <p:txBody>
          <a:bodyPr/>
          <a:lstStyle/>
          <a:p>
            <a:r>
              <a:rPr lang="en-US" dirty="0"/>
              <a:t>Profiles</a:t>
            </a:r>
          </a:p>
        </p:txBody>
      </p:sp>
      <p:sp>
        <p:nvSpPr>
          <p:cNvPr id="3" name="Slide Number Placeholder 2">
            <a:extLst>
              <a:ext uri="{FF2B5EF4-FFF2-40B4-BE49-F238E27FC236}">
                <a16:creationId xmlns:a16="http://schemas.microsoft.com/office/drawing/2014/main" id="{C66E0013-5FC5-454E-B0F2-EDA81698CD83}"/>
              </a:ext>
            </a:extLst>
          </p:cNvPr>
          <p:cNvSpPr>
            <a:spLocks noGrp="1"/>
          </p:cNvSpPr>
          <p:nvPr>
            <p:ph type="sldNum" sz="quarter" idx="12"/>
          </p:nvPr>
        </p:nvSpPr>
        <p:spPr/>
        <p:txBody>
          <a:bodyPr>
            <a:normAutofit fontScale="85000" lnSpcReduction="20000"/>
          </a:bodyPr>
          <a:lstStyle/>
          <a:p>
            <a:fld id="{69974E82-3C2C-4ABB-838F-79BD9B35B7DF}" type="slidenum">
              <a:rPr lang="en-US" smtClean="0"/>
              <a:t>8</a:t>
            </a:fld>
            <a:endParaRPr lang="en-US"/>
          </a:p>
        </p:txBody>
      </p:sp>
      <p:sp>
        <p:nvSpPr>
          <p:cNvPr id="4" name="Content Placeholder 3">
            <a:extLst>
              <a:ext uri="{FF2B5EF4-FFF2-40B4-BE49-F238E27FC236}">
                <a16:creationId xmlns:a16="http://schemas.microsoft.com/office/drawing/2014/main" id="{36C1EE56-9401-4FAD-96E4-86EFB177ED0F}"/>
              </a:ext>
            </a:extLst>
          </p:cNvPr>
          <p:cNvSpPr>
            <a:spLocks noGrp="1"/>
          </p:cNvSpPr>
          <p:nvPr>
            <p:ph sz="quarter" idx="1"/>
          </p:nvPr>
        </p:nvSpPr>
        <p:spPr/>
        <p:txBody>
          <a:bodyPr>
            <a:normAutofit/>
          </a:bodyPr>
          <a:lstStyle/>
          <a:p>
            <a:pPr marL="0" indent="0">
              <a:buNone/>
            </a:pPr>
            <a:r>
              <a:rPr lang="en-US" b="1" dirty="0">
                <a:solidFill>
                  <a:srgbClr val="0070C0"/>
                </a:solidFill>
              </a:rPr>
              <a:t>Profiles.</a:t>
            </a:r>
            <a:r>
              <a:rPr lang="en-US" dirty="0"/>
              <a:t> Every row is thought of as a user’s </a:t>
            </a:r>
            <a:r>
              <a:rPr lang="en-US" dirty="0">
                <a:solidFill>
                  <a:srgbClr val="FF0000"/>
                </a:solidFill>
              </a:rPr>
              <a:t>profile</a:t>
            </a:r>
            <a:r>
              <a:rPr lang="en-US" dirty="0"/>
              <a:t>. The profile of a user expresses the user’s opinions about items (the user’s “tastes”).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mc:AlternateContent xmlns:mc="http://schemas.openxmlformats.org/markup-compatibility/2006" xmlns:a14="http://schemas.microsoft.com/office/drawing/2010/main">
        <mc:Choice Requires="a14">
          <p:graphicFrame>
            <p:nvGraphicFramePr>
              <p:cNvPr id="8" name="Table 7">
                <a:extLst>
                  <a:ext uri="{FF2B5EF4-FFF2-40B4-BE49-F238E27FC236}">
                    <a16:creationId xmlns:a16="http://schemas.microsoft.com/office/drawing/2014/main" id="{473F3D83-FEAE-4E92-8227-A27A30C92150}"/>
                  </a:ext>
                </a:extLst>
              </p:cNvPr>
              <p:cNvGraphicFramePr>
                <a:graphicFrameLocks noGrp="1"/>
              </p:cNvGraphicFramePr>
              <p:nvPr>
                <p:extLst>
                  <p:ext uri="{D42A27DB-BD31-4B8C-83A1-F6EECF244321}">
                    <p14:modId xmlns:p14="http://schemas.microsoft.com/office/powerpoint/2010/main" val="3819810243"/>
                  </p:ext>
                </p:extLst>
              </p:nvPr>
            </p:nvGraphicFramePr>
            <p:xfrm>
              <a:off x="920831" y="3124296"/>
              <a:ext cx="8128000" cy="2377440"/>
            </p:xfrm>
            <a:graphic>
              <a:graphicData uri="http://schemas.openxmlformats.org/drawingml/2006/table">
                <a:tbl>
                  <a:tblPr firstRow="1" bandRow="1">
                    <a:tableStyleId>{5940675A-B579-460E-94D1-54222C63F5DA}</a:tableStyleId>
                  </a:tblPr>
                  <a:tblGrid>
                    <a:gridCol w="1016000">
                      <a:extLst>
                        <a:ext uri="{9D8B030D-6E8A-4147-A177-3AD203B41FA5}">
                          <a16:colId xmlns:a16="http://schemas.microsoft.com/office/drawing/2014/main" val="2524842739"/>
                        </a:ext>
                      </a:extLst>
                    </a:gridCol>
                    <a:gridCol w="1016000">
                      <a:extLst>
                        <a:ext uri="{9D8B030D-6E8A-4147-A177-3AD203B41FA5}">
                          <a16:colId xmlns:a16="http://schemas.microsoft.com/office/drawing/2014/main" val="3389041057"/>
                        </a:ext>
                      </a:extLst>
                    </a:gridCol>
                    <a:gridCol w="1016000">
                      <a:extLst>
                        <a:ext uri="{9D8B030D-6E8A-4147-A177-3AD203B41FA5}">
                          <a16:colId xmlns:a16="http://schemas.microsoft.com/office/drawing/2014/main" val="2645823866"/>
                        </a:ext>
                      </a:extLst>
                    </a:gridCol>
                    <a:gridCol w="1016000">
                      <a:extLst>
                        <a:ext uri="{9D8B030D-6E8A-4147-A177-3AD203B41FA5}">
                          <a16:colId xmlns:a16="http://schemas.microsoft.com/office/drawing/2014/main" val="4271220017"/>
                        </a:ext>
                      </a:extLst>
                    </a:gridCol>
                    <a:gridCol w="1016000">
                      <a:extLst>
                        <a:ext uri="{9D8B030D-6E8A-4147-A177-3AD203B41FA5}">
                          <a16:colId xmlns:a16="http://schemas.microsoft.com/office/drawing/2014/main" val="1983793663"/>
                        </a:ext>
                      </a:extLst>
                    </a:gridCol>
                    <a:gridCol w="1016000">
                      <a:extLst>
                        <a:ext uri="{9D8B030D-6E8A-4147-A177-3AD203B41FA5}">
                          <a16:colId xmlns:a16="http://schemas.microsoft.com/office/drawing/2014/main" val="634697842"/>
                        </a:ext>
                      </a:extLst>
                    </a:gridCol>
                    <a:gridCol w="1016000">
                      <a:extLst>
                        <a:ext uri="{9D8B030D-6E8A-4147-A177-3AD203B41FA5}">
                          <a16:colId xmlns:a16="http://schemas.microsoft.com/office/drawing/2014/main" val="2397024260"/>
                        </a:ext>
                      </a:extLst>
                    </a:gridCol>
                    <a:gridCol w="1016000">
                      <a:extLst>
                        <a:ext uri="{9D8B030D-6E8A-4147-A177-3AD203B41FA5}">
                          <a16:colId xmlns:a16="http://schemas.microsoft.com/office/drawing/2014/main" val="1157161567"/>
                        </a:ext>
                      </a:extLst>
                    </a:gridCol>
                  </a:tblGrid>
                  <a:tr h="299656">
                    <a:tc>
                      <a:txBody>
                        <a:bodyPr/>
                        <a:lstStyle/>
                        <a:p>
                          <a:endParaRPr lang="en-US" sz="2000" dirty="0"/>
                        </a:p>
                      </a:txBody>
                      <a:tcPr/>
                    </a:tc>
                    <a:tc>
                      <a:txBody>
                        <a:bodyPr/>
                        <a:lstStyle/>
                        <a:p>
                          <a:pPr algn="ctr"/>
                          <a:r>
                            <a:rPr lang="en-US" sz="2000" dirty="0">
                              <a:solidFill>
                                <a:srgbClr val="0070C0"/>
                              </a:solidFill>
                            </a:rPr>
                            <a:t>item 1</a:t>
                          </a:r>
                        </a:p>
                      </a:txBody>
                      <a:tcPr/>
                    </a:tc>
                    <a:tc>
                      <a:txBody>
                        <a:bodyPr/>
                        <a:lstStyle/>
                        <a:p>
                          <a:pPr algn="ctr"/>
                          <a:r>
                            <a:rPr lang="en-US" sz="2000" dirty="0">
                              <a:solidFill>
                                <a:srgbClr val="0070C0"/>
                              </a:solidFill>
                            </a:rPr>
                            <a:t>item 2</a:t>
                          </a:r>
                        </a:p>
                      </a:txBody>
                      <a:tcPr/>
                    </a:tc>
                    <a:tc>
                      <a:txBody>
                        <a:bodyPr/>
                        <a:lstStyle/>
                        <a:p>
                          <a:pPr algn="ctr"/>
                          <a:r>
                            <a:rPr lang="en-US" sz="2000" dirty="0">
                              <a:solidFill>
                                <a:srgbClr val="0070C0"/>
                              </a:solidFill>
                            </a:rPr>
                            <a:t>item 3</a:t>
                          </a:r>
                        </a:p>
                      </a:txBody>
                      <a:tcPr/>
                    </a:tc>
                    <a:tc>
                      <a:txBody>
                        <a:bodyPr/>
                        <a:lstStyle/>
                        <a:p>
                          <a:pPr algn="ctr"/>
                          <a:r>
                            <a:rPr lang="en-US" sz="2000" dirty="0">
                              <a:solidFill>
                                <a:srgbClr val="0070C0"/>
                              </a:solidFill>
                            </a:rPr>
                            <a:t>item 4</a:t>
                          </a:r>
                        </a:p>
                      </a:txBody>
                      <a:tcPr/>
                    </a:tc>
                    <a:tc>
                      <a:txBody>
                        <a:bodyPr/>
                        <a:lstStyle/>
                        <a:p>
                          <a:pPr algn="ctr"/>
                          <a:r>
                            <a:rPr lang="en-US" sz="2000" dirty="0">
                              <a:solidFill>
                                <a:srgbClr val="0070C0"/>
                              </a:solidFill>
                            </a:rPr>
                            <a:t>item 5</a:t>
                          </a:r>
                        </a:p>
                      </a:txBody>
                      <a:tcPr/>
                    </a:tc>
                    <a:tc>
                      <a:txBody>
                        <a:bodyPr/>
                        <a:lstStyle/>
                        <a:p>
                          <a:pPr algn="ctr"/>
                          <a:r>
                            <a:rPr lang="en-US" sz="2000" dirty="0">
                              <a:solidFill>
                                <a:srgbClr val="0070C0"/>
                              </a:solidFill>
                            </a:rPr>
                            <a:t>item 6</a:t>
                          </a:r>
                        </a:p>
                      </a:txBody>
                      <a:tcPr/>
                    </a:tc>
                    <a:tc>
                      <a:txBody>
                        <a:bodyPr/>
                        <a:lstStyle/>
                        <a:p>
                          <a:pPr algn="ctr"/>
                          <a:r>
                            <a:rPr lang="en-US" sz="2000" dirty="0">
                              <a:solidFill>
                                <a:srgbClr val="0070C0"/>
                              </a:solidFill>
                            </a:rPr>
                            <a:t>item 7</a:t>
                          </a:r>
                        </a:p>
                      </a:txBody>
                      <a:tcPr/>
                    </a:tc>
                    <a:extLst>
                      <a:ext uri="{0D108BD9-81ED-4DB2-BD59-A6C34878D82A}">
                        <a16:rowId xmlns:a16="http://schemas.microsoft.com/office/drawing/2014/main" val="988871600"/>
                      </a:ext>
                    </a:extLst>
                  </a:tr>
                  <a:tr h="370840">
                    <a:tc>
                      <a:txBody>
                        <a:bodyPr/>
                        <a:lstStyle/>
                        <a:p>
                          <a:r>
                            <a:rPr lang="en-US" sz="2000" dirty="0">
                              <a:solidFill>
                                <a:srgbClr val="0070C0"/>
                              </a:solidFill>
                            </a:rPr>
                            <a:t>user 1</a:t>
                          </a:r>
                        </a:p>
                      </a:txBody>
                      <a:tcPr/>
                    </a:tc>
                    <a:tc>
                      <a:txBody>
                        <a:bodyPr/>
                        <a:lstStyle/>
                        <a:p>
                          <a:pPr algn="ct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0</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1.6</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−2.4</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−4.4</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0</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4.6</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0.6</m:t>
                                </m:r>
                              </m:oMath>
                            </m:oMathPara>
                          </a14:m>
                          <a:endParaRPr lang="en-US" sz="2000" dirty="0"/>
                        </a:p>
                      </a:txBody>
                      <a:tcPr/>
                    </a:tc>
                    <a:extLst>
                      <a:ext uri="{0D108BD9-81ED-4DB2-BD59-A6C34878D82A}">
                        <a16:rowId xmlns:a16="http://schemas.microsoft.com/office/drawing/2014/main" val="2802668366"/>
                      </a:ext>
                    </a:extLst>
                  </a:tr>
                  <a:tr h="370840">
                    <a:tc>
                      <a:txBody>
                        <a:bodyPr/>
                        <a:lstStyle/>
                        <a:p>
                          <a:r>
                            <a:rPr lang="en-US" sz="2000" dirty="0">
                              <a:solidFill>
                                <a:srgbClr val="0070C0"/>
                              </a:solidFill>
                            </a:rPr>
                            <a:t>user 2</a:t>
                          </a:r>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−1.75</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6.25</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0</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−2.75</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0</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−1.75</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0</m:t>
                                </m:r>
                              </m:oMath>
                            </m:oMathPara>
                          </a14:m>
                          <a:endParaRPr lang="en-US" sz="2000" dirty="0"/>
                        </a:p>
                      </a:txBody>
                      <a:tcPr/>
                    </a:tc>
                    <a:extLst>
                      <a:ext uri="{0D108BD9-81ED-4DB2-BD59-A6C34878D82A}">
                        <a16:rowId xmlns:a16="http://schemas.microsoft.com/office/drawing/2014/main" val="1207153018"/>
                      </a:ext>
                    </a:extLst>
                  </a:tr>
                  <a:tr h="370840">
                    <a:tc>
                      <a:txBody>
                        <a:bodyPr/>
                        <a:lstStyle/>
                        <a:p>
                          <a:r>
                            <a:rPr lang="en-US" sz="2000" dirty="0">
                              <a:solidFill>
                                <a:srgbClr val="0070C0"/>
                              </a:solidFill>
                            </a:rPr>
                            <a:t>user 3</a:t>
                          </a:r>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0.2</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0</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4.2</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−0.8</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−3.8</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0</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0.2</m:t>
                                </m:r>
                              </m:oMath>
                            </m:oMathPara>
                          </a14:m>
                          <a:endParaRPr lang="en-US" sz="2000" dirty="0"/>
                        </a:p>
                      </a:txBody>
                      <a:tcPr/>
                    </a:tc>
                    <a:extLst>
                      <a:ext uri="{0D108BD9-81ED-4DB2-BD59-A6C34878D82A}">
                        <a16:rowId xmlns:a16="http://schemas.microsoft.com/office/drawing/2014/main" val="127959333"/>
                      </a:ext>
                    </a:extLst>
                  </a:tr>
                  <a:tr h="370840">
                    <a:tc>
                      <a:txBody>
                        <a:bodyPr/>
                        <a:lstStyle/>
                        <a:p>
                          <a:r>
                            <a:rPr lang="en-US" sz="2000" dirty="0">
                              <a:solidFill>
                                <a:srgbClr val="0070C0"/>
                              </a:solidFill>
                            </a:rPr>
                            <a:t>user 4</a:t>
                          </a:r>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−1.6</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3.4</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−3.6</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0</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−1.6</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3.4</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0</m:t>
                                </m:r>
                              </m:oMath>
                            </m:oMathPara>
                          </a14:m>
                          <a:endParaRPr lang="en-US" sz="2000" dirty="0"/>
                        </a:p>
                      </a:txBody>
                      <a:tcPr/>
                    </a:tc>
                    <a:extLst>
                      <a:ext uri="{0D108BD9-81ED-4DB2-BD59-A6C34878D82A}">
                        <a16:rowId xmlns:a16="http://schemas.microsoft.com/office/drawing/2014/main" val="1010608871"/>
                      </a:ext>
                    </a:extLst>
                  </a:tr>
                  <a:tr h="370840">
                    <a:tc>
                      <a:txBody>
                        <a:bodyPr/>
                        <a:lstStyle/>
                        <a:p>
                          <a:r>
                            <a:rPr lang="en-US" sz="2000" dirty="0">
                              <a:solidFill>
                                <a:srgbClr val="0070C0"/>
                              </a:solidFill>
                            </a:rPr>
                            <a:t>user 5</a:t>
                          </a:r>
                        </a:p>
                      </a:txBody>
                      <a:tcPr/>
                    </a:tc>
                    <a:tc>
                      <a:txBody>
                        <a:bodyPr/>
                        <a:lstStyle/>
                        <a:p>
                          <a:pPr algn="ct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0</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0</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−3.4</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3.6</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−2.4</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3.6</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−1.4</m:t>
                                </m:r>
                              </m:oMath>
                            </m:oMathPara>
                          </a14:m>
                          <a:endParaRPr lang="en-US" sz="2000" dirty="0"/>
                        </a:p>
                      </a:txBody>
                      <a:tcPr/>
                    </a:tc>
                    <a:extLst>
                      <a:ext uri="{0D108BD9-81ED-4DB2-BD59-A6C34878D82A}">
                        <a16:rowId xmlns:a16="http://schemas.microsoft.com/office/drawing/2014/main" val="593281273"/>
                      </a:ext>
                    </a:extLst>
                  </a:tr>
                </a:tbl>
              </a:graphicData>
            </a:graphic>
          </p:graphicFrame>
        </mc:Choice>
        <mc:Fallback xmlns="">
          <p:graphicFrame>
            <p:nvGraphicFramePr>
              <p:cNvPr id="8" name="Table 7">
                <a:extLst>
                  <a:ext uri="{FF2B5EF4-FFF2-40B4-BE49-F238E27FC236}">
                    <a16:creationId xmlns:a16="http://schemas.microsoft.com/office/drawing/2014/main" id="{473F3D83-FEAE-4E92-8227-A27A30C92150}"/>
                  </a:ext>
                </a:extLst>
              </p:cNvPr>
              <p:cNvGraphicFramePr>
                <a:graphicFrameLocks noGrp="1"/>
              </p:cNvGraphicFramePr>
              <p:nvPr>
                <p:extLst>
                  <p:ext uri="{D42A27DB-BD31-4B8C-83A1-F6EECF244321}">
                    <p14:modId xmlns:p14="http://schemas.microsoft.com/office/powerpoint/2010/main" val="3819810243"/>
                  </p:ext>
                </p:extLst>
              </p:nvPr>
            </p:nvGraphicFramePr>
            <p:xfrm>
              <a:off x="920831" y="3124296"/>
              <a:ext cx="8128000" cy="2377440"/>
            </p:xfrm>
            <a:graphic>
              <a:graphicData uri="http://schemas.openxmlformats.org/drawingml/2006/table">
                <a:tbl>
                  <a:tblPr firstRow="1" bandRow="1">
                    <a:tableStyleId>{5940675A-B579-460E-94D1-54222C63F5DA}</a:tableStyleId>
                  </a:tblPr>
                  <a:tblGrid>
                    <a:gridCol w="1016000">
                      <a:extLst>
                        <a:ext uri="{9D8B030D-6E8A-4147-A177-3AD203B41FA5}">
                          <a16:colId xmlns:a16="http://schemas.microsoft.com/office/drawing/2014/main" val="2524842739"/>
                        </a:ext>
                      </a:extLst>
                    </a:gridCol>
                    <a:gridCol w="1016000">
                      <a:extLst>
                        <a:ext uri="{9D8B030D-6E8A-4147-A177-3AD203B41FA5}">
                          <a16:colId xmlns:a16="http://schemas.microsoft.com/office/drawing/2014/main" val="3389041057"/>
                        </a:ext>
                      </a:extLst>
                    </a:gridCol>
                    <a:gridCol w="1016000">
                      <a:extLst>
                        <a:ext uri="{9D8B030D-6E8A-4147-A177-3AD203B41FA5}">
                          <a16:colId xmlns:a16="http://schemas.microsoft.com/office/drawing/2014/main" val="2645823866"/>
                        </a:ext>
                      </a:extLst>
                    </a:gridCol>
                    <a:gridCol w="1016000">
                      <a:extLst>
                        <a:ext uri="{9D8B030D-6E8A-4147-A177-3AD203B41FA5}">
                          <a16:colId xmlns:a16="http://schemas.microsoft.com/office/drawing/2014/main" val="4271220017"/>
                        </a:ext>
                      </a:extLst>
                    </a:gridCol>
                    <a:gridCol w="1016000">
                      <a:extLst>
                        <a:ext uri="{9D8B030D-6E8A-4147-A177-3AD203B41FA5}">
                          <a16:colId xmlns:a16="http://schemas.microsoft.com/office/drawing/2014/main" val="1983793663"/>
                        </a:ext>
                      </a:extLst>
                    </a:gridCol>
                    <a:gridCol w="1016000">
                      <a:extLst>
                        <a:ext uri="{9D8B030D-6E8A-4147-A177-3AD203B41FA5}">
                          <a16:colId xmlns:a16="http://schemas.microsoft.com/office/drawing/2014/main" val="634697842"/>
                        </a:ext>
                      </a:extLst>
                    </a:gridCol>
                    <a:gridCol w="1016000">
                      <a:extLst>
                        <a:ext uri="{9D8B030D-6E8A-4147-A177-3AD203B41FA5}">
                          <a16:colId xmlns:a16="http://schemas.microsoft.com/office/drawing/2014/main" val="2397024260"/>
                        </a:ext>
                      </a:extLst>
                    </a:gridCol>
                    <a:gridCol w="1016000">
                      <a:extLst>
                        <a:ext uri="{9D8B030D-6E8A-4147-A177-3AD203B41FA5}">
                          <a16:colId xmlns:a16="http://schemas.microsoft.com/office/drawing/2014/main" val="1157161567"/>
                        </a:ext>
                      </a:extLst>
                    </a:gridCol>
                  </a:tblGrid>
                  <a:tr h="396240">
                    <a:tc>
                      <a:txBody>
                        <a:bodyPr/>
                        <a:lstStyle/>
                        <a:p>
                          <a:endParaRPr lang="en-US" sz="2000" dirty="0"/>
                        </a:p>
                      </a:txBody>
                      <a:tcPr/>
                    </a:tc>
                    <a:tc>
                      <a:txBody>
                        <a:bodyPr/>
                        <a:lstStyle/>
                        <a:p>
                          <a:pPr algn="ctr"/>
                          <a:r>
                            <a:rPr lang="en-US" sz="2000" dirty="0">
                              <a:solidFill>
                                <a:srgbClr val="0070C0"/>
                              </a:solidFill>
                            </a:rPr>
                            <a:t>item 1</a:t>
                          </a:r>
                        </a:p>
                      </a:txBody>
                      <a:tcPr/>
                    </a:tc>
                    <a:tc>
                      <a:txBody>
                        <a:bodyPr/>
                        <a:lstStyle/>
                        <a:p>
                          <a:pPr algn="ctr"/>
                          <a:r>
                            <a:rPr lang="en-US" sz="2000" dirty="0">
                              <a:solidFill>
                                <a:srgbClr val="0070C0"/>
                              </a:solidFill>
                            </a:rPr>
                            <a:t>item 2</a:t>
                          </a:r>
                        </a:p>
                      </a:txBody>
                      <a:tcPr/>
                    </a:tc>
                    <a:tc>
                      <a:txBody>
                        <a:bodyPr/>
                        <a:lstStyle/>
                        <a:p>
                          <a:pPr algn="ctr"/>
                          <a:r>
                            <a:rPr lang="en-US" sz="2000" dirty="0">
                              <a:solidFill>
                                <a:srgbClr val="0070C0"/>
                              </a:solidFill>
                            </a:rPr>
                            <a:t>item 3</a:t>
                          </a:r>
                        </a:p>
                      </a:txBody>
                      <a:tcPr/>
                    </a:tc>
                    <a:tc>
                      <a:txBody>
                        <a:bodyPr/>
                        <a:lstStyle/>
                        <a:p>
                          <a:pPr algn="ctr"/>
                          <a:r>
                            <a:rPr lang="en-US" sz="2000" dirty="0">
                              <a:solidFill>
                                <a:srgbClr val="0070C0"/>
                              </a:solidFill>
                            </a:rPr>
                            <a:t>item 4</a:t>
                          </a:r>
                        </a:p>
                      </a:txBody>
                      <a:tcPr/>
                    </a:tc>
                    <a:tc>
                      <a:txBody>
                        <a:bodyPr/>
                        <a:lstStyle/>
                        <a:p>
                          <a:pPr algn="ctr"/>
                          <a:r>
                            <a:rPr lang="en-US" sz="2000" dirty="0">
                              <a:solidFill>
                                <a:srgbClr val="0070C0"/>
                              </a:solidFill>
                            </a:rPr>
                            <a:t>item 5</a:t>
                          </a:r>
                        </a:p>
                      </a:txBody>
                      <a:tcPr/>
                    </a:tc>
                    <a:tc>
                      <a:txBody>
                        <a:bodyPr/>
                        <a:lstStyle/>
                        <a:p>
                          <a:pPr algn="ctr"/>
                          <a:r>
                            <a:rPr lang="en-US" sz="2000" dirty="0">
                              <a:solidFill>
                                <a:srgbClr val="0070C0"/>
                              </a:solidFill>
                            </a:rPr>
                            <a:t>item 6</a:t>
                          </a:r>
                        </a:p>
                      </a:txBody>
                      <a:tcPr/>
                    </a:tc>
                    <a:tc>
                      <a:txBody>
                        <a:bodyPr/>
                        <a:lstStyle/>
                        <a:p>
                          <a:pPr algn="ctr"/>
                          <a:r>
                            <a:rPr lang="en-US" sz="2000" dirty="0">
                              <a:solidFill>
                                <a:srgbClr val="0070C0"/>
                              </a:solidFill>
                            </a:rPr>
                            <a:t>item 7</a:t>
                          </a:r>
                        </a:p>
                      </a:txBody>
                      <a:tcPr/>
                    </a:tc>
                    <a:extLst>
                      <a:ext uri="{0D108BD9-81ED-4DB2-BD59-A6C34878D82A}">
                        <a16:rowId xmlns:a16="http://schemas.microsoft.com/office/drawing/2014/main" val="988871600"/>
                      </a:ext>
                    </a:extLst>
                  </a:tr>
                  <a:tr h="396240">
                    <a:tc>
                      <a:txBody>
                        <a:bodyPr/>
                        <a:lstStyle/>
                        <a:p>
                          <a:r>
                            <a:rPr lang="en-US" sz="2000" dirty="0">
                              <a:solidFill>
                                <a:srgbClr val="0070C0"/>
                              </a:solidFill>
                            </a:rPr>
                            <a:t>user 1</a:t>
                          </a:r>
                        </a:p>
                      </a:txBody>
                      <a:tcPr/>
                    </a:tc>
                    <a:tc>
                      <a:txBody>
                        <a:bodyPr/>
                        <a:lstStyle/>
                        <a:p>
                          <a:endParaRPr lang="en-US"/>
                        </a:p>
                      </a:txBody>
                      <a:tcPr>
                        <a:blipFill>
                          <a:blip r:embed="rId2"/>
                          <a:stretch>
                            <a:fillRect l="-100599" t="-107692" r="-600000" b="-429231"/>
                          </a:stretch>
                        </a:blipFill>
                      </a:tcPr>
                    </a:tc>
                    <a:tc>
                      <a:txBody>
                        <a:bodyPr/>
                        <a:lstStyle/>
                        <a:p>
                          <a:endParaRPr lang="en-US"/>
                        </a:p>
                      </a:txBody>
                      <a:tcPr>
                        <a:blipFill>
                          <a:blip r:embed="rId2"/>
                          <a:stretch>
                            <a:fillRect l="-201807" t="-107692" r="-503614" b="-429231"/>
                          </a:stretch>
                        </a:blipFill>
                      </a:tcPr>
                    </a:tc>
                    <a:tc>
                      <a:txBody>
                        <a:bodyPr/>
                        <a:lstStyle/>
                        <a:p>
                          <a:endParaRPr lang="en-US"/>
                        </a:p>
                      </a:txBody>
                      <a:tcPr>
                        <a:blipFill>
                          <a:blip r:embed="rId2"/>
                          <a:stretch>
                            <a:fillRect l="-300000" t="-107692" r="-400599" b="-429231"/>
                          </a:stretch>
                        </a:blipFill>
                      </a:tcPr>
                    </a:tc>
                    <a:tc>
                      <a:txBody>
                        <a:bodyPr/>
                        <a:lstStyle/>
                        <a:p>
                          <a:endParaRPr lang="en-US"/>
                        </a:p>
                      </a:txBody>
                      <a:tcPr>
                        <a:blipFill>
                          <a:blip r:embed="rId2"/>
                          <a:stretch>
                            <a:fillRect l="-400000" t="-107692" r="-300599" b="-429231"/>
                          </a:stretch>
                        </a:blipFill>
                      </a:tcPr>
                    </a:tc>
                    <a:tc>
                      <a:txBody>
                        <a:bodyPr/>
                        <a:lstStyle/>
                        <a:p>
                          <a:endParaRPr lang="en-US"/>
                        </a:p>
                      </a:txBody>
                      <a:tcPr>
                        <a:blipFill>
                          <a:blip r:embed="rId2"/>
                          <a:stretch>
                            <a:fillRect l="-500000" t="-107692" r="-200599" b="-429231"/>
                          </a:stretch>
                        </a:blipFill>
                      </a:tcPr>
                    </a:tc>
                    <a:tc>
                      <a:txBody>
                        <a:bodyPr/>
                        <a:lstStyle/>
                        <a:p>
                          <a:endParaRPr lang="en-US"/>
                        </a:p>
                      </a:txBody>
                      <a:tcPr>
                        <a:blipFill>
                          <a:blip r:embed="rId2"/>
                          <a:stretch>
                            <a:fillRect l="-603614" t="-107692" r="-101807" b="-429231"/>
                          </a:stretch>
                        </a:blipFill>
                      </a:tcPr>
                    </a:tc>
                    <a:tc>
                      <a:txBody>
                        <a:bodyPr/>
                        <a:lstStyle/>
                        <a:p>
                          <a:endParaRPr lang="en-US"/>
                        </a:p>
                      </a:txBody>
                      <a:tcPr>
                        <a:blipFill>
                          <a:blip r:embed="rId2"/>
                          <a:stretch>
                            <a:fillRect l="-699401" t="-107692" r="-1198" b="-429231"/>
                          </a:stretch>
                        </a:blipFill>
                      </a:tcPr>
                    </a:tc>
                    <a:extLst>
                      <a:ext uri="{0D108BD9-81ED-4DB2-BD59-A6C34878D82A}">
                        <a16:rowId xmlns:a16="http://schemas.microsoft.com/office/drawing/2014/main" val="2802668366"/>
                      </a:ext>
                    </a:extLst>
                  </a:tr>
                  <a:tr h="396240">
                    <a:tc>
                      <a:txBody>
                        <a:bodyPr/>
                        <a:lstStyle/>
                        <a:p>
                          <a:r>
                            <a:rPr lang="en-US" sz="2000" dirty="0">
                              <a:solidFill>
                                <a:srgbClr val="0070C0"/>
                              </a:solidFill>
                            </a:rPr>
                            <a:t>user 2</a:t>
                          </a:r>
                        </a:p>
                      </a:txBody>
                      <a:tcPr/>
                    </a:tc>
                    <a:tc>
                      <a:txBody>
                        <a:bodyPr/>
                        <a:lstStyle/>
                        <a:p>
                          <a:endParaRPr lang="en-US"/>
                        </a:p>
                      </a:txBody>
                      <a:tcPr>
                        <a:blipFill>
                          <a:blip r:embed="rId2"/>
                          <a:stretch>
                            <a:fillRect l="-100599" t="-204545" r="-600000" b="-322727"/>
                          </a:stretch>
                        </a:blipFill>
                      </a:tcPr>
                    </a:tc>
                    <a:tc>
                      <a:txBody>
                        <a:bodyPr/>
                        <a:lstStyle/>
                        <a:p>
                          <a:endParaRPr lang="en-US"/>
                        </a:p>
                      </a:txBody>
                      <a:tcPr>
                        <a:blipFill>
                          <a:blip r:embed="rId2"/>
                          <a:stretch>
                            <a:fillRect l="-201807" t="-204545" r="-503614" b="-322727"/>
                          </a:stretch>
                        </a:blipFill>
                      </a:tcPr>
                    </a:tc>
                    <a:tc>
                      <a:txBody>
                        <a:bodyPr/>
                        <a:lstStyle/>
                        <a:p>
                          <a:endParaRPr lang="en-US"/>
                        </a:p>
                      </a:txBody>
                      <a:tcPr>
                        <a:blipFill>
                          <a:blip r:embed="rId2"/>
                          <a:stretch>
                            <a:fillRect l="-300000" t="-204545" r="-400599" b="-322727"/>
                          </a:stretch>
                        </a:blipFill>
                      </a:tcPr>
                    </a:tc>
                    <a:tc>
                      <a:txBody>
                        <a:bodyPr/>
                        <a:lstStyle/>
                        <a:p>
                          <a:endParaRPr lang="en-US"/>
                        </a:p>
                      </a:txBody>
                      <a:tcPr>
                        <a:blipFill>
                          <a:blip r:embed="rId2"/>
                          <a:stretch>
                            <a:fillRect l="-400000" t="-204545" r="-300599" b="-322727"/>
                          </a:stretch>
                        </a:blipFill>
                      </a:tcPr>
                    </a:tc>
                    <a:tc>
                      <a:txBody>
                        <a:bodyPr/>
                        <a:lstStyle/>
                        <a:p>
                          <a:endParaRPr lang="en-US"/>
                        </a:p>
                      </a:txBody>
                      <a:tcPr>
                        <a:blipFill>
                          <a:blip r:embed="rId2"/>
                          <a:stretch>
                            <a:fillRect l="-500000" t="-204545" r="-200599" b="-322727"/>
                          </a:stretch>
                        </a:blipFill>
                      </a:tcPr>
                    </a:tc>
                    <a:tc>
                      <a:txBody>
                        <a:bodyPr/>
                        <a:lstStyle/>
                        <a:p>
                          <a:endParaRPr lang="en-US"/>
                        </a:p>
                      </a:txBody>
                      <a:tcPr>
                        <a:blipFill>
                          <a:blip r:embed="rId2"/>
                          <a:stretch>
                            <a:fillRect l="-603614" t="-204545" r="-101807" b="-322727"/>
                          </a:stretch>
                        </a:blipFill>
                      </a:tcPr>
                    </a:tc>
                    <a:tc>
                      <a:txBody>
                        <a:bodyPr/>
                        <a:lstStyle/>
                        <a:p>
                          <a:endParaRPr lang="en-US"/>
                        </a:p>
                      </a:txBody>
                      <a:tcPr>
                        <a:blipFill>
                          <a:blip r:embed="rId2"/>
                          <a:stretch>
                            <a:fillRect l="-699401" t="-204545" r="-1198" b="-322727"/>
                          </a:stretch>
                        </a:blipFill>
                      </a:tcPr>
                    </a:tc>
                    <a:extLst>
                      <a:ext uri="{0D108BD9-81ED-4DB2-BD59-A6C34878D82A}">
                        <a16:rowId xmlns:a16="http://schemas.microsoft.com/office/drawing/2014/main" val="1207153018"/>
                      </a:ext>
                    </a:extLst>
                  </a:tr>
                  <a:tr h="396240">
                    <a:tc>
                      <a:txBody>
                        <a:bodyPr/>
                        <a:lstStyle/>
                        <a:p>
                          <a:r>
                            <a:rPr lang="en-US" sz="2000" dirty="0">
                              <a:solidFill>
                                <a:srgbClr val="0070C0"/>
                              </a:solidFill>
                            </a:rPr>
                            <a:t>user 3</a:t>
                          </a:r>
                        </a:p>
                      </a:txBody>
                      <a:tcPr/>
                    </a:tc>
                    <a:tc>
                      <a:txBody>
                        <a:bodyPr/>
                        <a:lstStyle/>
                        <a:p>
                          <a:endParaRPr lang="en-US"/>
                        </a:p>
                      </a:txBody>
                      <a:tcPr>
                        <a:blipFill>
                          <a:blip r:embed="rId2"/>
                          <a:stretch>
                            <a:fillRect l="-100599" t="-309231" r="-600000" b="-227692"/>
                          </a:stretch>
                        </a:blipFill>
                      </a:tcPr>
                    </a:tc>
                    <a:tc>
                      <a:txBody>
                        <a:bodyPr/>
                        <a:lstStyle/>
                        <a:p>
                          <a:endParaRPr lang="en-US"/>
                        </a:p>
                      </a:txBody>
                      <a:tcPr>
                        <a:blipFill>
                          <a:blip r:embed="rId2"/>
                          <a:stretch>
                            <a:fillRect l="-201807" t="-309231" r="-503614" b="-227692"/>
                          </a:stretch>
                        </a:blipFill>
                      </a:tcPr>
                    </a:tc>
                    <a:tc>
                      <a:txBody>
                        <a:bodyPr/>
                        <a:lstStyle/>
                        <a:p>
                          <a:endParaRPr lang="en-US"/>
                        </a:p>
                      </a:txBody>
                      <a:tcPr>
                        <a:blipFill>
                          <a:blip r:embed="rId2"/>
                          <a:stretch>
                            <a:fillRect l="-300000" t="-309231" r="-400599" b="-227692"/>
                          </a:stretch>
                        </a:blipFill>
                      </a:tcPr>
                    </a:tc>
                    <a:tc>
                      <a:txBody>
                        <a:bodyPr/>
                        <a:lstStyle/>
                        <a:p>
                          <a:endParaRPr lang="en-US"/>
                        </a:p>
                      </a:txBody>
                      <a:tcPr>
                        <a:blipFill>
                          <a:blip r:embed="rId2"/>
                          <a:stretch>
                            <a:fillRect l="-400000" t="-309231" r="-300599" b="-227692"/>
                          </a:stretch>
                        </a:blipFill>
                      </a:tcPr>
                    </a:tc>
                    <a:tc>
                      <a:txBody>
                        <a:bodyPr/>
                        <a:lstStyle/>
                        <a:p>
                          <a:endParaRPr lang="en-US"/>
                        </a:p>
                      </a:txBody>
                      <a:tcPr>
                        <a:blipFill>
                          <a:blip r:embed="rId2"/>
                          <a:stretch>
                            <a:fillRect l="-500000" t="-309231" r="-200599" b="-227692"/>
                          </a:stretch>
                        </a:blipFill>
                      </a:tcPr>
                    </a:tc>
                    <a:tc>
                      <a:txBody>
                        <a:bodyPr/>
                        <a:lstStyle/>
                        <a:p>
                          <a:endParaRPr lang="en-US"/>
                        </a:p>
                      </a:txBody>
                      <a:tcPr>
                        <a:blipFill>
                          <a:blip r:embed="rId2"/>
                          <a:stretch>
                            <a:fillRect l="-603614" t="-309231" r="-101807" b="-227692"/>
                          </a:stretch>
                        </a:blipFill>
                      </a:tcPr>
                    </a:tc>
                    <a:tc>
                      <a:txBody>
                        <a:bodyPr/>
                        <a:lstStyle/>
                        <a:p>
                          <a:endParaRPr lang="en-US"/>
                        </a:p>
                      </a:txBody>
                      <a:tcPr>
                        <a:blipFill>
                          <a:blip r:embed="rId2"/>
                          <a:stretch>
                            <a:fillRect l="-699401" t="-309231" r="-1198" b="-227692"/>
                          </a:stretch>
                        </a:blipFill>
                      </a:tcPr>
                    </a:tc>
                    <a:extLst>
                      <a:ext uri="{0D108BD9-81ED-4DB2-BD59-A6C34878D82A}">
                        <a16:rowId xmlns:a16="http://schemas.microsoft.com/office/drawing/2014/main" val="127959333"/>
                      </a:ext>
                    </a:extLst>
                  </a:tr>
                  <a:tr h="396240">
                    <a:tc>
                      <a:txBody>
                        <a:bodyPr/>
                        <a:lstStyle/>
                        <a:p>
                          <a:r>
                            <a:rPr lang="en-US" sz="2000" dirty="0">
                              <a:solidFill>
                                <a:srgbClr val="0070C0"/>
                              </a:solidFill>
                            </a:rPr>
                            <a:t>user 4</a:t>
                          </a:r>
                        </a:p>
                      </a:txBody>
                      <a:tcPr/>
                    </a:tc>
                    <a:tc>
                      <a:txBody>
                        <a:bodyPr/>
                        <a:lstStyle/>
                        <a:p>
                          <a:endParaRPr lang="en-US"/>
                        </a:p>
                      </a:txBody>
                      <a:tcPr>
                        <a:blipFill>
                          <a:blip r:embed="rId2"/>
                          <a:stretch>
                            <a:fillRect l="-100599" t="-409231" r="-600000" b="-127692"/>
                          </a:stretch>
                        </a:blipFill>
                      </a:tcPr>
                    </a:tc>
                    <a:tc>
                      <a:txBody>
                        <a:bodyPr/>
                        <a:lstStyle/>
                        <a:p>
                          <a:endParaRPr lang="en-US"/>
                        </a:p>
                      </a:txBody>
                      <a:tcPr>
                        <a:blipFill>
                          <a:blip r:embed="rId2"/>
                          <a:stretch>
                            <a:fillRect l="-201807" t="-409231" r="-503614" b="-127692"/>
                          </a:stretch>
                        </a:blipFill>
                      </a:tcPr>
                    </a:tc>
                    <a:tc>
                      <a:txBody>
                        <a:bodyPr/>
                        <a:lstStyle/>
                        <a:p>
                          <a:endParaRPr lang="en-US"/>
                        </a:p>
                      </a:txBody>
                      <a:tcPr>
                        <a:blipFill>
                          <a:blip r:embed="rId2"/>
                          <a:stretch>
                            <a:fillRect l="-300000" t="-409231" r="-400599" b="-127692"/>
                          </a:stretch>
                        </a:blipFill>
                      </a:tcPr>
                    </a:tc>
                    <a:tc>
                      <a:txBody>
                        <a:bodyPr/>
                        <a:lstStyle/>
                        <a:p>
                          <a:endParaRPr lang="en-US"/>
                        </a:p>
                      </a:txBody>
                      <a:tcPr>
                        <a:blipFill>
                          <a:blip r:embed="rId2"/>
                          <a:stretch>
                            <a:fillRect l="-400000" t="-409231" r="-300599" b="-127692"/>
                          </a:stretch>
                        </a:blipFill>
                      </a:tcPr>
                    </a:tc>
                    <a:tc>
                      <a:txBody>
                        <a:bodyPr/>
                        <a:lstStyle/>
                        <a:p>
                          <a:endParaRPr lang="en-US"/>
                        </a:p>
                      </a:txBody>
                      <a:tcPr>
                        <a:blipFill>
                          <a:blip r:embed="rId2"/>
                          <a:stretch>
                            <a:fillRect l="-500000" t="-409231" r="-200599" b="-127692"/>
                          </a:stretch>
                        </a:blipFill>
                      </a:tcPr>
                    </a:tc>
                    <a:tc>
                      <a:txBody>
                        <a:bodyPr/>
                        <a:lstStyle/>
                        <a:p>
                          <a:endParaRPr lang="en-US"/>
                        </a:p>
                      </a:txBody>
                      <a:tcPr>
                        <a:blipFill>
                          <a:blip r:embed="rId2"/>
                          <a:stretch>
                            <a:fillRect l="-603614" t="-409231" r="-101807" b="-127692"/>
                          </a:stretch>
                        </a:blipFill>
                      </a:tcPr>
                    </a:tc>
                    <a:tc>
                      <a:txBody>
                        <a:bodyPr/>
                        <a:lstStyle/>
                        <a:p>
                          <a:endParaRPr lang="en-US"/>
                        </a:p>
                      </a:txBody>
                      <a:tcPr>
                        <a:blipFill>
                          <a:blip r:embed="rId2"/>
                          <a:stretch>
                            <a:fillRect l="-699401" t="-409231" r="-1198" b="-127692"/>
                          </a:stretch>
                        </a:blipFill>
                      </a:tcPr>
                    </a:tc>
                    <a:extLst>
                      <a:ext uri="{0D108BD9-81ED-4DB2-BD59-A6C34878D82A}">
                        <a16:rowId xmlns:a16="http://schemas.microsoft.com/office/drawing/2014/main" val="1010608871"/>
                      </a:ext>
                    </a:extLst>
                  </a:tr>
                  <a:tr h="396240">
                    <a:tc>
                      <a:txBody>
                        <a:bodyPr/>
                        <a:lstStyle/>
                        <a:p>
                          <a:r>
                            <a:rPr lang="en-US" sz="2000" dirty="0">
                              <a:solidFill>
                                <a:srgbClr val="0070C0"/>
                              </a:solidFill>
                            </a:rPr>
                            <a:t>user 5</a:t>
                          </a:r>
                        </a:p>
                      </a:txBody>
                      <a:tcPr/>
                    </a:tc>
                    <a:tc>
                      <a:txBody>
                        <a:bodyPr/>
                        <a:lstStyle/>
                        <a:p>
                          <a:endParaRPr lang="en-US"/>
                        </a:p>
                      </a:txBody>
                      <a:tcPr>
                        <a:blipFill>
                          <a:blip r:embed="rId2"/>
                          <a:stretch>
                            <a:fillRect l="-100599" t="-509231" r="-600000" b="-27692"/>
                          </a:stretch>
                        </a:blipFill>
                      </a:tcPr>
                    </a:tc>
                    <a:tc>
                      <a:txBody>
                        <a:bodyPr/>
                        <a:lstStyle/>
                        <a:p>
                          <a:endParaRPr lang="en-US"/>
                        </a:p>
                      </a:txBody>
                      <a:tcPr>
                        <a:blipFill>
                          <a:blip r:embed="rId2"/>
                          <a:stretch>
                            <a:fillRect l="-201807" t="-509231" r="-503614" b="-27692"/>
                          </a:stretch>
                        </a:blipFill>
                      </a:tcPr>
                    </a:tc>
                    <a:tc>
                      <a:txBody>
                        <a:bodyPr/>
                        <a:lstStyle/>
                        <a:p>
                          <a:endParaRPr lang="en-US"/>
                        </a:p>
                      </a:txBody>
                      <a:tcPr>
                        <a:blipFill>
                          <a:blip r:embed="rId2"/>
                          <a:stretch>
                            <a:fillRect l="-300000" t="-509231" r="-400599" b="-27692"/>
                          </a:stretch>
                        </a:blipFill>
                      </a:tcPr>
                    </a:tc>
                    <a:tc>
                      <a:txBody>
                        <a:bodyPr/>
                        <a:lstStyle/>
                        <a:p>
                          <a:endParaRPr lang="en-US"/>
                        </a:p>
                      </a:txBody>
                      <a:tcPr>
                        <a:blipFill>
                          <a:blip r:embed="rId2"/>
                          <a:stretch>
                            <a:fillRect l="-400000" t="-509231" r="-300599" b="-27692"/>
                          </a:stretch>
                        </a:blipFill>
                      </a:tcPr>
                    </a:tc>
                    <a:tc>
                      <a:txBody>
                        <a:bodyPr/>
                        <a:lstStyle/>
                        <a:p>
                          <a:endParaRPr lang="en-US"/>
                        </a:p>
                      </a:txBody>
                      <a:tcPr>
                        <a:blipFill>
                          <a:blip r:embed="rId2"/>
                          <a:stretch>
                            <a:fillRect l="-500000" t="-509231" r="-200599" b="-27692"/>
                          </a:stretch>
                        </a:blipFill>
                      </a:tcPr>
                    </a:tc>
                    <a:tc>
                      <a:txBody>
                        <a:bodyPr/>
                        <a:lstStyle/>
                        <a:p>
                          <a:endParaRPr lang="en-US"/>
                        </a:p>
                      </a:txBody>
                      <a:tcPr>
                        <a:blipFill>
                          <a:blip r:embed="rId2"/>
                          <a:stretch>
                            <a:fillRect l="-603614" t="-509231" r="-101807" b="-27692"/>
                          </a:stretch>
                        </a:blipFill>
                      </a:tcPr>
                    </a:tc>
                    <a:tc>
                      <a:txBody>
                        <a:bodyPr/>
                        <a:lstStyle/>
                        <a:p>
                          <a:endParaRPr lang="en-US"/>
                        </a:p>
                      </a:txBody>
                      <a:tcPr>
                        <a:blipFill>
                          <a:blip r:embed="rId2"/>
                          <a:stretch>
                            <a:fillRect l="-699401" t="-509231" r="-1198" b="-27692"/>
                          </a:stretch>
                        </a:blipFill>
                      </a:tcPr>
                    </a:tc>
                    <a:extLst>
                      <a:ext uri="{0D108BD9-81ED-4DB2-BD59-A6C34878D82A}">
                        <a16:rowId xmlns:a16="http://schemas.microsoft.com/office/drawing/2014/main" val="593281273"/>
                      </a:ext>
                    </a:extLst>
                  </a:tr>
                </a:tbl>
              </a:graphicData>
            </a:graphic>
          </p:graphicFrame>
        </mc:Fallback>
      </mc:AlternateContent>
      <p:sp>
        <p:nvSpPr>
          <p:cNvPr id="6" name="Rectangle: Rounded Corners 5">
            <a:extLst>
              <a:ext uri="{FF2B5EF4-FFF2-40B4-BE49-F238E27FC236}">
                <a16:creationId xmlns:a16="http://schemas.microsoft.com/office/drawing/2014/main" id="{5FEF52B6-D2F4-4C30-B098-BA67F3F8276E}"/>
              </a:ext>
            </a:extLst>
          </p:cNvPr>
          <p:cNvSpPr/>
          <p:nvPr/>
        </p:nvSpPr>
        <p:spPr>
          <a:xfrm>
            <a:off x="2115595" y="3551215"/>
            <a:ext cx="6773762" cy="33855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FDB2D2B-BD61-46BB-BD01-A84702203AA9}"/>
              </a:ext>
            </a:extLst>
          </p:cNvPr>
          <p:cNvSpPr txBox="1"/>
          <p:nvPr/>
        </p:nvSpPr>
        <p:spPr>
          <a:xfrm>
            <a:off x="9739099" y="3366551"/>
            <a:ext cx="1270103" cy="707886"/>
          </a:xfrm>
          <a:prstGeom prst="rect">
            <a:avLst/>
          </a:prstGeom>
          <a:noFill/>
        </p:spPr>
        <p:txBody>
          <a:bodyPr wrap="square" rtlCol="0">
            <a:spAutoFit/>
          </a:bodyPr>
          <a:lstStyle/>
          <a:p>
            <a:r>
              <a:rPr lang="en-US" sz="2000" dirty="0">
                <a:solidFill>
                  <a:srgbClr val="FF0000"/>
                </a:solidFill>
              </a:rPr>
              <a:t>profile of </a:t>
            </a:r>
          </a:p>
          <a:p>
            <a:r>
              <a:rPr lang="en-US" sz="2000" dirty="0">
                <a:solidFill>
                  <a:srgbClr val="FF0000"/>
                </a:solidFill>
              </a:rPr>
              <a:t>user 1</a:t>
            </a:r>
          </a:p>
        </p:txBody>
      </p:sp>
      <p:cxnSp>
        <p:nvCxnSpPr>
          <p:cNvPr id="9" name="Straight Arrow Connector 8">
            <a:extLst>
              <a:ext uri="{FF2B5EF4-FFF2-40B4-BE49-F238E27FC236}">
                <a16:creationId xmlns:a16="http://schemas.microsoft.com/office/drawing/2014/main" id="{DE1E1ACC-FACF-4893-B80D-F3599001524D}"/>
              </a:ext>
            </a:extLst>
          </p:cNvPr>
          <p:cNvCxnSpPr/>
          <p:nvPr/>
        </p:nvCxnSpPr>
        <p:spPr>
          <a:xfrm flipH="1">
            <a:off x="8889357" y="3720494"/>
            <a:ext cx="844039"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5110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60AF2-E455-4E47-9B69-05DCDF800A31}"/>
              </a:ext>
            </a:extLst>
          </p:cNvPr>
          <p:cNvSpPr>
            <a:spLocks noGrp="1"/>
          </p:cNvSpPr>
          <p:nvPr>
            <p:ph type="title"/>
          </p:nvPr>
        </p:nvSpPr>
        <p:spPr/>
        <p:txBody>
          <a:bodyPr/>
          <a:lstStyle/>
          <a:p>
            <a:r>
              <a:rPr lang="en-US" dirty="0"/>
              <a:t>User-to-User Collaborative Filtering: Idea </a:t>
            </a:r>
          </a:p>
        </p:txBody>
      </p:sp>
      <p:sp>
        <p:nvSpPr>
          <p:cNvPr id="3" name="Slide Number Placeholder 2">
            <a:extLst>
              <a:ext uri="{FF2B5EF4-FFF2-40B4-BE49-F238E27FC236}">
                <a16:creationId xmlns:a16="http://schemas.microsoft.com/office/drawing/2014/main" id="{105E2EF4-BA0C-4E05-AC61-7B3CBB02D9F2}"/>
              </a:ext>
            </a:extLst>
          </p:cNvPr>
          <p:cNvSpPr>
            <a:spLocks noGrp="1"/>
          </p:cNvSpPr>
          <p:nvPr>
            <p:ph type="sldNum" sz="quarter" idx="12"/>
          </p:nvPr>
        </p:nvSpPr>
        <p:spPr/>
        <p:txBody>
          <a:bodyPr>
            <a:normAutofit fontScale="85000" lnSpcReduction="20000"/>
          </a:bodyPr>
          <a:lstStyle/>
          <a:p>
            <a:fld id="{69974E82-3C2C-4ABB-838F-79BD9B35B7DF}" type="slidenum">
              <a:rPr lang="en-US" smtClean="0"/>
              <a:t>9</a:t>
            </a:fld>
            <a:endParaRPr lang="en-US"/>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278B2974-4982-4815-8B6B-6046D0BBD1D8}"/>
                  </a:ext>
                </a:extLst>
              </p:cNvPr>
              <p:cNvSpPr>
                <a:spLocks noGrp="1"/>
              </p:cNvSpPr>
              <p:nvPr>
                <p:ph sz="quarter" idx="1"/>
              </p:nvPr>
            </p:nvSpPr>
            <p:spPr/>
            <p:txBody>
              <a:bodyPr>
                <a:normAutofit/>
              </a:bodyPr>
              <a:lstStyle/>
              <a:p>
                <a:pPr marL="0" indent="0">
                  <a:buNone/>
                </a:pPr>
                <a:r>
                  <a:rPr lang="en-US" dirty="0"/>
                  <a:t>To make a recommendation (prediction) for user </a:t>
                </a:r>
                <a14:m>
                  <m:oMath xmlns:m="http://schemas.openxmlformats.org/officeDocument/2006/math">
                    <m:r>
                      <a:rPr lang="en-US" i="1" dirty="0" smtClean="0">
                        <a:latin typeface="Cambria Math" panose="02040503050406030204" pitchFamily="18" charset="0"/>
                      </a:rPr>
                      <m:t>𝑈</m:t>
                    </m:r>
                  </m:oMath>
                </a14:m>
                <a:r>
                  <a:rPr lang="en-US" dirty="0"/>
                  <a:t>, two steps are taken:</a:t>
                </a:r>
              </a:p>
              <a:p>
                <a:r>
                  <a:rPr lang="en-US" b="1" dirty="0">
                    <a:solidFill>
                      <a:srgbClr val="0070C0"/>
                    </a:solidFill>
                  </a:rPr>
                  <a:t>Step 1.</a:t>
                </a:r>
                <a:r>
                  <a:rPr lang="en-US" dirty="0"/>
                  <a:t> Find a user </a:t>
                </a:r>
                <a14:m>
                  <m:oMath xmlns:m="http://schemas.openxmlformats.org/officeDocument/2006/math">
                    <m:r>
                      <a:rPr lang="en-US" i="1" dirty="0" smtClean="0">
                        <a:latin typeface="Cambria Math" panose="02040503050406030204" pitchFamily="18" charset="0"/>
                      </a:rPr>
                      <m:t>𝑉</m:t>
                    </m:r>
                  </m:oMath>
                </a14:m>
                <a:r>
                  <a:rPr lang="en-US" dirty="0"/>
                  <a:t> whose profile is “</a:t>
                </a:r>
                <a:r>
                  <a:rPr lang="en-US" dirty="0">
                    <a:highlight>
                      <a:srgbClr val="FFFF00"/>
                    </a:highlight>
                  </a:rPr>
                  <a:t>similar</a:t>
                </a:r>
                <a:r>
                  <a:rPr lang="en-US" dirty="0"/>
                  <a:t>” to the profile of </a:t>
                </a:r>
                <a14:m>
                  <m:oMath xmlns:m="http://schemas.openxmlformats.org/officeDocument/2006/math">
                    <m:r>
                      <a:rPr lang="en-US" i="1" dirty="0" smtClean="0">
                        <a:latin typeface="Cambria Math" panose="02040503050406030204" pitchFamily="18" charset="0"/>
                      </a:rPr>
                      <m:t>𝑈</m:t>
                    </m:r>
                  </m:oMath>
                </a14:m>
                <a:r>
                  <a:rPr lang="en-US" dirty="0"/>
                  <a:t>. (Similarity of profiles suggests similarity of “tastes”.)</a:t>
                </a:r>
              </a:p>
              <a:p>
                <a:r>
                  <a:rPr lang="en-US" b="1" dirty="0">
                    <a:solidFill>
                      <a:srgbClr val="0070C0"/>
                    </a:solidFill>
                  </a:rPr>
                  <a:t>Step 2.</a:t>
                </a:r>
                <a:r>
                  <a:rPr lang="en-US" dirty="0"/>
                  <a:t> Find an item </a:t>
                </a:r>
                <a14:m>
                  <m:oMath xmlns:m="http://schemas.openxmlformats.org/officeDocument/2006/math">
                    <m:r>
                      <a:rPr lang="en-US" b="0" i="1" smtClean="0">
                        <a:latin typeface="Cambria Math" panose="02040503050406030204" pitchFamily="18" charset="0"/>
                      </a:rPr>
                      <m:t>𝐼</m:t>
                    </m:r>
                  </m:oMath>
                </a14:m>
                <a:r>
                  <a:rPr lang="en-US" dirty="0"/>
                  <a:t> that has a high rating given by </a:t>
                </a:r>
                <a14:m>
                  <m:oMath xmlns:m="http://schemas.openxmlformats.org/officeDocument/2006/math">
                    <m:r>
                      <a:rPr lang="en-US" i="1" dirty="0" smtClean="0">
                        <a:latin typeface="Cambria Math" panose="02040503050406030204" pitchFamily="18" charset="0"/>
                      </a:rPr>
                      <m:t>𝑉</m:t>
                    </m:r>
                  </m:oMath>
                </a14:m>
                <a:r>
                  <a:rPr lang="en-US" dirty="0"/>
                  <a:t>, but not yet being rated by </a:t>
                </a:r>
                <a14:m>
                  <m:oMath xmlns:m="http://schemas.openxmlformats.org/officeDocument/2006/math">
                    <m:r>
                      <a:rPr lang="en-US" i="1" dirty="0" smtClean="0">
                        <a:latin typeface="Cambria Math" panose="02040503050406030204" pitchFamily="18" charset="0"/>
                      </a:rPr>
                      <m:t>𝑈</m:t>
                    </m:r>
                  </m:oMath>
                </a14:m>
                <a:r>
                  <a:rPr lang="en-US" dirty="0"/>
                  <a:t>. Recommend </a:t>
                </a:r>
                <a14:m>
                  <m:oMath xmlns:m="http://schemas.openxmlformats.org/officeDocument/2006/math">
                    <m:r>
                      <a:rPr lang="en-US" i="1" dirty="0" smtClean="0">
                        <a:latin typeface="Cambria Math" panose="02040503050406030204" pitchFamily="18" charset="0"/>
                      </a:rPr>
                      <m:t>𝐼</m:t>
                    </m:r>
                  </m:oMath>
                </a14:m>
                <a:r>
                  <a:rPr lang="en-US" dirty="0"/>
                  <a:t> to </a:t>
                </a:r>
                <a14:m>
                  <m:oMath xmlns:m="http://schemas.openxmlformats.org/officeDocument/2006/math">
                    <m:r>
                      <a:rPr lang="en-US" i="1" dirty="0" smtClean="0">
                        <a:latin typeface="Cambria Math" panose="02040503050406030204" pitchFamily="18" charset="0"/>
                      </a:rPr>
                      <m:t>𝑈</m:t>
                    </m:r>
                  </m:oMath>
                </a14:m>
                <a:r>
                  <a:rPr lang="en-US" dirty="0"/>
                  <a:t>.</a:t>
                </a:r>
              </a:p>
              <a:p>
                <a:pPr marL="0" indent="0">
                  <a:buNone/>
                </a:pPr>
                <a:r>
                  <a:rPr lang="en-US" b="1" dirty="0">
                    <a:solidFill>
                      <a:srgbClr val="0070C0"/>
                    </a:solidFill>
                  </a:rPr>
                  <a:t>Underlying assumption. </a:t>
                </a:r>
                <a:r>
                  <a:rPr lang="en-US" dirty="0"/>
                  <a:t>If </a:t>
                </a:r>
                <a14:m>
                  <m:oMath xmlns:m="http://schemas.openxmlformats.org/officeDocument/2006/math">
                    <m:r>
                      <a:rPr lang="en-US" i="1" dirty="0" smtClean="0">
                        <a:latin typeface="Cambria Math" panose="02040503050406030204" pitchFamily="18" charset="0"/>
                      </a:rPr>
                      <m:t>𝑈</m:t>
                    </m:r>
                  </m:oMath>
                </a14:m>
                <a:r>
                  <a:rPr lang="en-US" dirty="0"/>
                  <a:t> and </a:t>
                </a:r>
                <a14:m>
                  <m:oMath xmlns:m="http://schemas.openxmlformats.org/officeDocument/2006/math">
                    <m:r>
                      <a:rPr lang="en-US" i="1" dirty="0" smtClean="0">
                        <a:latin typeface="Cambria Math" panose="02040503050406030204" pitchFamily="18" charset="0"/>
                      </a:rPr>
                      <m:t>𝑉</m:t>
                    </m:r>
                  </m:oMath>
                </a14:m>
                <a:r>
                  <a:rPr lang="en-US" dirty="0"/>
                  <a:t> had similar tastes in the past, they will have similar opinions in the future.</a:t>
                </a:r>
              </a:p>
            </p:txBody>
          </p:sp>
        </mc:Choice>
        <mc:Fallback xmlns="">
          <p:sp>
            <p:nvSpPr>
              <p:cNvPr id="4" name="Content Placeholder 3">
                <a:extLst>
                  <a:ext uri="{FF2B5EF4-FFF2-40B4-BE49-F238E27FC236}">
                    <a16:creationId xmlns:a16="http://schemas.microsoft.com/office/drawing/2014/main" id="{278B2974-4982-4815-8B6B-6046D0BBD1D8}"/>
                  </a:ext>
                </a:extLst>
              </p:cNvPr>
              <p:cNvSpPr>
                <a:spLocks noGrp="1" noRot="1" noChangeAspect="1" noMove="1" noResize="1" noEditPoints="1" noAdjustHandles="1" noChangeArrowheads="1" noChangeShapeType="1" noTextEdit="1"/>
              </p:cNvSpPr>
              <p:nvPr>
                <p:ph sz="quarter" idx="1"/>
              </p:nvPr>
            </p:nvSpPr>
            <p:spPr>
              <a:blipFill>
                <a:blip r:embed="rId2"/>
                <a:stretch>
                  <a:fillRect l="-1178" t="-1357"/>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0BB98F39-37B6-4F1C-BCA4-B0EB93C33A7D}"/>
              </a:ext>
            </a:extLst>
          </p:cNvPr>
          <p:cNvSpPr txBox="1"/>
          <p:nvPr/>
        </p:nvSpPr>
        <p:spPr>
          <a:xfrm>
            <a:off x="4664598" y="5539479"/>
            <a:ext cx="5069711" cy="461665"/>
          </a:xfrm>
          <a:prstGeom prst="rect">
            <a:avLst/>
          </a:prstGeom>
          <a:noFill/>
        </p:spPr>
        <p:txBody>
          <a:bodyPr wrap="square" rtlCol="0">
            <a:spAutoFit/>
          </a:bodyPr>
          <a:lstStyle/>
          <a:p>
            <a:r>
              <a:rPr lang="en-US" sz="2400" dirty="0">
                <a:solidFill>
                  <a:srgbClr val="FF0000"/>
                </a:solidFill>
              </a:rPr>
              <a:t>Key point: how to define this similarity?</a:t>
            </a:r>
          </a:p>
        </p:txBody>
      </p:sp>
      <p:cxnSp>
        <p:nvCxnSpPr>
          <p:cNvPr id="7" name="Straight Arrow Connector 6">
            <a:extLst>
              <a:ext uri="{FF2B5EF4-FFF2-40B4-BE49-F238E27FC236}">
                <a16:creationId xmlns:a16="http://schemas.microsoft.com/office/drawing/2014/main" id="{11D86B3B-2D8A-45AD-8584-32F4BED5C241}"/>
              </a:ext>
            </a:extLst>
          </p:cNvPr>
          <p:cNvCxnSpPr/>
          <p:nvPr/>
        </p:nvCxnSpPr>
        <p:spPr>
          <a:xfrm flipV="1">
            <a:off x="7211028" y="2650603"/>
            <a:ext cx="0" cy="281264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3977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y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MyTheme" id="{EE3CAD15-D4C5-48E4-B044-E3C0614D0E17}" vid="{14AA537B-0363-4E43-89C6-FB46DAC3E85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MyTheme</Template>
  <TotalTime>4648</TotalTime>
  <Words>1475</Words>
  <Application>Microsoft Office PowerPoint</Application>
  <PresentationFormat>Widescreen</PresentationFormat>
  <Paragraphs>367</Paragraphs>
  <Slides>29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Arial Rounded MT Bold</vt:lpstr>
      <vt:lpstr>Calibri</vt:lpstr>
      <vt:lpstr>Cambria Math</vt:lpstr>
      <vt:lpstr>Tw Cen MT</vt:lpstr>
      <vt:lpstr>Wingdings</vt:lpstr>
      <vt:lpstr>Wingdings 2</vt:lpstr>
      <vt:lpstr>MyTheme</vt:lpstr>
      <vt:lpstr>Recommender Networks</vt:lpstr>
      <vt:lpstr>What Is a Recommender Network?</vt:lpstr>
      <vt:lpstr>Collaborative Filtering</vt:lpstr>
      <vt:lpstr>User-to-User Collaborative Filtering</vt:lpstr>
      <vt:lpstr>Recommender Networks in Table Form</vt:lpstr>
      <vt:lpstr>Indirect Ratings</vt:lpstr>
      <vt:lpstr>Normalized Ratings</vt:lpstr>
      <vt:lpstr>Profiles</vt:lpstr>
      <vt:lpstr>User-to-User Collaborative Filtering: Idea </vt:lpstr>
      <vt:lpstr>Similarity in Euclidean Space</vt:lpstr>
      <vt:lpstr>Euclidean Distance</vt:lpstr>
      <vt:lpstr>Not a Good Measure</vt:lpstr>
      <vt:lpstr>Another Measure of Similarity</vt:lpstr>
      <vt:lpstr>Cosine Similarity</vt:lpstr>
      <vt:lpstr>PowerPoint Presentation</vt:lpstr>
      <vt:lpstr>Cosine Similarity Between User 1 and User 2</vt:lpstr>
      <vt:lpstr>PowerPoint Presentation</vt:lpstr>
      <vt:lpstr>Cosine Similarity Between User 1 and User 3</vt:lpstr>
      <vt:lpstr>Cosine Similarity Between User 1 and User 4</vt:lpstr>
      <vt:lpstr>Cosine Similarity Between User 1 and User 5</vt:lpstr>
      <vt:lpstr>Similarity Between User 1 and the Other Users</vt:lpstr>
      <vt:lpstr>Item-to-Item Collaborative Filtering</vt:lpstr>
      <vt:lpstr>Idea</vt:lpstr>
      <vt:lpstr>Recommendation for User 1: Step 1</vt:lpstr>
      <vt:lpstr>Recommendation for User 1: Step 2</vt:lpstr>
      <vt:lpstr>Exercise</vt:lpstr>
      <vt:lpstr>Possible Solution</vt:lpstr>
      <vt:lpstr>Example</vt:lpstr>
      <vt:lpstr>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Recommender Networks</dc:title>
  <dc:subject>Network Science</dc:subject>
  <dc:creator>Evgeny Dantsin</dc:creator>
  <cp:lastModifiedBy>Evgeny Dantsin</cp:lastModifiedBy>
  <cp:revision>338</cp:revision>
  <cp:lastPrinted>2023-09-28T15:45:09Z</cp:lastPrinted>
  <dcterms:created xsi:type="dcterms:W3CDTF">2019-08-09T20:20:42Z</dcterms:created>
  <dcterms:modified xsi:type="dcterms:W3CDTF">2023-09-28T15:49:28Z</dcterms:modified>
</cp:coreProperties>
</file>