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560" r:id="rId2"/>
    <p:sldId id="581" r:id="rId3"/>
    <p:sldId id="577" r:id="rId4"/>
    <p:sldId id="576" r:id="rId5"/>
    <p:sldId id="578" r:id="rId6"/>
    <p:sldId id="579" r:id="rId7"/>
    <p:sldId id="580" r:id="rId8"/>
    <p:sldId id="275" r:id="rId9"/>
    <p:sldId id="587" r:id="rId10"/>
    <p:sldId id="591" r:id="rId11"/>
    <p:sldId id="488" r:id="rId12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5" autoAdjust="0"/>
    <p:restoredTop sz="89201" autoAdjust="0"/>
  </p:normalViewPr>
  <p:slideViewPr>
    <p:cSldViewPr snapToGrid="0">
      <p:cViewPr varScale="1">
        <p:scale>
          <a:sx n="54" d="100"/>
          <a:sy n="54" d="100"/>
        </p:scale>
        <p:origin x="940" y="40"/>
      </p:cViewPr>
      <p:guideLst/>
    </p:cSldViewPr>
  </p:slideViewPr>
  <p:outlineViewPr>
    <p:cViewPr>
      <p:scale>
        <a:sx n="33" d="100"/>
        <a:sy n="33" d="100"/>
      </p:scale>
      <p:origin x="0" y="-261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862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95C4E6-017B-49FC-805A-10BCB498F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76208-3D14-4A6D-82E5-490E7892A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E892258-5750-4E5F-BA25-2D4DF2CE560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4FA12-ABC4-49AF-8951-0EC75EACC4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CABD9-7AB6-4135-8FA0-25561D3246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E32E22F-8D48-4CF9-B1AC-D3E07D34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43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E8965161-08D7-472C-BCCB-6A2E4E0C1DC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A3FFDB7-54B5-4F36-9B63-E3ACCCDF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6E0EAF2-5B14-4A74-98F1-A44F5748ECF4}" type="datetime1">
              <a:rPr lang="en-US" smtClean="0"/>
              <a:t>9/6/2023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B8F-AB82-4203-8882-7FD5DCF3DF27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356D77BE-124F-4EA1-9F56-8EF2FA4C33A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C644-166D-48D3-809E-2148822FC52A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207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704-0496-435C-86CD-2E012CF45D82}" type="datetime1">
              <a:rPr lang="en-US" smtClean="0"/>
              <a:t>9/6/2023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74B25A-AA5A-4092-AD5B-21E4DAFA5343}" type="datetime1">
              <a:rPr lang="en-US" smtClean="0"/>
              <a:t>9/6/2023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649C1-971B-4A42-A134-2D825C02346A}" type="datetime1">
              <a:rPr lang="en-US" smtClean="0"/>
              <a:t>9/6/2023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7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793-D223-4F93-87D3-0417BE0FC518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30D-A37F-4797-BB84-9473457CEF55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E1D8-97B4-4986-808E-7797D7F41419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37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70DB82E0-5C70-49B5-BAC0-ED87C996C351}" type="datetime1">
              <a:rPr lang="en-US" smtClean="0"/>
              <a:t>9/6/2023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614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01AFC6-53B6-46EB-BD96-587CE0D24FDE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B95E2-2DB0-4D1D-A1A0-A1B97920A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CCE97-4DBE-468D-91F8-F36026F6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on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193E-C298-43F3-80AE-9C42A22C4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CB90-EB9A-4FD3-9A9E-D7022575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226C2-EF87-42D8-AD9D-9DC2BD2C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2026AF-2D8B-4138-BF44-567D7FDC7EF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Is it true that every simple graph has at least two vertices of the same degree?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Solution.</a:t>
                </a:r>
                <a:r>
                  <a:rPr lang="en-US" dirty="0"/>
                  <a:t> Yes, the statement is true. Here is a proof:</a:t>
                </a:r>
              </a:p>
              <a:p>
                <a:r>
                  <a:rPr lang="en-US" dirty="0"/>
                  <a:t>What are possible degrees in a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vertices? The maximum degree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since the graph is simple. Thus,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degrees are in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 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But a simple graph cannot have a vertex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together with a vertex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 Therefore, the set of possible degrees has less than 𝑛 elements. By the Pigeonhole Principle, there are at least two vertices of the same degree.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2026AF-2D8B-4138-BF44-567D7FDC7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2307" r="-505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54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many simple graphs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vertices are there?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27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2A0D-AFB1-41FE-9E5B-290E53DB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DEA58-14C4-4435-95A2-9BA8B22F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89024F-204E-415B-8EB9-2853122BDB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graph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vertices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dirty="0"/>
                  <a:t> edges. What is the average degree of this graph?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Solution</a:t>
                </a:r>
              </a:p>
              <a:p>
                <a:pPr marL="0" indent="0">
                  <a:buNone/>
                </a:pPr>
                <a:r>
                  <a:rPr lang="en-US" dirty="0"/>
                  <a:t>By the Handshake Theorem, the total degree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2⋅200=400</m:t>
                    </m:r>
                  </m:oMath>
                </a14:m>
                <a:r>
                  <a:rPr lang="en-US" dirty="0"/>
                  <a:t>. Therefore, the average degree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89024F-204E-415B-8EB9-2853122BD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3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C24-8FF1-4FDF-BD10-EBCCA0B6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74A00C-7259-4892-B3B3-A7196AE2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9260A0-1523-4D0B-B76E-131C654E44B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Draw a graph with four vertices of degrees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1, 2, 3, 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(if it exists).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Solution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9260A0-1523-4D0B-B76E-131C654E4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989788B-B4DE-4597-8174-68EEDE92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72" y="2682791"/>
            <a:ext cx="5924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9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C24-8FF1-4FDF-BD10-EBCCA0B6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74A00C-7259-4892-B3B3-A7196AE2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9260A0-1523-4D0B-B76E-131C654E44B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Draw a graph with four vertices of degrees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1, 2, 3, 3</m:t>
                    </m:r>
                  </m:oMath>
                </a14:m>
                <a:r>
                  <a:rPr lang="en-US" dirty="0"/>
                  <a:t> (if it exists).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Solution</a:t>
                </a:r>
              </a:p>
              <a:p>
                <a:pPr marL="0" indent="0">
                  <a:buNone/>
                </a:pPr>
                <a:r>
                  <a:rPr lang="en-US" dirty="0"/>
                  <a:t>No such graph exists because its total degree is odd.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9260A0-1523-4D0B-B76E-131C654E4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19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C24-8FF1-4FDF-BD10-EBCCA0B6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74A00C-7259-4892-B3B3-A7196AE2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9260A0-1523-4D0B-B76E-131C654E44B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Draw a simple graph with four vertices of degrees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1, 2, 3, 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(if it exists).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Solution</a:t>
                </a:r>
              </a:p>
              <a:p>
                <a:pPr marL="0" indent="0">
                  <a:buNone/>
                </a:pPr>
                <a:r>
                  <a:rPr lang="en-US" dirty="0"/>
                  <a:t>No such graph exists. The vertex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is adjacent to all vertices and, in particular, with itself. Therefore, there is a loop at this vertex. Hence, the graph is not simple.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9260A0-1523-4D0B-B76E-131C654E4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12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C24-8FF1-4FDF-BD10-EBCCA0B6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74A00C-7259-4892-B3B3-A7196AE2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9260A0-1523-4D0B-B76E-131C654E44B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Draw a graph with five vertices of degrees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1, 2, 3, 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3, 5</m:t>
                    </m:r>
                  </m:oMath>
                </a14:m>
                <a:r>
                  <a:rPr lang="en-US" dirty="0"/>
                  <a:t> (if it exists).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Solutions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9260A0-1523-4D0B-B76E-131C654E4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29F48FA-D1C5-43B5-9301-CDE5BEFF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55" y="3037114"/>
            <a:ext cx="3828361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86D6D-90E1-447A-A165-33D58A45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64" y="3248251"/>
            <a:ext cx="466782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BA23-3520-45ED-9CD2-23A2FAE9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455A5-A8B9-4EA7-BAD7-8D01D30B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8F897A-F074-4D01-93FC-A71C7BC1C88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49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many edges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Hint. </a:t>
                </a:r>
                <a:r>
                  <a:rPr lang="en-US" dirty="0"/>
                  <a:t>Apply the Handshake Theorem.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8F897A-F074-4D01-93FC-A71C7BC1C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495800"/>
              </a:xfrm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4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C531-7C4E-45CC-9B1A-08DDCC7E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7A724-3A7E-4965-94BF-4C279E56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8DBAF8-2AFF-426D-8BA1-30FB78A876F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Which of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are subgraphs of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subgraphs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8DBAF8-2AFF-426D-8BA1-30FB78A87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C:\Users\edantsin\Google Drive\Teaching\2013 Fall\F-13 Math 245\Pictures\007.jpg">
            <a:extLst>
              <a:ext uri="{FF2B5EF4-FFF2-40B4-BE49-F238E27FC236}">
                <a16:creationId xmlns:a16="http://schemas.microsoft.com/office/drawing/2014/main" id="{4FA25CF1-8224-44D4-AE05-1A1B51BA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2576512"/>
            <a:ext cx="71913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A8DA-6772-4575-988A-CF8114E5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408E9-AB8C-41B7-973B-EA22C97F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A5AE672-1D55-4A92-BB29-C6591EA1BA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Draw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A5AE672-1D55-4A92-BB29-C6591EA1B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Users\edantsin\Google Drive\Teaching\2013 Fall\F-13 Math 245\Pictures\010.jpg">
            <a:extLst>
              <a:ext uri="{FF2B5EF4-FFF2-40B4-BE49-F238E27FC236}">
                <a16:creationId xmlns:a16="http://schemas.microsoft.com/office/drawing/2014/main" id="{22E8DF0E-46BF-437E-B079-B81901C7F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653" y="1714500"/>
            <a:ext cx="34099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4600</TotalTime>
  <Words>403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Tw Cen MT</vt:lpstr>
      <vt:lpstr>Wingdings</vt:lpstr>
      <vt:lpstr>Wingdings 2</vt:lpstr>
      <vt:lpstr>MyTheme</vt:lpstr>
      <vt:lpstr>Exercises on Graphs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on Graphs</dc:title>
  <dc:subject>Discrete Mathematics</dc:subject>
  <dc:creator>Evgeny Dantsin</dc:creator>
  <cp:lastModifiedBy>Evgeny Dantsin</cp:lastModifiedBy>
  <cp:revision>309</cp:revision>
  <cp:lastPrinted>2020-11-16T15:31:18Z</cp:lastPrinted>
  <dcterms:created xsi:type="dcterms:W3CDTF">2019-06-06T18:21:16Z</dcterms:created>
  <dcterms:modified xsi:type="dcterms:W3CDTF">2023-09-06T23:30:12Z</dcterms:modified>
</cp:coreProperties>
</file>