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9" r:id="rId3"/>
    <p:sldId id="318" r:id="rId4"/>
    <p:sldId id="300" r:id="rId5"/>
    <p:sldId id="301" r:id="rId6"/>
    <p:sldId id="315" r:id="rId7"/>
    <p:sldId id="302" r:id="rId8"/>
    <p:sldId id="326" r:id="rId9"/>
    <p:sldId id="328" r:id="rId10"/>
    <p:sldId id="327" r:id="rId11"/>
    <p:sldId id="329" r:id="rId12"/>
    <p:sldId id="307" r:id="rId13"/>
    <p:sldId id="317" r:id="rId14"/>
    <p:sldId id="308" r:id="rId15"/>
    <p:sldId id="309" r:id="rId16"/>
    <p:sldId id="310" r:id="rId17"/>
    <p:sldId id="320" r:id="rId18"/>
    <p:sldId id="311" r:id="rId19"/>
    <p:sldId id="312" r:id="rId20"/>
    <p:sldId id="313" r:id="rId21"/>
    <p:sldId id="314" r:id="rId22"/>
    <p:sldId id="653" r:id="rId23"/>
    <p:sldId id="652" r:id="rId24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45F0576-D755-4488-BE0A-E5AA51FC28C3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12531E13-47AB-4BEA-8B80-1662057C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B48E90-48DC-49F5-9025-4DC8F06D94DE}" type="datetime1">
              <a:rPr lang="en-US" smtClean="0"/>
              <a:t>10/8/2023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50DA-9C88-4D25-B28C-C46DBDF82290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12F78D6-4709-4F00-8CCA-35B1B1E51ADF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4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45C3-6FCE-4282-9150-E0857C0CB4DF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6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BD26-5BE2-4DB8-B28F-673C56DF3E66}" type="datetime1">
              <a:rPr lang="en-US" smtClean="0"/>
              <a:t>10/8/2023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E5A320F-92AC-40CB-A609-CB919EB01749}" type="datetime1">
              <a:rPr lang="en-US" smtClean="0"/>
              <a:t>10/8/2023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CF90593-369E-40BE-B902-77A563EE7EE9}" type="datetime1">
              <a:rPr lang="en-US" smtClean="0"/>
              <a:t>10/8/2023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3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5D6B-C01B-40D2-AC09-F5185FE4C880}" type="datetime1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5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E68F-883A-4AE5-B902-AD73507A41DD}" type="datetime1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38FB-AEA8-4098-A201-C29918A217A6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8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95A7E892-13E1-4BDE-8B4E-79E2B700E96E}" type="datetime1">
              <a:rPr lang="en-US" smtClean="0"/>
              <a:t>10/8/2023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67626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113297-4571-4AA1-8C2D-D8028B5D2D46}" type="datetime1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974E82-3C2C-4ABB-838F-79BD9B3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90B-7BE0-499A-B2A1-76F413CBD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transitivity and clustering coefficients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9A10-987C-4D44-8478-FFC4871FF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EC12-94F8-4C55-BEA3-441AB00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73C53-8EF6-49D5-9665-F01C176B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B0D153-AA83-4AB5-BEF8-5C9F2561248D}"/>
              </a:ext>
            </a:extLst>
          </p:cNvPr>
          <p:cNvSpPr txBox="1">
            <a:spLocks/>
          </p:cNvSpPr>
          <p:nvPr/>
        </p:nvSpPr>
        <p:spPr>
          <a:xfrm>
            <a:off x="1812689" y="185057"/>
            <a:ext cx="8566622" cy="7293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Do We Mean by Transitivity?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B3401-1F34-4B12-A3B5-F58D16DF200F}"/>
              </a:ext>
            </a:extLst>
          </p:cNvPr>
          <p:cNvSpPr txBox="1">
            <a:spLocks/>
          </p:cNvSpPr>
          <p:nvPr/>
        </p:nvSpPr>
        <p:spPr>
          <a:xfrm>
            <a:off x="692042" y="1578972"/>
            <a:ext cx="6244046" cy="3700055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Idea</a:t>
            </a:r>
          </a:p>
          <a:p>
            <a:pPr marL="0" indent="0">
              <a:buNone/>
            </a:pPr>
            <a:r>
              <a:rPr lang="en-US" dirty="0"/>
              <a:t>The idea of transitivity in networks can be informally  expressed as </a:t>
            </a:r>
            <a:r>
              <a:rPr lang="en-US" i="1" dirty="0">
                <a:highlight>
                  <a:srgbClr val="FFFF00"/>
                </a:highlight>
              </a:rPr>
              <a:t>“the friend of my friend is likely my friend too”</a:t>
            </a:r>
            <a:r>
              <a:rPr lang="en-US" i="1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Measuring</a:t>
            </a:r>
          </a:p>
          <a:p>
            <a:pPr marL="0" indent="0">
              <a:buNone/>
            </a:pPr>
            <a:r>
              <a:rPr lang="en-US" dirty="0"/>
              <a:t>We will define </a:t>
            </a:r>
            <a:r>
              <a:rPr lang="en-US" dirty="0">
                <a:solidFill>
                  <a:srgbClr val="FF0000"/>
                </a:solidFill>
              </a:rPr>
              <a:t>clustering coefficients</a:t>
            </a:r>
            <a:r>
              <a:rPr lang="en-US" dirty="0"/>
              <a:t> that measure the level of transitivity.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CD523-A02A-4F80-900A-B1196819CF04}"/>
              </a:ext>
            </a:extLst>
          </p:cNvPr>
          <p:cNvSpPr txBox="1"/>
          <p:nvPr/>
        </p:nvSpPr>
        <p:spPr>
          <a:xfrm>
            <a:off x="7608677" y="1446711"/>
            <a:ext cx="42889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Examples of graphs with high transitivity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8518C70-719D-4EC8-80F0-88C4F578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511" y="2633530"/>
            <a:ext cx="1828800" cy="1535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B3353-7272-475F-A874-C108937E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511" y="4364409"/>
            <a:ext cx="1828800" cy="18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6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A9EB8-58B7-499F-8F46-87646D8A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A4BD1F-BA05-440C-B9EB-DA1E87F9FDE6}"/>
              </a:ext>
            </a:extLst>
          </p:cNvPr>
          <p:cNvSpPr txBox="1">
            <a:spLocks/>
          </p:cNvSpPr>
          <p:nvPr/>
        </p:nvSpPr>
        <p:spPr>
          <a:xfrm>
            <a:off x="3324751" y="153556"/>
            <a:ext cx="5271734" cy="79248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Clustering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EB31D-3F89-48DF-9E4B-0CEE32335E83}"/>
              </a:ext>
            </a:extLst>
          </p:cNvPr>
          <p:cNvSpPr txBox="1"/>
          <p:nvPr/>
        </p:nvSpPr>
        <p:spPr>
          <a:xfrm>
            <a:off x="4753429" y="1360580"/>
            <a:ext cx="60996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solidFill>
                  <a:srgbClr val="0070C0"/>
                </a:solidFill>
              </a:rPr>
              <a:t>Definition. </a:t>
            </a:r>
            <a:r>
              <a:rPr lang="en-US" sz="2900" dirty="0"/>
              <a:t>The </a:t>
            </a:r>
            <a:r>
              <a:rPr lang="en-US" sz="2900" dirty="0">
                <a:solidFill>
                  <a:srgbClr val="FF0000"/>
                </a:solidFill>
              </a:rPr>
              <a:t>clustering coefficient </a:t>
            </a:r>
            <a:r>
              <a:rPr lang="en-US" sz="2900" dirty="0"/>
              <a:t>(sometimes called the </a:t>
            </a:r>
            <a:r>
              <a:rPr lang="en-US" sz="2900" dirty="0">
                <a:solidFill>
                  <a:srgbClr val="FF0000"/>
                </a:solidFill>
              </a:rPr>
              <a:t>global clustering coefficient</a:t>
            </a:r>
            <a:r>
              <a:rPr lang="en-US" sz="2900" dirty="0"/>
              <a:t>) of a graph is the fraction of paths of length two that are closed:</a:t>
            </a:r>
          </a:p>
          <a:p>
            <a:pPr algn="ctr"/>
            <a:endParaRPr lang="en-US" sz="800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6316A767-782B-4E6C-85A6-73E0FB65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82" y="1348420"/>
            <a:ext cx="3400425" cy="332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DAB887-8F73-4BF2-A05A-A2B9FD154C6B}"/>
              </a:ext>
            </a:extLst>
          </p:cNvPr>
          <p:cNvSpPr txBox="1"/>
          <p:nvPr/>
        </p:nvSpPr>
        <p:spPr>
          <a:xfrm>
            <a:off x="711200" y="5052236"/>
            <a:ext cx="1049883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Thus, the clustering coefficient can be thought of as </a:t>
            </a:r>
            <a:r>
              <a:rPr lang="en-US" sz="2900" dirty="0">
                <a:highlight>
                  <a:srgbClr val="FFFF00"/>
                </a:highlight>
              </a:rPr>
              <a:t>probability</a:t>
            </a:r>
            <a:r>
              <a:rPr lang="en-US" sz="2900" dirty="0"/>
              <a:t> that two people with a common friend are themselves friends.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F906BF-2619-4BD4-ADC3-89C8810F7CF2}"/>
                  </a:ext>
                </a:extLst>
              </p:cNvPr>
              <p:cNvSpPr txBox="1"/>
              <p:nvPr/>
            </p:nvSpPr>
            <p:spPr>
              <a:xfrm>
                <a:off x="4753429" y="3501958"/>
                <a:ext cx="5899622" cy="9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closed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paths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length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two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paths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length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two</m:t>
                          </m:r>
                        </m:den>
                      </m:f>
                    </m:oMath>
                  </m:oMathPara>
                </a14:m>
                <a:endParaRPr lang="en-US" sz="2900" dirty="0"/>
              </a:p>
              <a:p>
                <a:pPr algn="ctr"/>
                <a:endParaRPr lang="en-US" sz="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F906BF-2619-4BD4-ADC3-89C8810F7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29" y="3501958"/>
                <a:ext cx="5899622" cy="982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7752E2-AA08-435D-AF5C-148954860913}"/>
              </a:ext>
            </a:extLst>
          </p:cNvPr>
          <p:cNvSpPr/>
          <p:nvPr/>
        </p:nvSpPr>
        <p:spPr>
          <a:xfrm>
            <a:off x="2402694" y="3384308"/>
            <a:ext cx="863020" cy="2373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6864" y="1690302"/>
            <a:ext cx="2461185" cy="2808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14438" y="1795346"/>
                <a:ext cx="7673625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This graph has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900" dirty="0"/>
                  <a:t> paths of length two:</a:t>
                </a:r>
              </a:p>
              <a:p>
                <a:pPr algn="ctr"/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𝐵𝐶𝐷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𝐵𝐷𝐶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𝐶𝐵𝐷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𝐶𝐵𝐴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𝐷𝐵𝐴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𝐷𝐶𝐵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𝐶𝐷𝐵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𝐷𝐵𝐶</m:t>
                      </m:r>
                    </m:oMath>
                  </m:oMathPara>
                </a14:m>
                <a:endParaRPr lang="en-US" sz="2900" dirty="0"/>
              </a:p>
              <a:p>
                <a:r>
                  <a:rPr lang="en-US" sz="2900" dirty="0"/>
                  <a:t>Among them,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900" dirty="0"/>
                  <a:t> paths are closed: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𝐵𝐶𝐷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𝐵𝐷𝐶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𝐶𝐵𝐷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𝐷𝐶𝐵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𝐶𝐷𝐵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𝐷𝐵𝐶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38" y="1795346"/>
                <a:ext cx="7673625" cy="2769989"/>
              </a:xfrm>
              <a:prstGeom prst="rect">
                <a:avLst/>
              </a:prstGeom>
              <a:blipFill>
                <a:blip r:embed="rId3"/>
                <a:stretch>
                  <a:fillRect l="-1749" t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74849" y="5308749"/>
                <a:ext cx="8641785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Therefore, the clustering coefficient of the graph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9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49" y="5308749"/>
                <a:ext cx="8641785" cy="538609"/>
              </a:xfrm>
              <a:prstGeom prst="rect">
                <a:avLst/>
              </a:prstGeom>
              <a:blipFill>
                <a:blip r:embed="rId4"/>
                <a:stretch>
                  <a:fillRect l="-1481" t="-11364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34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94348" y="1809465"/>
            <a:ext cx="4038012" cy="3390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107" y="1929177"/>
            <a:ext cx="3070224" cy="3151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96791" y="5352586"/>
                <a:ext cx="166153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900" b="0" i="1" dirty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91" y="5352586"/>
                <a:ext cx="1661532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22453" y="5352586"/>
                <a:ext cx="1661532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900" b="0" i="1" dirty="0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9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3" y="5352586"/>
                <a:ext cx="1661532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 in Random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Question.</a:t>
                </a:r>
                <a:r>
                  <a:rPr lang="en-US" dirty="0"/>
                  <a:t> What is the clustering coefficient of a random graph 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Answer.</a:t>
                </a:r>
                <a:r>
                  <a:rPr lang="en-US" dirty="0"/>
                  <a:t> The global coefficient is in fact the probability that for a random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vertices with a common neighbor,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neighbors of each other. But in a random graph, every two vertices are neighbors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Therefore, the average clustering coefficient in a random graph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Small or large? </a:t>
                </a:r>
                <a:r>
                  <a:rPr lang="en-US" dirty="0"/>
                  <a:t>Would be the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small or large if real-world networks were random?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or Large?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a random graph can be expressed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, the number of vertices and the expected number of edges respectively: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we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real-world networks, we can estimate what would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the networks were random. The estimation shows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would be extremely small. For example, the co-stardom network would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≈0.0003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08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 in Real-World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Comparison.</a:t>
                </a:r>
                <a:r>
                  <a:rPr lang="en-US" dirty="0"/>
                  <a:t> Clustering coefficients in real-world networks, especially in social networks, are much larger than the estimates based on the assumption of random connections. Here are a few examples:</a:t>
                </a:r>
              </a:p>
              <a:p>
                <a:pPr lvl="1"/>
                <a:r>
                  <a:rPr lang="en-US" dirty="0"/>
                  <a:t>The co-stardom network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 (versus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0.0003</m:t>
                    </m:r>
                  </m:oMath>
                </a14:m>
                <a:r>
                  <a:rPr lang="en-US" dirty="0"/>
                  <a:t> for a random graph).</a:t>
                </a:r>
              </a:p>
              <a:p>
                <a:pPr lvl="1"/>
                <a:r>
                  <a:rPr lang="en-US" dirty="0"/>
                  <a:t>A network of collaborations between biologists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r>
                  <a:rPr lang="en-US" dirty="0"/>
                  <a:t> (versus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0.00001</m:t>
                    </m:r>
                  </m:oMath>
                </a14:m>
                <a:r>
                  <a:rPr lang="en-US" dirty="0"/>
                  <a:t> for a random graph).</a:t>
                </a:r>
              </a:p>
              <a:p>
                <a:pPr lvl="1"/>
                <a:r>
                  <a:rPr lang="en-US" dirty="0"/>
                  <a:t>A network of who sends email to whom in a large university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=0.16</m:t>
                    </m:r>
                  </m:oMath>
                </a14:m>
                <a:r>
                  <a:rPr lang="en-US" dirty="0"/>
                  <a:t> (versus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0.00002</m:t>
                    </m:r>
                  </m:oMath>
                </a14:m>
                <a:r>
                  <a:rPr lang="en-US" dirty="0"/>
                  <a:t> for a random graph).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Conclusion.</a:t>
                </a:r>
                <a:r>
                  <a:rPr lang="en-US" dirty="0"/>
                  <a:t> Thus, the random graph model is not a right model for real-world networks.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2307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45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Clustering Coefficients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Clustering Coefficients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clustering coefficient of a network is a property of the entire network. It is also useful to quantify the extent to which the neighbors of a single node link to each other. </a:t>
                </a:r>
              </a:p>
              <a:p>
                <a:r>
                  <a:rPr lang="en-US" dirty="0"/>
                  <a:t>For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we define the </a:t>
                </a:r>
                <a:r>
                  <a:rPr lang="en-US" dirty="0">
                    <a:solidFill>
                      <a:srgbClr val="FF0000"/>
                    </a:solidFill>
                  </a:rPr>
                  <a:t>local clustering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 follows.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at most one neighbor,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Otherwise,</a:t>
                </a:r>
                <a:endParaRPr lang="en-US" sz="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80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the </a:t>
                </a:r>
                <a:r>
                  <a:rPr lang="en-US" dirty="0">
                    <a:highlight>
                      <a:srgbClr val="FFFF00"/>
                    </a:highlight>
                  </a:rPr>
                  <a:t>probability</a:t>
                </a:r>
                <a:r>
                  <a:rPr lang="en-US" dirty="0"/>
                  <a:t> that a pair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friends are friends of one another.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 r="-1851" b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F26A4-FCF0-42B9-A5C3-559545899193}"/>
                  </a:ext>
                </a:extLst>
              </p:cNvPr>
              <p:cNvSpPr txBox="1"/>
              <p:nvPr/>
            </p:nvSpPr>
            <p:spPr>
              <a:xfrm>
                <a:off x="1959428" y="4093029"/>
                <a:ext cx="8273143" cy="859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pairs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neighbors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are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connected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pairs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neighbors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F26A4-FCF0-42B9-A5C3-55954589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8" y="4093029"/>
                <a:ext cx="8273143" cy="859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9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52096" y="1922365"/>
            <a:ext cx="3893400" cy="39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4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Real World Networks with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network structure is modeled as a graph or directed graph, often with labels assigned to nodes or edges. Such a graph is expected to </a:t>
            </a:r>
            <a:r>
              <a:rPr lang="en-US" dirty="0">
                <a:solidFill>
                  <a:srgbClr val="FF0000"/>
                </a:solidFill>
              </a:rPr>
              <a:t>mimic</a:t>
            </a:r>
            <a:r>
              <a:rPr lang="en-US" dirty="0"/>
              <a:t> the properties of the network: connectivity, distances between nodes, degree distributions, etc.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Questions about underlying graphs</a:t>
            </a:r>
          </a:p>
          <a:p>
            <a:r>
              <a:rPr lang="en-US" dirty="0"/>
              <a:t>Do they have any common properties? If so, what are those properties? </a:t>
            </a:r>
          </a:p>
          <a:p>
            <a:r>
              <a:rPr lang="en-US" dirty="0"/>
              <a:t>How arbitrary can they be? Does any graph can be the underlying graph of a real-world network?</a:t>
            </a:r>
          </a:p>
        </p:txBody>
      </p:sp>
    </p:spTree>
    <p:extLst>
      <p:ext uri="{BB962C8B-B14F-4D97-AF65-F5344CB8AC3E}">
        <p14:creationId xmlns:p14="http://schemas.microsoft.com/office/powerpoint/2010/main" val="5247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Equivalently, we can express the local clustering coefficient of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terms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the number of edges between its neighbors:</a:t>
                </a:r>
              </a:p>
              <a:p>
                <a:pPr marL="0" indent="0">
                  <a:buNone/>
                </a:pPr>
                <a:endParaRPr lang="en-US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degree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total number of edges between the neighbors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0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3273" y="1837602"/>
            <a:ext cx="2703132" cy="2380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6864" y="4682629"/>
                <a:ext cx="4985222" cy="145988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4682629"/>
                <a:ext cx="4985222" cy="1459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1923149"/>
                <a:ext cx="3010829" cy="85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2⋅3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4(4−1)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23149"/>
                <a:ext cx="3010829" cy="851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0" y="3058790"/>
                <a:ext cx="3066586" cy="88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2⋅2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3(3−1)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58790"/>
                <a:ext cx="3066586" cy="883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55331" y="1891282"/>
                <a:ext cx="3166946" cy="88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2⋅2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3(3−1)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31" y="1891282"/>
                <a:ext cx="3166946" cy="883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5331" y="3071153"/>
                <a:ext cx="3166946" cy="85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2⋅1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2(2−1)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31" y="3071153"/>
                <a:ext cx="3166946" cy="8517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55331" y="4264569"/>
                <a:ext cx="31669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31" y="4264569"/>
                <a:ext cx="3166946" cy="461665"/>
              </a:xfrm>
              <a:prstGeom prst="rect">
                <a:avLst/>
              </a:prstGeom>
              <a:blipFill>
                <a:blip r:embed="rId8"/>
                <a:stretch>
                  <a:fillRect l="-578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55331" y="4986718"/>
                <a:ext cx="3166946" cy="85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2⋅1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2(2−1)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31" y="4986718"/>
                <a:ext cx="3166946" cy="8517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98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15A29-049B-A31A-B09C-F863CC2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97C28-7998-9848-B9B0-B3D4F683A0A3}"/>
              </a:ext>
            </a:extLst>
          </p:cNvPr>
          <p:cNvSpPr txBox="1">
            <a:spLocks/>
          </p:cNvSpPr>
          <p:nvPr/>
        </p:nvSpPr>
        <p:spPr>
          <a:xfrm>
            <a:off x="4711632" y="91800"/>
            <a:ext cx="2768736" cy="7578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651FA4-AE95-0F07-732D-F9C5BBD09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68" y="1067400"/>
                <a:ext cx="11176864" cy="5059800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In many networks, especially in social networks, local clustering is strongly correlated with betweenness. Which of the following holds?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node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higher the clustering coefficient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is, the higher the betweenness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lower the clustering coefficient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is, the higher the betweenness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651FA4-AE95-0F07-732D-F9C5BBD0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8" y="1067400"/>
                <a:ext cx="11176864" cy="5059800"/>
              </a:xfrm>
              <a:prstGeom prst="rect">
                <a:avLst/>
              </a:prstGeom>
              <a:blipFill>
                <a:blip r:embed="rId2"/>
                <a:stretch>
                  <a:fillRect l="-1145" t="-12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DEBCD4-1533-3996-0A11-169B4F2EA551}"/>
              </a:ext>
            </a:extLst>
          </p:cNvPr>
          <p:cNvSpPr/>
          <p:nvPr/>
        </p:nvSpPr>
        <p:spPr>
          <a:xfrm>
            <a:off x="507568" y="2952000"/>
            <a:ext cx="11120432" cy="106221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EBD41-131D-7F8B-8BC5-33C24BFC12D9}"/>
              </a:ext>
            </a:extLst>
          </p:cNvPr>
          <p:cNvSpPr txBox="1"/>
          <p:nvPr/>
        </p:nvSpPr>
        <p:spPr>
          <a:xfrm>
            <a:off x="2250164" y="4434840"/>
            <a:ext cx="7635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two of your friends are not connected directly and their information about one another comes via their mutual connection with you, then you can control the flow of that information.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C6E809-024B-BF0A-DDA9-A4131532B5A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6067784" y="4014216"/>
            <a:ext cx="0" cy="42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5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 7.3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Random Graph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Random graphs. </a:t>
                </a:r>
                <a:r>
                  <a:rPr lang="en-US" dirty="0"/>
                  <a:t>The simplest model is a </a:t>
                </a:r>
                <a:r>
                  <a:rPr lang="en-US" dirty="0">
                    <a:solidFill>
                      <a:srgbClr val="FF0000"/>
                    </a:solidFill>
                  </a:rPr>
                  <a:t>random graph</a:t>
                </a:r>
                <a:r>
                  <a:rPr lang="en-US" dirty="0"/>
                  <a:t>. There are two different ways to formalize this model.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model.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and we place an edge between each pair of distinct vertices with independent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model. </a:t>
                </a:r>
                <a:r>
                  <a:rPr lang="en-US" dirty="0"/>
                  <a:t>We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and we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pairs of vertices uniformly at random from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pairs of distinct vertices. Then we connect the vertices in each chosen pair by an edge. 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model is much more widely studied. Also, this model seems to be more adequate for applications since the number of links is rarely fixed in real-world networks.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2307" r="-337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7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71464" y="1927349"/>
            <a:ext cx="5562000" cy="2438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2587" y="4677508"/>
                <a:ext cx="1033975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Two realizations of a random graph with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 12</m:t>
                    </m:r>
                  </m:oMath>
                </a14:m>
                <a:r>
                  <a:rPr lang="en-US" sz="2900" dirty="0"/>
                  <a:t> and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=1/6</m:t>
                    </m:r>
                  </m:oMath>
                </a14:m>
                <a:r>
                  <a:rPr lang="en-US" sz="29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87" y="4677508"/>
                <a:ext cx="10339754" cy="538609"/>
              </a:xfrm>
              <a:prstGeom prst="rect">
                <a:avLst/>
              </a:prstGeom>
              <a:blipFill>
                <a:blip r:embed="rId3"/>
                <a:stretch>
                  <a:fillRect l="-1297" t="-11236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46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2587" y="5074282"/>
                <a:ext cx="1033975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/>
                  <a:t>Three realizations of a random graph with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 100</m:t>
                    </m:r>
                  </m:oMath>
                </a14:m>
                <a:r>
                  <a:rPr lang="en-US" sz="2900" dirty="0"/>
                  <a:t> and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 =0.03</m:t>
                    </m:r>
                  </m:oMath>
                </a14:m>
                <a:r>
                  <a:rPr lang="en-US" sz="29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87" y="5074282"/>
                <a:ext cx="10339754" cy="538609"/>
              </a:xfrm>
              <a:prstGeom prst="rect">
                <a:avLst/>
              </a:prstGeom>
              <a:blipFill>
                <a:blip r:embed="rId2"/>
                <a:stretch>
                  <a:fillRect l="-1297" t="-11236" r="-767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914104" y="1884927"/>
            <a:ext cx="8676720" cy="27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Expectations for Random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9974E82-3C2C-4ABB-838F-79BD9B35B7D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expected number of edges: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edges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expected degree of each vertex: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degree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expected diameter: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diameter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degree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9CBA3-4439-4E88-BD99-027409A1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4CF76B-1C34-41C7-8F09-22C49428F0F9}"/>
              </a:ext>
            </a:extLst>
          </p:cNvPr>
          <p:cNvSpPr txBox="1">
            <a:spLocks/>
          </p:cNvSpPr>
          <p:nvPr/>
        </p:nvSpPr>
        <p:spPr>
          <a:xfrm>
            <a:off x="1812689" y="185057"/>
            <a:ext cx="8566622" cy="72934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Are Real-World Networks Random?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F0802-D74B-4906-92E5-D7D4F8336C1D}"/>
              </a:ext>
            </a:extLst>
          </p:cNvPr>
          <p:cNvSpPr txBox="1">
            <a:spLocks/>
          </p:cNvSpPr>
          <p:nvPr/>
        </p:nvSpPr>
        <p:spPr>
          <a:xfrm>
            <a:off x="660400" y="914400"/>
            <a:ext cx="10871200" cy="5050971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Question</a:t>
            </a:r>
            <a:r>
              <a:rPr lang="en-US" dirty="0"/>
              <a:t> </a:t>
            </a:r>
          </a:p>
          <a:p>
            <a:pPr marL="0" indent="0">
              <a:buFont typeface="Wingdings"/>
              <a:buNone/>
            </a:pPr>
            <a:r>
              <a:rPr lang="en-US" dirty="0"/>
              <a:t>Are random graphs good models of real-world networks?</a:t>
            </a:r>
          </a:p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Answer</a:t>
            </a:r>
            <a:r>
              <a:rPr lang="en-US" dirty="0"/>
              <a:t> </a:t>
            </a:r>
          </a:p>
          <a:p>
            <a:pPr marL="0" indent="0">
              <a:buFont typeface="Wingdings"/>
              <a:buNone/>
            </a:pPr>
            <a:r>
              <a:rPr lang="en-US" dirty="0"/>
              <a:t>No. We will see many </a:t>
            </a:r>
            <a:r>
              <a:rPr lang="en-US" dirty="0">
                <a:highlight>
                  <a:srgbClr val="FFFF00"/>
                </a:highlight>
              </a:rPr>
              <a:t>big differences</a:t>
            </a:r>
            <a:r>
              <a:rPr lang="en-US" dirty="0"/>
              <a:t> between random graphs and graphs underlying real-world networks.</a:t>
            </a:r>
          </a:p>
          <a:p>
            <a:pPr marL="0" indent="0">
              <a:buFont typeface="Wingdings"/>
              <a:buNone/>
            </a:pPr>
            <a:r>
              <a:rPr lang="en-US" b="1" dirty="0">
                <a:solidFill>
                  <a:srgbClr val="0070C0"/>
                </a:solidFill>
              </a:rPr>
              <a:t>For example:</a:t>
            </a:r>
          </a:p>
          <a:p>
            <a:r>
              <a:rPr lang="en-US" dirty="0"/>
              <a:t>transitivity;</a:t>
            </a:r>
          </a:p>
          <a:p>
            <a:r>
              <a:rPr lang="en-US" dirty="0"/>
              <a:t>average distance between nodes;</a:t>
            </a:r>
          </a:p>
          <a:p>
            <a:r>
              <a:rPr lang="en-US" dirty="0"/>
              <a:t>degree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B5DA0-18E5-42E9-9EF3-5611340F24B1}"/>
              </a:ext>
            </a:extLst>
          </p:cNvPr>
          <p:cNvSpPr txBox="1"/>
          <p:nvPr/>
        </p:nvSpPr>
        <p:spPr>
          <a:xfrm>
            <a:off x="7336970" y="4136573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will discuss it 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7C9F8-3F10-4CC0-A412-8284D5A44858}"/>
              </a:ext>
            </a:extLst>
          </p:cNvPr>
          <p:cNvSpPr txBox="1"/>
          <p:nvPr/>
        </p:nvSpPr>
        <p:spPr>
          <a:xfrm>
            <a:off x="7336970" y="5175180"/>
            <a:ext cx="339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 will discuss them later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CF674-C7D8-40BE-AFDB-2655178C9D8A}"/>
              </a:ext>
            </a:extLst>
          </p:cNvPr>
          <p:cNvCxnSpPr/>
          <p:nvPr/>
        </p:nvCxnSpPr>
        <p:spPr>
          <a:xfrm flipH="1">
            <a:off x="2808514" y="4376057"/>
            <a:ext cx="4430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78C136-746B-49C0-B28C-A5833F8DBBA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96000" y="4953001"/>
            <a:ext cx="1240970" cy="45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A3BE10-B52A-44C4-8E82-199F39F7D11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169229" y="5406013"/>
            <a:ext cx="3167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D8D76-63C3-4D61-A0C2-7C95B549B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BB62C-7D2C-4151-98B4-DF7AE01D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 and Clustering Coefficients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B5D6-BF72-4026-9384-10E1BD4C3F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974E82-3C2C-4ABB-838F-79BD9B35B7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3231</TotalTime>
  <Words>1132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Tw Cen MT</vt:lpstr>
      <vt:lpstr>Wingdings</vt:lpstr>
      <vt:lpstr>Wingdings 2</vt:lpstr>
      <vt:lpstr>MyTheme</vt:lpstr>
      <vt:lpstr>transitivity and clustering coefficients</vt:lpstr>
      <vt:lpstr>Modeling Real World Networks with Graphs</vt:lpstr>
      <vt:lpstr>Random Graphs</vt:lpstr>
      <vt:lpstr>Two Random Graph Models</vt:lpstr>
      <vt:lpstr>Example</vt:lpstr>
      <vt:lpstr>Another Example</vt:lpstr>
      <vt:lpstr>Some Expectations for Random Graphs</vt:lpstr>
      <vt:lpstr>PowerPoint Presentation</vt:lpstr>
      <vt:lpstr>Transitivity and Clustering Coefficients</vt:lpstr>
      <vt:lpstr>PowerPoint Presentation</vt:lpstr>
      <vt:lpstr>PowerPoint Presentation</vt:lpstr>
      <vt:lpstr>Example</vt:lpstr>
      <vt:lpstr>Two More Examples</vt:lpstr>
      <vt:lpstr>Transitivity in Random Graphs</vt:lpstr>
      <vt:lpstr>Small or Large?</vt:lpstr>
      <vt:lpstr>Transitivity in Real-World Networks</vt:lpstr>
      <vt:lpstr>Local Clustering Coefficients</vt:lpstr>
      <vt:lpstr>Local Clustering Coefficients</vt:lpstr>
      <vt:lpstr>Example</vt:lpstr>
      <vt:lpstr>Equivalent Definition</vt:lpstr>
      <vt:lpstr>Example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transitivity and clustering coefficients</dc:title>
  <dc:subject>Network Science</dc:subject>
  <dc:creator>Evgeny Dantsin</dc:creator>
  <cp:lastModifiedBy>Evgeny Dantsin</cp:lastModifiedBy>
  <cp:revision>245</cp:revision>
  <cp:lastPrinted>2022-02-08T19:40:05Z</cp:lastPrinted>
  <dcterms:created xsi:type="dcterms:W3CDTF">2019-08-09T20:20:42Z</dcterms:created>
  <dcterms:modified xsi:type="dcterms:W3CDTF">2023-10-08T13:54:49Z</dcterms:modified>
</cp:coreProperties>
</file>