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26"/>
  </p:notesMasterIdLst>
  <p:sldIdLst>
    <p:sldId id="392" r:id="rId3"/>
    <p:sldId id="469" r:id="rId4"/>
    <p:sldId id="468" r:id="rId5"/>
    <p:sldId id="461" r:id="rId6"/>
    <p:sldId id="471" r:id="rId7"/>
    <p:sldId id="473" r:id="rId8"/>
    <p:sldId id="472" r:id="rId9"/>
    <p:sldId id="475" r:id="rId10"/>
    <p:sldId id="476" r:id="rId11"/>
    <p:sldId id="477" r:id="rId12"/>
    <p:sldId id="478" r:id="rId13"/>
    <p:sldId id="463" r:id="rId14"/>
    <p:sldId id="479" r:id="rId15"/>
    <p:sldId id="480" r:id="rId16"/>
    <p:sldId id="481" r:id="rId17"/>
    <p:sldId id="486" r:id="rId18"/>
    <p:sldId id="482" r:id="rId19"/>
    <p:sldId id="483" r:id="rId20"/>
    <p:sldId id="484" r:id="rId21"/>
    <p:sldId id="485" r:id="rId22"/>
    <p:sldId id="487" r:id="rId23"/>
    <p:sldId id="488" r:id="rId24"/>
    <p:sldId id="652" r:id="rId25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8" autoAdjust="0"/>
    <p:restoredTop sz="83976" autoAdjust="0"/>
  </p:normalViewPr>
  <p:slideViewPr>
    <p:cSldViewPr snapToGrid="0">
      <p:cViewPr varScale="1">
        <p:scale>
          <a:sx n="56" d="100"/>
          <a:sy n="56" d="100"/>
        </p:scale>
        <p:origin x="10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845F0576-D755-4488-BE0A-E5AA51FC28C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12531E13-47AB-4BEA-8B80-1662057C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D696-515A-444E-8A5D-BC43B03FA13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9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Approximation factor: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Approximation factor: </a:t>
                </a:r>
                <a:r>
                  <a:rPr lang="en-US" b="0" i="0">
                    <a:latin typeface="Cambria Math" panose="02040503050406030204" pitchFamily="18" charset="0"/>
                  </a:rPr>
                  <a:t>1−1∕𝑒−𝜖</a:t>
                </a:r>
                <a:r>
                  <a:rPr lang="en-US" dirty="0"/>
                  <a:t> for any </a:t>
                </a:r>
                <a:r>
                  <a:rPr lang="en-US" b="0" i="0">
                    <a:latin typeface="Cambria Math" panose="02040503050406030204" pitchFamily="18" charset="0"/>
                  </a:rPr>
                  <a:t>𝜖&gt;0</a:t>
                </a:r>
                <a:r>
                  <a:rPr lang="en-US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31E13-47AB-4BEA-8B80-1662057C92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67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Approximation factor: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Approximation factor: </a:t>
                </a:r>
                <a:r>
                  <a:rPr lang="en-US" b="0" i="0">
                    <a:latin typeface="Cambria Math" panose="02040503050406030204" pitchFamily="18" charset="0"/>
                  </a:rPr>
                  <a:t>1−1∕𝑒−𝜖</a:t>
                </a:r>
                <a:r>
                  <a:rPr lang="en-US" dirty="0"/>
                  <a:t> for any </a:t>
                </a:r>
                <a:r>
                  <a:rPr lang="en-US" b="0" i="0">
                    <a:latin typeface="Cambria Math" panose="02040503050406030204" pitchFamily="18" charset="0"/>
                  </a:rPr>
                  <a:t>𝜖&gt;0</a:t>
                </a:r>
                <a:r>
                  <a:rPr lang="en-US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31E13-47AB-4BEA-8B80-1662057C92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6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9B48E90-48DC-49F5-9025-4DC8F06D94DE}" type="datetime1">
              <a:rPr lang="en-US" smtClean="0"/>
              <a:t>11/1/2023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31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50DA-9C88-4D25-B28C-C46DBDF82290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12F78D6-4709-4F00-8CCA-35B1B1E51ADF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4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9863-EF41-46A3-B547-B615F0C195A6}" type="datetime1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4A14-0872-4E62-BD74-303DC073FEC0}" type="datetime1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E091678-3B03-4EC5-B96C-3841C7E6E3B8}" type="datetime1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45C3-6FCE-4282-9150-E0857C0CB4DF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36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BD26-5BE2-4DB8-B28F-673C56DF3E66}" type="datetime1">
              <a:rPr lang="en-US" smtClean="0"/>
              <a:t>11/1/2023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67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5A320F-92AC-40CB-A609-CB919EB01749}" type="datetime1">
              <a:rPr lang="en-US" smtClean="0"/>
              <a:t>11/1/2023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CF90593-369E-40BE-B902-77A563EE7EE9}" type="datetime1">
              <a:rPr lang="en-US" smtClean="0"/>
              <a:t>11/1/2023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6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D6B-C01B-40D2-AC09-F5185FE4C880}" type="datetime1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5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E68F-883A-4AE5-B902-AD73507A41DD}" type="datetime1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6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38FB-AEA8-4098-A201-C29918A217A6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880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95A7E892-13E1-4BDE-8B4E-79E2B700E96E}" type="datetime1">
              <a:rPr lang="en-US" smtClean="0"/>
              <a:t>11/1/2023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7626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5113297-4571-4AA1-8C2D-D8028B5D2D46}" type="datetime1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A10C9AF-27E9-47F3-B7D6-874CEDA204FD}" type="datetime1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3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https://theoryofcomputing.org/articles/v011a004/v011a004.pdf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Diffusion in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Spread of ideas, opinions, behaviors, etc. from node to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0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E527D8-76E3-4314-A96B-2ACAB875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7E82516-1B73-4197-B219-69C58D29EBD7}"/>
              </a:ext>
            </a:extLst>
          </p:cNvPr>
          <p:cNvSpPr txBox="1">
            <a:spLocks/>
          </p:cNvSpPr>
          <p:nvPr/>
        </p:nvSpPr>
        <p:spPr>
          <a:xfrm>
            <a:off x="4703318" y="152400"/>
            <a:ext cx="2785364" cy="7874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Exercise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77F35-8EBE-435E-BAD8-5EDA4D538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756" y="939800"/>
            <a:ext cx="8794488" cy="3200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2C9C117C-4F53-4E2A-AFD1-D709B23589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2229" y="4347414"/>
                <a:ext cx="5807541" cy="23200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threshold for each node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Initial adopters: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UCLA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What is the cascade? </a:t>
                </a:r>
              </a:p>
              <a:p>
                <a:r>
                  <a:rPr lang="en-US" dirty="0"/>
                  <a:t>Answer: all nodes.</a:t>
                </a:r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2C9C117C-4F53-4E2A-AFD1-D709B2358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229" y="4347414"/>
                <a:ext cx="5807541" cy="2320086"/>
              </a:xfrm>
              <a:prstGeom prst="rect">
                <a:avLst/>
              </a:prstGeom>
              <a:blipFill>
                <a:blip r:embed="rId3"/>
                <a:stretch>
                  <a:fillRect l="-630" t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36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E527D8-76E3-4314-A96B-2ACAB875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7E82516-1B73-4197-B219-69C58D29EBD7}"/>
              </a:ext>
            </a:extLst>
          </p:cNvPr>
          <p:cNvSpPr txBox="1">
            <a:spLocks/>
          </p:cNvSpPr>
          <p:nvPr/>
        </p:nvSpPr>
        <p:spPr>
          <a:xfrm>
            <a:off x="3947772" y="190500"/>
            <a:ext cx="4296453" cy="7874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Another 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2C9C117C-4F53-4E2A-AFD1-D709B23589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52929" y="2268956"/>
                <a:ext cx="5189771" cy="325554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Question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What is the maximum threshold to cause a complete cascade?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Answer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3/8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2C9C117C-4F53-4E2A-AFD1-D709B2358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929" y="2268956"/>
                <a:ext cx="5189771" cy="3255543"/>
              </a:xfrm>
              <a:prstGeom prst="rect">
                <a:avLst/>
              </a:prstGeom>
              <a:blipFill>
                <a:blip r:embed="rId2"/>
                <a:stretch>
                  <a:fillRect l="-2585" t="-1873" r="-3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E:\401-11-15\EK 19.16.jpg">
            <a:extLst>
              <a:ext uri="{FF2B5EF4-FFF2-40B4-BE49-F238E27FC236}">
                <a16:creationId xmlns:a16="http://schemas.microsoft.com/office/drawing/2014/main" id="{5893BC28-EAB4-4A2E-BB25-529BBB88C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94334" y="1219200"/>
            <a:ext cx="5744738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094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393389-7E7A-4943-B717-20257A8C7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DD1680-2388-4629-A381-858AEE39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Threshold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70949-C71E-43C5-A810-3E1F4F68A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48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040F3D-CC85-402C-8D24-91CB396F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09D4E7D3-3D26-4E97-9548-639274CCB0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1200" y="419100"/>
                <a:ext cx="10557505" cy="314558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Consider a directed network with the following numbers assigned to all nodes and all edges:</a:t>
                </a:r>
              </a:p>
              <a:p>
                <a:r>
                  <a:rPr lang="en-US" dirty="0"/>
                  <a:t>for each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be a nonnegative number called the </a:t>
                </a:r>
                <a:r>
                  <a:rPr lang="en-US" dirty="0">
                    <a:solidFill>
                      <a:srgbClr val="FF0000"/>
                    </a:solidFill>
                  </a:rPr>
                  <a:t>threshold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(it is not required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);</a:t>
                </a:r>
              </a:p>
              <a:p>
                <a:r>
                  <a:rPr lang="en-US" dirty="0"/>
                  <a:t>for each edge from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be a nonnegative number called the </a:t>
                </a:r>
                <a:r>
                  <a:rPr lang="en-US" dirty="0">
                    <a:solidFill>
                      <a:srgbClr val="FF0000"/>
                    </a:solidFill>
                  </a:rPr>
                  <a:t>influence weight </a:t>
                </a:r>
                <a:r>
                  <a:rPr lang="en-US" dirty="0"/>
                  <a:t>of the edge.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09D4E7D3-3D26-4E97-9548-639274CCB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419100"/>
                <a:ext cx="10557505" cy="3145588"/>
              </a:xfrm>
              <a:prstGeom prst="rect">
                <a:avLst/>
              </a:prstGeom>
              <a:blipFill>
                <a:blip r:embed="rId2"/>
                <a:stretch>
                  <a:fillRect l="-1270" t="-1938" r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0A3F7F8-06D3-432B-B6DF-DD8561D8D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15" y="3695700"/>
            <a:ext cx="3366158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3F9AD9EB-BDD9-4DF5-8CB2-8C55562E04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02657" y="3854450"/>
                <a:ext cx="1993444" cy="245745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3F9AD9EB-BDD9-4DF5-8CB2-8C55562E0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657" y="3854450"/>
                <a:ext cx="1993444" cy="24574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9095D02F-7FA8-4C02-8056-0053C88C41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92346" y="3860800"/>
                <a:ext cx="1993445" cy="245745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9095D02F-7FA8-4C02-8056-0053C88C4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346" y="3860800"/>
                <a:ext cx="1993445" cy="24574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52010C7D-CA6F-4FF0-8E4E-F859B526B0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94313" y="3854450"/>
                <a:ext cx="1993445" cy="245745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61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52010C7D-CA6F-4FF0-8E4E-F859B526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13" y="3854450"/>
                <a:ext cx="1993445" cy="24574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584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604F2B-9123-4726-9E1E-CB35939C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BA9C698-F84B-4628-A589-1FCC4E7286BE}"/>
              </a:ext>
            </a:extLst>
          </p:cNvPr>
          <p:cNvSpPr txBox="1">
            <a:spLocks/>
          </p:cNvSpPr>
          <p:nvPr/>
        </p:nvSpPr>
        <p:spPr>
          <a:xfrm>
            <a:off x="2997867" y="176464"/>
            <a:ext cx="6196263" cy="84221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Iteration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D64A2C1-491D-4C50-BBB4-1CBAA386B8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4716" y="1193800"/>
                <a:ext cx="10122568" cy="490219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Step 1.</a:t>
                </a:r>
                <a:r>
                  <a:rPr lang="en-US" dirty="0"/>
                  <a:t> Choose a subset of nodes (the nodes in this set are called </a:t>
                </a:r>
                <a:r>
                  <a:rPr lang="en-US" dirty="0">
                    <a:solidFill>
                      <a:srgbClr val="FF0000"/>
                    </a:solidFill>
                  </a:rPr>
                  <a:t>initial adopters</a:t>
                </a:r>
                <a:r>
                  <a:rPr lang="en-US" dirty="0"/>
                  <a:t>). Activate these nodes.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Step 2.</a:t>
                </a:r>
                <a:r>
                  <a:rPr lang="en-US" dirty="0"/>
                  <a:t> Choose an inactive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activate it if the following holds: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sum is taken over all active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that have outgoing edges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Step 3.</a:t>
                </a:r>
                <a:r>
                  <a:rPr lang="en-US" dirty="0"/>
                  <a:t> Repeat Step 2 until no further nodes can be activated. 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D64A2C1-491D-4C50-BBB4-1CBAA386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16" y="1193800"/>
                <a:ext cx="10122568" cy="4902199"/>
              </a:xfrm>
              <a:prstGeom prst="rect">
                <a:avLst/>
              </a:prstGeom>
              <a:blipFill>
                <a:blip r:embed="rId2"/>
                <a:stretch>
                  <a:fillRect l="-1264" t="-111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31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063D7-C40A-457F-9826-25FD938A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0995005-D659-4C76-A5A0-708610ECC8AB}"/>
              </a:ext>
            </a:extLst>
          </p:cNvPr>
          <p:cNvSpPr txBox="1">
            <a:spLocks/>
          </p:cNvSpPr>
          <p:nvPr/>
        </p:nvSpPr>
        <p:spPr>
          <a:xfrm>
            <a:off x="4426285" y="189164"/>
            <a:ext cx="3339430" cy="84221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E2ED5-E9C4-4212-AACA-807EE42C6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346200"/>
            <a:ext cx="3366158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E64E02CC-8E85-4156-A160-D683AB4329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8242" y="1504950"/>
                <a:ext cx="1993444" cy="245745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E64E02CC-8E85-4156-A160-D683AB432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242" y="1504950"/>
                <a:ext cx="1993444" cy="24574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FD2B151F-9019-423E-AB45-C320DCD969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7931" y="1511300"/>
                <a:ext cx="1993445" cy="245745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FD2B151F-9019-423E-AB45-C320DCD9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931" y="1511300"/>
                <a:ext cx="1993445" cy="2457450"/>
              </a:xfrm>
              <a:prstGeom prst="rect">
                <a:avLst/>
              </a:prstGeom>
              <a:blipFill>
                <a:blip r:embed="rId4"/>
                <a:stretch>
                  <a:fillRect l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9F79599C-F293-4899-A656-D256A92C28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69898" y="1504950"/>
                <a:ext cx="1993445" cy="245745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61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9F79599C-F293-4899-A656-D256A92C2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898" y="1504950"/>
                <a:ext cx="1993445" cy="2457450"/>
              </a:xfrm>
              <a:prstGeom prst="rect">
                <a:avLst/>
              </a:prstGeom>
              <a:blipFill>
                <a:blip r:embed="rId5"/>
                <a:stretch>
                  <a:fillRect l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E90D30CB-4F64-460C-A5C8-275BA9DC93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5956" y="4562974"/>
                <a:ext cx="4362785" cy="126632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Initial adopters: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Activate: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6, 1, 2.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E90D30CB-4F64-460C-A5C8-275BA9DC9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956" y="4562974"/>
                <a:ext cx="4362785" cy="1266325"/>
              </a:xfrm>
              <a:prstGeom prst="rect">
                <a:avLst/>
              </a:prstGeom>
              <a:blipFill>
                <a:blip r:embed="rId6"/>
                <a:stretch>
                  <a:fillRect l="-699" t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3AD10379-FC7A-435B-86A0-0A6E6F511D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3260" y="4562974"/>
                <a:ext cx="4362785" cy="126632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Initial adopters: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2, 5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Activate: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4, 3, 6, 1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3AD10379-FC7A-435B-86A0-0A6E6F511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260" y="4562974"/>
                <a:ext cx="4362785" cy="1266325"/>
              </a:xfrm>
              <a:prstGeom prst="rect">
                <a:avLst/>
              </a:prstGeom>
              <a:blipFill>
                <a:blip r:embed="rId7"/>
                <a:stretch>
                  <a:fillRect l="-699" t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07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063D7-C40A-457F-9826-25FD938A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0995005-D659-4C76-A5A0-708610ECC8AB}"/>
              </a:ext>
            </a:extLst>
          </p:cNvPr>
          <p:cNvSpPr txBox="1">
            <a:spLocks/>
          </p:cNvSpPr>
          <p:nvPr/>
        </p:nvSpPr>
        <p:spPr>
          <a:xfrm>
            <a:off x="3932889" y="203702"/>
            <a:ext cx="3951704" cy="84221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More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E2ED5-E9C4-4212-AACA-807EE42C6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346200"/>
            <a:ext cx="3366158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E64E02CC-8E85-4156-A160-D683AB4329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8242" y="1504950"/>
                <a:ext cx="1993444" cy="245745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E64E02CC-8E85-4156-A160-D683AB432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242" y="1504950"/>
                <a:ext cx="1993444" cy="24574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FD2B151F-9019-423E-AB45-C320DCD969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7931" y="1511300"/>
                <a:ext cx="1993445" cy="245745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FD2B151F-9019-423E-AB45-C320DCD9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931" y="1511300"/>
                <a:ext cx="1993445" cy="2457450"/>
              </a:xfrm>
              <a:prstGeom prst="rect">
                <a:avLst/>
              </a:prstGeom>
              <a:blipFill>
                <a:blip r:embed="rId4"/>
                <a:stretch>
                  <a:fillRect l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9F79599C-F293-4899-A656-D256A92C28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69898" y="1504950"/>
                <a:ext cx="1993445" cy="245745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61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9F79599C-F293-4899-A656-D256A92C2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898" y="1504950"/>
                <a:ext cx="1993445" cy="2457450"/>
              </a:xfrm>
              <a:prstGeom prst="rect">
                <a:avLst/>
              </a:prstGeom>
              <a:blipFill>
                <a:blip r:embed="rId5"/>
                <a:stretch>
                  <a:fillRect l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E90D30CB-4F64-460C-A5C8-275BA9DC93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5956" y="4562974"/>
                <a:ext cx="4362785" cy="126632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Initial adopters: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1, 5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Activate: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2, 4, 3, 6.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E90D30CB-4F64-460C-A5C8-275BA9DC9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956" y="4562974"/>
                <a:ext cx="4362785" cy="1266325"/>
              </a:xfrm>
              <a:prstGeom prst="rect">
                <a:avLst/>
              </a:prstGeom>
              <a:blipFill>
                <a:blip r:embed="rId6"/>
                <a:stretch>
                  <a:fillRect l="-699" t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3AD10379-FC7A-435B-86A0-0A6E6F511D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3260" y="4562974"/>
                <a:ext cx="4362785" cy="126632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Initial adopters: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3, 5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Activate: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3AD10379-FC7A-435B-86A0-0A6E6F511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260" y="4562974"/>
                <a:ext cx="4362785" cy="1266325"/>
              </a:xfrm>
              <a:prstGeom prst="rect">
                <a:avLst/>
              </a:prstGeom>
              <a:blipFill>
                <a:blip r:embed="rId7"/>
                <a:stretch>
                  <a:fillRect l="-699" t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01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393389-7E7A-4943-B717-20257A8C7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DD1680-2388-4629-A381-858AEE39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Good Set of Initial Adopters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70949-C71E-43C5-A810-3E1F4F68A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17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FB485D-56C6-4C21-92E5-8D1F0EFD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6DC8107-9AD8-4A4B-88C5-B2030C3B533A}"/>
              </a:ext>
            </a:extLst>
          </p:cNvPr>
          <p:cNvSpPr txBox="1">
            <a:spLocks/>
          </p:cNvSpPr>
          <p:nvPr/>
        </p:nvSpPr>
        <p:spPr>
          <a:xfrm>
            <a:off x="2324100" y="201195"/>
            <a:ext cx="7543800" cy="84221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Computational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57F773-819A-4D0F-955A-7DB7F364BB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7247" y="1273341"/>
                <a:ext cx="10557505" cy="509136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Types of computational problems</a:t>
                </a:r>
              </a:p>
              <a:p>
                <a:pPr marL="0" indent="0">
                  <a:buNone/>
                </a:pPr>
                <a:r>
                  <a:rPr lang="en-US" dirty="0"/>
                  <a:t>Decision problems, </a:t>
                </a:r>
                <a:r>
                  <a:rPr lang="en-US"/>
                  <a:t>search problems, </a:t>
                </a:r>
                <a:r>
                  <a:rPr lang="en-US" dirty="0"/>
                  <a:t>optimization problems.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Complexity of computational problems</a:t>
                </a:r>
              </a:p>
              <a:p>
                <a:r>
                  <a:rPr lang="en-US" dirty="0"/>
                  <a:t>The classes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en-US" dirty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en-US" dirty="0"/>
                  <a:t>-hardness.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versus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en-US" dirty="0"/>
                  <a:t> question.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Copying with computational hardness</a:t>
                </a:r>
              </a:p>
              <a:p>
                <a:r>
                  <a:rPr lang="en-US" dirty="0"/>
                  <a:t>Restriction to tractable cases.</a:t>
                </a:r>
              </a:p>
              <a:p>
                <a:r>
                  <a:rPr lang="en-US" dirty="0"/>
                  <a:t>Randomized algorithms.</a:t>
                </a:r>
              </a:p>
              <a:p>
                <a:r>
                  <a:rPr lang="en-US" dirty="0"/>
                  <a:t>Approximation algorithms.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57F773-819A-4D0F-955A-7DB7F364B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47" y="1273341"/>
                <a:ext cx="10557505" cy="5091363"/>
              </a:xfrm>
              <a:prstGeom prst="rect">
                <a:avLst/>
              </a:prstGeom>
              <a:blipFill>
                <a:blip r:embed="rId2"/>
                <a:stretch>
                  <a:fillRect l="-1212" t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73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FB485D-56C6-4C21-92E5-8D1F0EFD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6DC8107-9AD8-4A4B-88C5-B2030C3B533A}"/>
              </a:ext>
            </a:extLst>
          </p:cNvPr>
          <p:cNvSpPr txBox="1">
            <a:spLocks/>
          </p:cNvSpPr>
          <p:nvPr/>
        </p:nvSpPr>
        <p:spPr>
          <a:xfrm>
            <a:off x="4210049" y="188494"/>
            <a:ext cx="3771900" cy="84221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Influence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57F773-819A-4D0F-955A-7DB7F364BB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9306" y="1165058"/>
                <a:ext cx="10853385" cy="497505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Definition</a:t>
                </a:r>
              </a:p>
              <a:p>
                <a:pPr marL="0" indent="0">
                  <a:buNone/>
                </a:pPr>
                <a:r>
                  <a:rPr lang="en-US" dirty="0"/>
                  <a:t>Consider a directed network with thresholds and influence weights.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a subset of nodes of this network. The </a:t>
                </a:r>
                <a:r>
                  <a:rPr lang="en-US" dirty="0">
                    <a:solidFill>
                      <a:srgbClr val="FF0000"/>
                    </a:solidFill>
                  </a:rPr>
                  <a:t>influence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the number of active nodes at the end of the iteration process,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as the set of initial adopters.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Examples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57F773-819A-4D0F-955A-7DB7F364B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06" y="1165058"/>
                <a:ext cx="10853385" cy="4975058"/>
              </a:xfrm>
              <a:prstGeom prst="rect">
                <a:avLst/>
              </a:prstGeom>
              <a:blipFill>
                <a:blip r:embed="rId2"/>
                <a:stretch>
                  <a:fillRect l="-1236" t="-1225" r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5D171EC-899E-42F3-BE48-CD9C12842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94" y="4288555"/>
            <a:ext cx="4926563" cy="20116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4525D29A-C95B-469D-8AC0-91630AB5A7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39983" y="4775933"/>
                <a:ext cx="3669928" cy="103692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The influence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{1, 5}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The influence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{3, 5}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4525D29A-C95B-469D-8AC0-91630AB5A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983" y="4775933"/>
                <a:ext cx="3669928" cy="1036923"/>
              </a:xfrm>
              <a:prstGeom prst="rect">
                <a:avLst/>
              </a:prstGeom>
              <a:blipFill>
                <a:blip r:embed="rId4"/>
                <a:stretch>
                  <a:fillRect l="-2658" t="-4678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11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269AE-2992-4860-8618-B13741E4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D3D1E77-AC0E-46FF-8974-36DDD903BC36}"/>
              </a:ext>
            </a:extLst>
          </p:cNvPr>
          <p:cNvSpPr txBox="1">
            <a:spLocks/>
          </p:cNvSpPr>
          <p:nvPr/>
        </p:nvSpPr>
        <p:spPr>
          <a:xfrm>
            <a:off x="1475874" y="132346"/>
            <a:ext cx="9240251" cy="84221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Two Types of Spreading in Networks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5394B-BB12-4389-9F3F-20C20848A59C}"/>
              </a:ext>
            </a:extLst>
          </p:cNvPr>
          <p:cNvSpPr txBox="1">
            <a:spLocks/>
          </p:cNvSpPr>
          <p:nvPr/>
        </p:nvSpPr>
        <p:spPr>
          <a:xfrm>
            <a:off x="717886" y="1134978"/>
            <a:ext cx="4908884" cy="549442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Diffusion</a:t>
            </a:r>
            <a:endParaRPr lang="en-US" dirty="0"/>
          </a:p>
          <a:p>
            <a:r>
              <a:rPr lang="en-US" dirty="0"/>
              <a:t>The spread of new ideas, opinions, behaviors, etc.</a:t>
            </a:r>
          </a:p>
          <a:p>
            <a:r>
              <a:rPr lang="en-US" dirty="0"/>
              <a:t>People </a:t>
            </a:r>
            <a:r>
              <a:rPr lang="en-US" dirty="0">
                <a:highlight>
                  <a:srgbClr val="FFFF00"/>
                </a:highlight>
              </a:rPr>
              <a:t>make decisions</a:t>
            </a:r>
            <a:r>
              <a:rPr lang="en-US" dirty="0"/>
              <a:t> whether or not to adopt a new technology or political view. </a:t>
            </a:r>
          </a:p>
          <a:p>
            <a:r>
              <a:rPr lang="en-US" dirty="0"/>
              <a:t>In making such decisions, people are influenced by prior adapters, especially by their neighbors in social networks.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AC64397-2FFE-4042-860D-5BF1A6839ED2}"/>
              </a:ext>
            </a:extLst>
          </p:cNvPr>
          <p:cNvSpPr txBox="1">
            <a:spLocks/>
          </p:cNvSpPr>
          <p:nvPr/>
        </p:nvSpPr>
        <p:spPr>
          <a:xfrm>
            <a:off x="6565230" y="1134978"/>
            <a:ext cx="4908884" cy="5113422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Epidemics</a:t>
            </a:r>
            <a:endParaRPr lang="en-US" dirty="0"/>
          </a:p>
          <a:p>
            <a:r>
              <a:rPr lang="en-US" dirty="0"/>
              <a:t>The spread of diseases over networks of contact between nodes.</a:t>
            </a:r>
          </a:p>
          <a:p>
            <a:r>
              <a:rPr lang="en-US" dirty="0"/>
              <a:t>The nodes can be people, animals, plants, or even  computers.</a:t>
            </a:r>
          </a:p>
          <a:p>
            <a:r>
              <a:rPr lang="en-US" dirty="0"/>
              <a:t>In the case of diseases, the disease transmission is </a:t>
            </a:r>
            <a:r>
              <a:rPr lang="en-US" dirty="0">
                <a:highlight>
                  <a:srgbClr val="FFFF00"/>
                </a:highlight>
              </a:rPr>
              <a:t>not a decision-making process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555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FB485D-56C6-4C21-92E5-8D1F0EFD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20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6DC8107-9AD8-4A4B-88C5-B2030C3B533A}"/>
              </a:ext>
            </a:extLst>
          </p:cNvPr>
          <p:cNvSpPr txBox="1">
            <a:spLocks/>
          </p:cNvSpPr>
          <p:nvPr/>
        </p:nvSpPr>
        <p:spPr>
          <a:xfrm>
            <a:off x="2324100" y="201195"/>
            <a:ext cx="7543800" cy="84221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Influence Maximization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57F773-819A-4D0F-955A-7DB7F364BB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2237" y="1230898"/>
                <a:ext cx="10406363" cy="497505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influence maximization problem </a:t>
                </a:r>
                <a:r>
                  <a:rPr lang="en-US" dirty="0"/>
                  <a:t>is an optimization problem defined as follows: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Instance: </a:t>
                </a:r>
              </a:p>
              <a:p>
                <a:r>
                  <a:rPr lang="en-US" dirty="0"/>
                  <a:t>a directed network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with integer thresholds and integer influence weights;</a:t>
                </a:r>
              </a:p>
              <a:p>
                <a:r>
                  <a:rPr lang="en-US" dirty="0"/>
                  <a:t>an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Optimal solution: </a:t>
                </a:r>
              </a:p>
              <a:p>
                <a:pPr marL="0" indent="0">
                  <a:buNone/>
                </a:pPr>
                <a:r>
                  <a:rPr lang="en-US" dirty="0"/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nodes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such that the influence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maximum: this influence is greater than or equal to the influence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-subset of nodes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57F773-819A-4D0F-955A-7DB7F364B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237" y="1230898"/>
                <a:ext cx="10406363" cy="4975058"/>
              </a:xfrm>
              <a:prstGeom prst="rect">
                <a:avLst/>
              </a:prstGeom>
              <a:blipFill>
                <a:blip r:embed="rId2"/>
                <a:stretch>
                  <a:fillRect l="-1230" t="-1225" r="-176" b="-3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776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FB485D-56C6-4C21-92E5-8D1F0EFD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21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6DC8107-9AD8-4A4B-88C5-B2030C3B533A}"/>
              </a:ext>
            </a:extLst>
          </p:cNvPr>
          <p:cNvSpPr txBox="1">
            <a:spLocks/>
          </p:cNvSpPr>
          <p:nvPr/>
        </p:nvSpPr>
        <p:spPr>
          <a:xfrm>
            <a:off x="4722495" y="121185"/>
            <a:ext cx="2747010" cy="84221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57F773-819A-4D0F-955A-7DB7F364BB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2237" y="1230898"/>
                <a:ext cx="10406363" cy="497505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Theorem (computational hardness)</a:t>
                </a:r>
              </a:p>
              <a:p>
                <a:pPr marL="0" indent="0">
                  <a:buNone/>
                </a:pPr>
                <a:r>
                  <a:rPr lang="en-US" dirty="0"/>
                  <a:t>The influence maximization problem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en-US" dirty="0"/>
                  <a:t>-hard.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Theorem (approximation solution) </a:t>
                </a:r>
              </a:p>
              <a:p>
                <a:pPr marL="0" indent="0">
                  <a:buNone/>
                </a:pPr>
                <a:r>
                  <a:rPr lang="en-US" dirty="0"/>
                  <a:t>There is a polynomial-time algorithm that approximates a solution to the influence maximization problem within a factor arbitrarily close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57F773-819A-4D0F-955A-7DB7F364B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237" y="1230898"/>
                <a:ext cx="10406363" cy="4975058"/>
              </a:xfrm>
              <a:prstGeom prst="rect">
                <a:avLst/>
              </a:prstGeom>
              <a:blipFill>
                <a:blip r:embed="rId3"/>
                <a:stretch>
                  <a:fillRect l="-1230" t="-1225" r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D13A2A-D046-49B8-9FF9-5F46A649FE17}"/>
              </a:ext>
            </a:extLst>
          </p:cNvPr>
          <p:cNvCxnSpPr/>
          <p:nvPr/>
        </p:nvCxnSpPr>
        <p:spPr>
          <a:xfrm>
            <a:off x="6680200" y="3784600"/>
            <a:ext cx="47625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F9A5F-675B-4B7B-8F41-1E0CA4E6BC51}"/>
              </a:ext>
            </a:extLst>
          </p:cNvPr>
          <p:cNvCxnSpPr>
            <a:cxnSpLocks/>
          </p:cNvCxnSpPr>
          <p:nvPr/>
        </p:nvCxnSpPr>
        <p:spPr>
          <a:xfrm>
            <a:off x="1409700" y="4241800"/>
            <a:ext cx="13335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9FF0C2-62AD-406C-BE64-584260FD7CB8}"/>
                  </a:ext>
                </a:extLst>
              </p:cNvPr>
              <p:cNvSpPr txBox="1"/>
              <p:nvPr/>
            </p:nvSpPr>
            <p:spPr>
              <a:xfrm>
                <a:off x="4927601" y="4597400"/>
                <a:ext cx="5816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>
                    <a:solidFill>
                      <a:srgbClr val="0070C0"/>
                    </a:solidFill>
                  </a:rPr>
                  <a:t>That is, the algorithm finds a subset of initial adopters whose influence is at least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63%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of the maximum.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9FF0C2-62AD-406C-BE64-584260FD7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601" y="4597400"/>
                <a:ext cx="5816600" cy="1200329"/>
              </a:xfrm>
              <a:prstGeom prst="rect">
                <a:avLst/>
              </a:prstGeom>
              <a:blipFill>
                <a:blip r:embed="rId4"/>
                <a:stretch>
                  <a:fillRect l="-1571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556D0B-42BD-47F6-AB85-1037943A5A52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835901" y="3962400"/>
            <a:ext cx="0" cy="635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3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FB485D-56C6-4C21-92E5-8D1F0EFD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22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6DC8107-9AD8-4A4B-88C5-B2030C3B533A}"/>
              </a:ext>
            </a:extLst>
          </p:cNvPr>
          <p:cNvSpPr txBox="1">
            <a:spLocks/>
          </p:cNvSpPr>
          <p:nvPr/>
        </p:nvSpPr>
        <p:spPr>
          <a:xfrm>
            <a:off x="2988318" y="388687"/>
            <a:ext cx="6934200" cy="84221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Approximation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57F773-819A-4D0F-955A-7DB7F364BB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2818" y="1536700"/>
                <a:ext cx="10406363" cy="44323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approximation algorithm for the influence maximization problem is a typical </a:t>
                </a:r>
                <a:r>
                  <a:rPr lang="en-US" dirty="0">
                    <a:highlight>
                      <a:srgbClr val="FFFF00"/>
                    </a:highlight>
                  </a:rPr>
                  <a:t>greedy</a:t>
                </a:r>
                <a:r>
                  <a:rPr lang="en-US" dirty="0"/>
                  <a:t> algorithm (also called a </a:t>
                </a:r>
                <a:r>
                  <a:rPr lang="en-US" dirty="0">
                    <a:highlight>
                      <a:srgbClr val="FFFF00"/>
                    </a:highlight>
                  </a:rPr>
                  <a:t>hill-climbing</a:t>
                </a:r>
                <a:r>
                  <a:rPr lang="en-US" dirty="0"/>
                  <a:t> algorithm). 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Greedy strategy:</a:t>
                </a:r>
              </a:p>
              <a:p>
                <a:pPr lvl="1"/>
                <a:r>
                  <a:rPr lang="en-US" dirty="0"/>
                  <a:t>The algorithm starts with the empty set of initial adopters. </a:t>
                </a:r>
              </a:p>
              <a:p>
                <a:pPr lvl="1"/>
                <a:r>
                  <a:rPr lang="en-US" dirty="0"/>
                  <a:t>At each next step, the algorithm adds a new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to the current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of initial adopters. The new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chosen so as to maximize the “gain”, that is, the increase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influence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influence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57F773-819A-4D0F-955A-7DB7F364B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18" y="1536700"/>
                <a:ext cx="10406363" cy="4432300"/>
              </a:xfrm>
              <a:prstGeom prst="rect">
                <a:avLst/>
              </a:prstGeom>
              <a:blipFill>
                <a:blip r:embed="rId3"/>
                <a:stretch>
                  <a:fillRect l="-293" t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43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799" y="1589567"/>
            <a:ext cx="7155543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Section 7.1.1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Article “Maximizing the Spread of Influence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through a Social Network”.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CF3EB8-52BB-47CF-88C6-BDB6DE342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951" y="1589567"/>
            <a:ext cx="348168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9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604F2B-9123-4726-9E1E-CB35939C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BA9C698-F84B-4628-A589-1FCC4E7286BE}"/>
              </a:ext>
            </a:extLst>
          </p:cNvPr>
          <p:cNvSpPr txBox="1">
            <a:spLocks/>
          </p:cNvSpPr>
          <p:nvPr/>
        </p:nvSpPr>
        <p:spPr>
          <a:xfrm>
            <a:off x="2997867" y="176464"/>
            <a:ext cx="6196263" cy="84221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Models of Diffusion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4A2C1-491D-4C50-BBB4-1CBAA386B87C}"/>
              </a:ext>
            </a:extLst>
          </p:cNvPr>
          <p:cNvSpPr txBox="1">
            <a:spLocks/>
          </p:cNvSpPr>
          <p:nvPr/>
        </p:nvSpPr>
        <p:spPr>
          <a:xfrm>
            <a:off x="660399" y="1299413"/>
            <a:ext cx="10871200" cy="1612232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Threshold models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How new ideas, opinions, behaviors, etc. propagate through a social network? We will define a class of so-called </a:t>
            </a:r>
            <a:r>
              <a:rPr lang="en-US" dirty="0">
                <a:solidFill>
                  <a:srgbClr val="FF0000"/>
                </a:solidFill>
              </a:rPr>
              <a:t>threshold models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6C82AC-5576-43C0-BA2C-688FF18D113E}"/>
              </a:ext>
            </a:extLst>
          </p:cNvPr>
          <p:cNvSpPr txBox="1">
            <a:spLocks/>
          </p:cNvSpPr>
          <p:nvPr/>
        </p:nvSpPr>
        <p:spPr>
          <a:xfrm>
            <a:off x="660399" y="3104147"/>
            <a:ext cx="10871200" cy="303196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Application: marketing strategy</a:t>
            </a:r>
            <a:endParaRPr lang="en-US" dirty="0"/>
          </a:p>
          <a:p>
            <a:r>
              <a:rPr lang="en-US" dirty="0"/>
              <a:t>We want to maximize the spread of a new product (for example, a new cell phone) in a given social network. </a:t>
            </a:r>
          </a:p>
          <a:p>
            <a:r>
              <a:rPr lang="en-US" dirty="0"/>
              <a:t>Can we find a “small subset” of initial adopters that triggers a </a:t>
            </a:r>
            <a:r>
              <a:rPr lang="en-US" dirty="0">
                <a:highlight>
                  <a:srgbClr val="FFFF00"/>
                </a:highlight>
              </a:rPr>
              <a:t>large cascade</a:t>
            </a:r>
            <a:r>
              <a:rPr lang="en-US" dirty="0"/>
              <a:t> of further adoptions?</a:t>
            </a:r>
          </a:p>
        </p:txBody>
      </p:sp>
    </p:spTree>
    <p:extLst>
      <p:ext uri="{BB962C8B-B14F-4D97-AF65-F5344CB8AC3E}">
        <p14:creationId xmlns:p14="http://schemas.microsoft.com/office/powerpoint/2010/main" val="261133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25A22C-9511-40B2-A217-4C51F826BE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Simplest Version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7014F5-E9B0-47E7-B84D-84A55BA7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Fractional Threshold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81783-E700-4643-B35A-167C3E3DEB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EE0957-8F68-46D0-B78E-90F814F3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62B0B-28CD-4FF5-8302-DA0487803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512" y="2727462"/>
            <a:ext cx="5426706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C9030BE0-20B2-42ED-A8BB-5138DFACAC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0249" y="537412"/>
                <a:ext cx="10557505" cy="205338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Consider a network where each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its </a:t>
                </a:r>
                <a:r>
                  <a:rPr lang="en-US" dirty="0">
                    <a:solidFill>
                      <a:srgbClr val="FF0000"/>
                    </a:solidFill>
                  </a:rPr>
                  <a:t>threshold</a:t>
                </a:r>
                <a:r>
                  <a:rPr lang="en-US" dirty="0"/>
                  <a:t>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and defined as a number from the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 1]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C9030BE0-20B2-42ED-A8BB-5138DFACA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49" y="537412"/>
                <a:ext cx="10557505" cy="2053388"/>
              </a:xfrm>
              <a:prstGeom prst="rect">
                <a:avLst/>
              </a:prstGeom>
              <a:blipFill>
                <a:blip r:embed="rId3"/>
                <a:stretch>
                  <a:fillRect l="-1212" t="-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2E4477-6225-4599-97A8-E6CDE3E53B5F}"/>
                  </a:ext>
                </a:extLst>
              </p:cNvPr>
              <p:cNvSpPr txBox="1"/>
              <p:nvPr/>
            </p:nvSpPr>
            <p:spPr>
              <a:xfrm>
                <a:off x="3007997" y="5384284"/>
                <a:ext cx="967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2E4477-6225-4599-97A8-E6CDE3E5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997" y="5384284"/>
                <a:ext cx="96710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834A24-9BF9-4F7A-83C8-09E10A616752}"/>
                  </a:ext>
                </a:extLst>
              </p:cNvPr>
              <p:cNvSpPr txBox="1"/>
              <p:nvPr/>
            </p:nvSpPr>
            <p:spPr>
              <a:xfrm>
                <a:off x="4389123" y="4812784"/>
                <a:ext cx="967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2/5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834A24-9BF9-4F7A-83C8-09E10A616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3" y="4812784"/>
                <a:ext cx="96710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3FF1-50B4-43F2-8321-032C52A41CAD}"/>
                  </a:ext>
                </a:extLst>
              </p:cNvPr>
              <p:cNvSpPr txBox="1"/>
              <p:nvPr/>
            </p:nvSpPr>
            <p:spPr>
              <a:xfrm>
                <a:off x="4872674" y="2792968"/>
                <a:ext cx="967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3FF1-50B4-43F2-8321-032C52A41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674" y="2792968"/>
                <a:ext cx="96710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48B802-C65D-45CE-B090-4CECBE37419A}"/>
                  </a:ext>
                </a:extLst>
              </p:cNvPr>
              <p:cNvSpPr txBox="1"/>
              <p:nvPr/>
            </p:nvSpPr>
            <p:spPr>
              <a:xfrm>
                <a:off x="7133274" y="2705101"/>
                <a:ext cx="967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2/3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48B802-C65D-45CE-B090-4CECBE374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274" y="2705101"/>
                <a:ext cx="96710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8F15B1-6FBD-4F4B-8934-1ACEE246F355}"/>
                  </a:ext>
                </a:extLst>
              </p:cNvPr>
              <p:cNvSpPr txBox="1"/>
              <p:nvPr/>
            </p:nvSpPr>
            <p:spPr>
              <a:xfrm>
                <a:off x="8526150" y="3618210"/>
                <a:ext cx="967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/3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8F15B1-6FBD-4F4B-8934-1ACEE246F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150" y="3618210"/>
                <a:ext cx="96710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CC34EC-6998-41F4-9FC0-3B47901E6033}"/>
                  </a:ext>
                </a:extLst>
              </p:cNvPr>
              <p:cNvSpPr txBox="1"/>
              <p:nvPr/>
            </p:nvSpPr>
            <p:spPr>
              <a:xfrm>
                <a:off x="5685314" y="4186930"/>
                <a:ext cx="967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/5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CC34EC-6998-41F4-9FC0-3B47901E6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314" y="4186930"/>
                <a:ext cx="96710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2CA2D5-0155-4851-BD98-DE2F00D1AD2E}"/>
                  </a:ext>
                </a:extLst>
              </p:cNvPr>
              <p:cNvSpPr txBox="1"/>
              <p:nvPr/>
            </p:nvSpPr>
            <p:spPr>
              <a:xfrm>
                <a:off x="7534437" y="5753616"/>
                <a:ext cx="967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2CA2D5-0155-4851-BD98-DE2F00D1A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437" y="5753616"/>
                <a:ext cx="967103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E5ADDB-0BCA-4781-B3CA-C9CAC8FE70D6}"/>
                  </a:ext>
                </a:extLst>
              </p:cNvPr>
              <p:cNvSpPr txBox="1"/>
              <p:nvPr/>
            </p:nvSpPr>
            <p:spPr>
              <a:xfrm>
                <a:off x="3194290" y="2792969"/>
                <a:ext cx="967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2/5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E5ADDB-0BCA-4781-B3CA-C9CAC8FE7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290" y="2792969"/>
                <a:ext cx="96710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970364-8B5F-4B20-BEF2-FE4F1C71AEB2}"/>
                  </a:ext>
                </a:extLst>
              </p:cNvPr>
              <p:cNvSpPr txBox="1"/>
              <p:nvPr/>
            </p:nvSpPr>
            <p:spPr>
              <a:xfrm>
                <a:off x="5011423" y="5754132"/>
                <a:ext cx="967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/3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970364-8B5F-4B20-BEF2-FE4F1C71A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423" y="5754132"/>
                <a:ext cx="967103" cy="369332"/>
              </a:xfrm>
              <a:prstGeom prst="rect">
                <a:avLst/>
              </a:prstGeom>
              <a:blipFill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C39B69-409E-47B7-8B9F-86DA0E837A68}"/>
                  </a:ext>
                </a:extLst>
              </p:cNvPr>
              <p:cNvSpPr txBox="1"/>
              <p:nvPr/>
            </p:nvSpPr>
            <p:spPr>
              <a:xfrm>
                <a:off x="4055230" y="1632916"/>
                <a:ext cx="2879488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0≤</m:t>
                      </m:r>
                      <m:r>
                        <a:rPr kumimoji="0" lang="en-US" sz="2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d>
                        <m:dPr>
                          <m:ctrlPr>
                            <a:rPr kumimoji="0" lang="en-US" sz="2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e>
                      </m:d>
                      <m:r>
                        <a:rPr kumimoji="0" lang="en-US" sz="2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≤1.</m:t>
                      </m:r>
                    </m:oMath>
                  </m:oMathPara>
                </a14:m>
                <a:endParaRPr kumimoji="0" lang="en-US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C39B69-409E-47B7-8B9F-86DA0E837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230" y="1632916"/>
                <a:ext cx="2879488" cy="53860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6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604F2B-9123-4726-9E1E-CB35939C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BA9C698-F84B-4628-A589-1FCC4E7286BE}"/>
              </a:ext>
            </a:extLst>
          </p:cNvPr>
          <p:cNvSpPr txBox="1">
            <a:spLocks/>
          </p:cNvSpPr>
          <p:nvPr/>
        </p:nvSpPr>
        <p:spPr>
          <a:xfrm>
            <a:off x="2997867" y="176464"/>
            <a:ext cx="6196263" cy="84221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Iteration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D64A2C1-491D-4C50-BBB4-1CBAA386B8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399" y="3168317"/>
                <a:ext cx="10757569" cy="274319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Choose a subset of nodes (the nodes in this set are called </a:t>
                </a:r>
                <a:r>
                  <a:rPr lang="en-US" dirty="0">
                    <a:solidFill>
                      <a:srgbClr val="FF0000"/>
                    </a:solidFill>
                  </a:rPr>
                  <a:t>initial adopters</a:t>
                </a:r>
                <a:r>
                  <a:rPr lang="en-US" dirty="0"/>
                  <a:t>). Activate these nodes.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Choose an inactive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activate it if the following holds: the fraction of active neighbors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greater than or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Step 2 until no further nodes can be activated. 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D64A2C1-491D-4C50-BBB4-1CBAA386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9" y="3168317"/>
                <a:ext cx="10757569" cy="2743199"/>
              </a:xfrm>
              <a:prstGeom prst="rect">
                <a:avLst/>
              </a:prstGeom>
              <a:blipFill>
                <a:blip r:embed="rId2"/>
                <a:stretch>
                  <a:fillRect l="-226" t="-199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0954D46-7091-4AA5-8E05-A754FBA2FC8F}"/>
              </a:ext>
            </a:extLst>
          </p:cNvPr>
          <p:cNvSpPr txBox="1">
            <a:spLocks/>
          </p:cNvSpPr>
          <p:nvPr/>
        </p:nvSpPr>
        <p:spPr>
          <a:xfrm>
            <a:off x="660399" y="1114931"/>
            <a:ext cx="10757569" cy="2053386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Given a network with thresholds, which of its nodes will eventually adopt an innovation? In the beginning, every node is </a:t>
            </a:r>
            <a:r>
              <a:rPr lang="en-US" dirty="0">
                <a:solidFill>
                  <a:srgbClr val="FF0000"/>
                </a:solidFill>
              </a:rPr>
              <a:t>inactive</a:t>
            </a:r>
            <a:r>
              <a:rPr lang="en-US" dirty="0"/>
              <a:t>, which means that the node did not adopt the innovation. Then activation proceeds as follows:</a:t>
            </a:r>
          </a:p>
        </p:txBody>
      </p:sp>
    </p:spTree>
    <p:extLst>
      <p:ext uri="{BB962C8B-B14F-4D97-AF65-F5344CB8AC3E}">
        <p14:creationId xmlns:p14="http://schemas.microsoft.com/office/powerpoint/2010/main" val="344267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0DE22A-77D2-4EE9-8C9B-CAFFC4C5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11A59-93AE-46F6-91FE-9C2151EB0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247775"/>
            <a:ext cx="8258175" cy="43624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5A268E8-AC11-4522-9189-2055CBDA534C}"/>
              </a:ext>
            </a:extLst>
          </p:cNvPr>
          <p:cNvSpPr txBox="1">
            <a:spLocks/>
          </p:cNvSpPr>
          <p:nvPr/>
        </p:nvSpPr>
        <p:spPr>
          <a:xfrm>
            <a:off x="8613774" y="1299412"/>
            <a:ext cx="2917823" cy="4555287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195C8833-6420-4DDB-A169-20FB429989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31185" y="895350"/>
                <a:ext cx="3682999" cy="50673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Initial adopters: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{1}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Activate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Activate 3.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Activate 4.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Activate 5.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Activate 6.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Activate 7.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Activate 8.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Activate 9.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195C8833-6420-4DDB-A169-20FB42998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185" y="895350"/>
                <a:ext cx="3682999" cy="5067300"/>
              </a:xfrm>
              <a:prstGeom prst="rect">
                <a:avLst/>
              </a:prstGeom>
              <a:blipFill>
                <a:blip r:embed="rId3"/>
                <a:stretch>
                  <a:fillRect l="-828" t="-1203" r="-2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71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0DE22A-77D2-4EE9-8C9B-CAFFC4C5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11A59-93AE-46F6-91FE-9C2151EB0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247775"/>
            <a:ext cx="8258175" cy="43624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5A268E8-AC11-4522-9189-2055CBDA534C}"/>
              </a:ext>
            </a:extLst>
          </p:cNvPr>
          <p:cNvSpPr txBox="1">
            <a:spLocks/>
          </p:cNvSpPr>
          <p:nvPr/>
        </p:nvSpPr>
        <p:spPr>
          <a:xfrm>
            <a:off x="8613774" y="1299412"/>
            <a:ext cx="2917823" cy="4555287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195C8833-6420-4DDB-A169-20FB429989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31185" y="895350"/>
                <a:ext cx="3682999" cy="50673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Initial adopters: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{7}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Activate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Activate 8.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Activate 9.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195C8833-6420-4DDB-A169-20FB42998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185" y="895350"/>
                <a:ext cx="3682999" cy="5067300"/>
              </a:xfrm>
              <a:prstGeom prst="rect">
                <a:avLst/>
              </a:prstGeom>
              <a:blipFill>
                <a:blip r:embed="rId3"/>
                <a:stretch>
                  <a:fillRect l="-828" t="-1203" r="-2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55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0DE22A-77D2-4EE9-8C9B-CAFFC4C5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11A59-93AE-46F6-91FE-9C2151EB0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247775"/>
            <a:ext cx="8258175" cy="43624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5A268E8-AC11-4522-9189-2055CBDA534C}"/>
              </a:ext>
            </a:extLst>
          </p:cNvPr>
          <p:cNvSpPr txBox="1">
            <a:spLocks/>
          </p:cNvSpPr>
          <p:nvPr/>
        </p:nvSpPr>
        <p:spPr>
          <a:xfrm>
            <a:off x="8613774" y="1299412"/>
            <a:ext cx="2917823" cy="4555287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195C8833-6420-4DDB-A169-20FB429989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31185" y="895350"/>
                <a:ext cx="3682999" cy="50673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Initial adopters: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{4, 7}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Activate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Activate 5.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Activate 1.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Activate 2.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Activate 3.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Activate 8.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Activate 9.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195C8833-6420-4DDB-A169-20FB42998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185" y="895350"/>
                <a:ext cx="3682999" cy="5067300"/>
              </a:xfrm>
              <a:prstGeom prst="rect">
                <a:avLst/>
              </a:prstGeom>
              <a:blipFill>
                <a:blip r:embed="rId3"/>
                <a:stretch>
                  <a:fillRect l="-828" t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928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EE3CAD15-D4C5-48E4-B044-E3C0614D0E17}" vid="{14AA537B-0363-4E43-89C6-FB46DAC3E85F}"/>
    </a:ext>
  </a:extLst>
</a:theme>
</file>

<file path=ppt/theme/theme2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70C0"/>
      </a:hlink>
      <a:folHlink>
        <a:srgbClr val="7030A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1246</Words>
  <Application>Microsoft Office PowerPoint</Application>
  <PresentationFormat>Widescreen</PresentationFormat>
  <Paragraphs>202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Cambria Math</vt:lpstr>
      <vt:lpstr>Tw Cen MT</vt:lpstr>
      <vt:lpstr>Wingdings</vt:lpstr>
      <vt:lpstr>Wingdings 2</vt:lpstr>
      <vt:lpstr>MyTheme</vt:lpstr>
      <vt:lpstr>Median</vt:lpstr>
      <vt:lpstr>Diffusion in Networks</vt:lpstr>
      <vt:lpstr>PowerPoint Presentation</vt:lpstr>
      <vt:lpstr>PowerPoint Presentation</vt:lpstr>
      <vt:lpstr>Fractional Threshold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Threshold Model</vt:lpstr>
      <vt:lpstr>PowerPoint Presentation</vt:lpstr>
      <vt:lpstr>PowerPoint Presentation</vt:lpstr>
      <vt:lpstr>PowerPoint Presentation</vt:lpstr>
      <vt:lpstr>PowerPoint Presentation</vt:lpstr>
      <vt:lpstr>Finding a Good Set of Initial Adopters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in Networks</dc:title>
  <dc:subject>Network Science</dc:subject>
  <dc:creator>Evgeny Dantsin</dc:creator>
  <cp:lastModifiedBy>Evgeny Dantsin</cp:lastModifiedBy>
  <cp:revision>100</cp:revision>
  <cp:lastPrinted>2022-03-29T22:10:41Z</cp:lastPrinted>
  <dcterms:created xsi:type="dcterms:W3CDTF">2020-04-12T16:54:07Z</dcterms:created>
  <dcterms:modified xsi:type="dcterms:W3CDTF">2023-11-02T01:50:37Z</dcterms:modified>
</cp:coreProperties>
</file>