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34" r:id="rId3"/>
    <p:sldId id="318" r:id="rId4"/>
    <p:sldId id="321" r:id="rId5"/>
    <p:sldId id="351" r:id="rId6"/>
    <p:sldId id="352" r:id="rId7"/>
    <p:sldId id="359" r:id="rId8"/>
    <p:sldId id="367" r:id="rId9"/>
    <p:sldId id="353" r:id="rId10"/>
    <p:sldId id="354" r:id="rId11"/>
    <p:sldId id="360" r:id="rId12"/>
    <p:sldId id="355" r:id="rId13"/>
    <p:sldId id="341" r:id="rId14"/>
    <p:sldId id="356" r:id="rId15"/>
    <p:sldId id="357" r:id="rId16"/>
    <p:sldId id="358" r:id="rId17"/>
    <p:sldId id="362" r:id="rId18"/>
    <p:sldId id="363" r:id="rId19"/>
    <p:sldId id="364" r:id="rId20"/>
    <p:sldId id="366" r:id="rId21"/>
    <p:sldId id="654" r:id="rId22"/>
    <p:sldId id="655" r:id="rId23"/>
    <p:sldId id="65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9/19/2023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9/19/2023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9/19/2023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9/19/2023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9/19/2023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mputerscience.chemeketa.edu/cs160Reader/_static/pageRankApp/index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raui.de/pageRank.htm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PageRank: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Adjusted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D84-9B4B-4883-BB73-E48FC542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 of Adjustment in Matrix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E4AD2-E662-4B7E-B51A-329609E2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0A7202-D009-40D7-A50D-4988BE38BF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adjusted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obtained from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matrix where all entries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0A7202-D009-40D7-A50D-4988BE38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CAB8C1-147D-4851-9E81-7BC3DDEC8F75}"/>
                  </a:ext>
                </a:extLst>
              </p:cNvPr>
              <p:cNvSpPr txBox="1"/>
              <p:nvPr/>
            </p:nvSpPr>
            <p:spPr>
              <a:xfrm>
                <a:off x="4311694" y="2473743"/>
                <a:ext cx="3881539" cy="5386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CAB8C1-147D-4851-9E81-7BC3DDEC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94" y="2473743"/>
                <a:ext cx="3881539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CA200-1F0A-432A-9650-BC94E48DA0CB}"/>
                  </a:ext>
                </a:extLst>
              </p:cNvPr>
              <p:cNvSpPr txBox="1"/>
              <p:nvPr/>
            </p:nvSpPr>
            <p:spPr>
              <a:xfrm>
                <a:off x="4061248" y="4059044"/>
                <a:ext cx="4382430" cy="151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CA200-1F0A-432A-9650-BC94E48D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248" y="4059044"/>
                <a:ext cx="4382430" cy="1510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8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17550C-D8C7-4220-850B-18A1AC50C2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17550C-D8C7-4220-850B-18A1AC50C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42"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97815-0E6A-4968-9CE9-589520AC1F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B7A08EB-E123-4B41-AC6C-74A8F6D2273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92" y="2057941"/>
            <a:ext cx="2578608" cy="40355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06C2144-956B-49A7-8F4C-494EA34E6E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800" y="1861368"/>
                <a:ext cx="4386777" cy="1700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06C2144-956B-49A7-8F4C-494EA34E6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800" y="1861368"/>
                <a:ext cx="4386777" cy="1700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8">
                <a:extLst>
                  <a:ext uri="{FF2B5EF4-FFF2-40B4-BE49-F238E27FC236}">
                    <a16:creationId xmlns:a16="http://schemas.microsoft.com/office/drawing/2014/main" id="{03955C7E-FDAF-4FDE-B7F4-E420122C7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00" y="4075717"/>
                <a:ext cx="7907454" cy="1762085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=0.9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+0.1 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/60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19/60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19/60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19/60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7/15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7/15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7/15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7/15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11/12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8">
                <a:extLst>
                  <a:ext uri="{FF2B5EF4-FFF2-40B4-BE49-F238E27FC236}">
                    <a16:creationId xmlns:a16="http://schemas.microsoft.com/office/drawing/2014/main" id="{03955C7E-FDAF-4FDE-B7F4-E420122C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4075717"/>
                <a:ext cx="7907454" cy="1762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44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4B2F-6636-42E5-B8C1-42C0901A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PageRank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9A1DE-A9BD-415D-842D-F1F7F2A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Input</a:t>
                </a:r>
              </a:p>
              <a:p>
                <a:pPr lvl="1"/>
                <a:r>
                  <a:rPr lang="en-US" dirty="0"/>
                  <a:t>a 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nodes;</a:t>
                </a:r>
              </a:p>
              <a:p>
                <a:pPr lvl="1"/>
                <a:r>
                  <a:rPr lang="en-US" dirty="0"/>
                  <a:t>a jumping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Compute matrices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transition matrix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adjustment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rgbClr val="FF0000"/>
                    </a:solidFill>
                  </a:rPr>
                  <a:t>PageRank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(the ranks of all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) is a stationary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b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7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0B11E-1052-4610-9A51-AB90F3440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08D9AC-A1AD-40A1-BFD8-462D8231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PageRank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82D0-C9F8-4B5B-B98A-71F340D0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D84-9B4B-4883-BB73-E48FC542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E4AD2-E662-4B7E-B51A-329609E2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0A7202-D009-40D7-A50D-4988BE38BF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Should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be small or large?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Taking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small. </a:t>
                </a:r>
                <a:r>
                  <a:rPr lang="en-US" dirty="0"/>
                  <a:t>In this case, the adjusted walk is close to the initial one. Therefore, if we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small, we make the ranking more adequate to the original idea: the rank of a page is the probability of visiting this page in the natural random walk.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Taking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large. </a:t>
                </a:r>
                <a:r>
                  <a:rPr lang="en-US" dirty="0"/>
                  <a:t>On the other hand, the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is, the more efficiently a stationary distribution can be computed (we will see later how the efficiency of computation of PageRank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Google’s tradeoff: </a:t>
                </a:r>
                <a:r>
                  <a:rPr lang="en-US" dirty="0"/>
                  <a:t>Google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0A7202-D009-40D7-A50D-4988BE38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953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7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4B2F-6636-42E5-B8C1-42C0901A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Probability: Note on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9A1DE-A9BD-415D-842D-F1F7F2A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Teleport probability. </a:t>
                </a:r>
                <a:r>
                  <a:rPr lang="en-US" dirty="0"/>
                  <a:t>Some books and articles refer to jumping probability as </a:t>
                </a:r>
                <a:r>
                  <a:rPr lang="en-US" dirty="0">
                    <a:solidFill>
                      <a:srgbClr val="FF0000"/>
                    </a:solidFill>
                  </a:rPr>
                  <a:t>teleport probability</a:t>
                </a:r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Damping factor. </a:t>
                </a:r>
                <a:r>
                  <a:rPr lang="en-US" dirty="0"/>
                  <a:t>Instead of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some books and articles prefer to use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respectively: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damping factor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D84-9B4B-4883-BB73-E48FC542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PageRank?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E4AD2-E662-4B7E-B51A-329609E2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0A7202-D009-40D7-A50D-4988BE38BF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By definition, the PageRank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stationary distribution vector of the  matrix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We can find it by solving the corresponding system of linear equations: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40A7202-D009-40D7-A50D-4988BE38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5F4B-C870-410B-95AF-F5565C694689}"/>
                  </a:ext>
                </a:extLst>
              </p:cNvPr>
              <p:cNvSpPr txBox="1"/>
              <p:nvPr/>
            </p:nvSpPr>
            <p:spPr>
              <a:xfrm>
                <a:off x="1152292" y="3217128"/>
                <a:ext cx="6010507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9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5F4B-C870-410B-95AF-F5565C69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92" y="3217128"/>
                <a:ext cx="6010507" cy="2323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842D17-C938-4AE7-89A9-416B08AED709}"/>
              </a:ext>
            </a:extLst>
          </p:cNvPr>
          <p:cNvSpPr txBox="1"/>
          <p:nvPr/>
        </p:nvSpPr>
        <p:spPr>
          <a:xfrm>
            <a:off x="8170919" y="4842301"/>
            <a:ext cx="250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requirement for distribution vectors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59F911-DE0C-4258-AC3C-E201EE67FB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18734" y="5257800"/>
            <a:ext cx="21521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9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3A54-BCDC-4EAF-853C-1C788FA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Iteration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5F8DF-5882-4D65-B2CC-E0619835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D01F0C-4E47-4554-AF48-C865D5CA92E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most “practical” approach is the </a:t>
                </a:r>
                <a:r>
                  <a:rPr lang="en-US" dirty="0">
                    <a:solidFill>
                      <a:srgbClr val="FF0000"/>
                    </a:solidFill>
                  </a:rPr>
                  <a:t>power iteration method </a:t>
                </a:r>
                <a:r>
                  <a:rPr lang="en-US" dirty="0"/>
                  <a:t>(Google uses this approach).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Power iteration: </a:t>
                </a:r>
                <a:r>
                  <a:rPr lang="en-US" dirty="0"/>
                  <a:t>Start with an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dirty="0"/>
                  <a:t>, for example,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iterate until the desired accuracy is attained: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D01F0C-4E47-4554-AF48-C865D5CA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2A683B-C0B6-42D8-825D-6406B415286E}"/>
                  </a:ext>
                </a:extLst>
              </p:cNvPr>
              <p:cNvSpPr txBox="1"/>
              <p:nvPr/>
            </p:nvSpPr>
            <p:spPr>
              <a:xfrm>
                <a:off x="4384634" y="4291189"/>
                <a:ext cx="3735659" cy="1933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2A683B-C0B6-42D8-825D-6406B4152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34" y="4291189"/>
                <a:ext cx="3735659" cy="1933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32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66F4-E9D5-4084-8678-25F1C04E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A44B9-7EBC-4FA3-9FFC-C82754B4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29D5-F10A-4414-BC7D-68FFFBAC44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Special techniques</a:t>
            </a:r>
          </a:p>
          <a:p>
            <a:r>
              <a:rPr lang="en-US" dirty="0"/>
              <a:t>Special algorithms for working with small numbers.</a:t>
            </a:r>
          </a:p>
          <a:p>
            <a:r>
              <a:rPr lang="en-US" dirty="0"/>
              <a:t>Special algorithms for sparse matrices.</a:t>
            </a:r>
          </a:p>
          <a:p>
            <a:r>
              <a:rPr lang="en-US" dirty="0"/>
              <a:t>Special algorithms to avoid total re-computation of the stationary vector.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Google’s initial distribution. </a:t>
            </a:r>
            <a:r>
              <a:rPr lang="en-US" dirty="0"/>
              <a:t>Instead of the uniform distribution, Google uses its own initial distribution. The choice of an distribution affects neither mathematical nor computational aspects, but it allows Google to (slightly) manipulate ranks.</a:t>
            </a:r>
          </a:p>
        </p:txBody>
      </p:sp>
    </p:spTree>
    <p:extLst>
      <p:ext uri="{BB962C8B-B14F-4D97-AF65-F5344CB8AC3E}">
        <p14:creationId xmlns:p14="http://schemas.microsoft.com/office/powerpoint/2010/main" val="25886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3A54-BCDC-4EAF-853C-1C788FA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5F8DF-5882-4D65-B2CC-E0619835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D01F0C-4E47-4554-AF48-C865D5CA92E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Rate of convergence. </a:t>
                </a:r>
                <a:r>
                  <a:rPr lang="en-US" dirty="0"/>
                  <a:t>The rate of convergence is determined by the second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(regardless of Google’s initial vector): the faster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faster the convergence.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Accuracy.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desired accuracy, then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of iterations is determined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r>
                  <a:rPr lang="en-US" dirty="0"/>
                  <a:t> (Google’s value),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=114</m:t>
                    </m:r>
                  </m:oMath>
                </a14:m>
                <a:r>
                  <a:rPr lang="en-US" dirty="0"/>
                  <a:t> gives an accuracy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2D01F0C-4E47-4554-AF48-C865D5CA9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307" r="-449" b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88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EEB47-79AF-4821-B470-C324212C9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23A631-5F82-4126-86BB-9C7ACA60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2868-3860-4E66-AA4B-C71EEDAE2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02F6-7AAE-40F6-9D12-09840C2D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7463B-DF86-4B41-A3A5-13D9418D16A9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246540" y="1589567"/>
                <a:ext cx="743746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Matrix equation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=0.1)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7463B-DF86-4B41-A3A5-13D9418D1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246540" y="1589567"/>
                <a:ext cx="7437460" cy="4572000"/>
              </a:xfrm>
              <a:blipFill>
                <a:blip r:embed="rId2"/>
                <a:stretch>
                  <a:fillRect l="-180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796C1-C1F0-4B54-8950-2C787E128C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20</a:t>
            </a:fld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902AD06-23DF-4A04-935D-D053E96653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857791"/>
            <a:ext cx="2578608" cy="40355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2AABB566-43FF-47B5-9C13-F58A2A9C39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8183" y="2213421"/>
                <a:ext cx="6411954" cy="1947713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/60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19/60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19/60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19/60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7/15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7/15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7/15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7/15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11/12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2AABB566-43FF-47B5-9C13-F58A2A9C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83" y="2213421"/>
                <a:ext cx="6411954" cy="1947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4DB5B-C53C-47E3-8FF4-5B7B717BF81D}"/>
                  </a:ext>
                </a:extLst>
              </p:cNvPr>
              <p:cNvSpPr txBox="1"/>
              <p:nvPr/>
            </p:nvSpPr>
            <p:spPr>
              <a:xfrm>
                <a:off x="4544943" y="4823499"/>
                <a:ext cx="27925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0372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0415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4DB5B-C53C-47E3-8FF4-5B7B717BF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43" y="4823499"/>
                <a:ext cx="2792559" cy="1015663"/>
              </a:xfrm>
              <a:prstGeom prst="rect">
                <a:avLst/>
              </a:prstGeom>
              <a:blipFill>
                <a:blip r:embed="rId5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6D0D16-6AEF-42F9-B680-0E86A9B9B3E2}"/>
                  </a:ext>
                </a:extLst>
              </p:cNvPr>
              <p:cNvSpPr txBox="1"/>
              <p:nvPr/>
            </p:nvSpPr>
            <p:spPr>
              <a:xfrm>
                <a:off x="7392020" y="4823499"/>
                <a:ext cx="24086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=0.3751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=0.2060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=0.2862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6D0D16-6AEF-42F9-B680-0E86A9B9B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020" y="4823499"/>
                <a:ext cx="2408663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44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EB70-B3C8-4426-A549-6C1D34B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Online PageRank Calculator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EAB77-3302-407C-BD73-AB16293B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FFCCE-A33D-4C5F-96F5-407DCDBD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58" y="1794510"/>
            <a:ext cx="7888683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549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B368-01CB-448A-91DA-22C66A5A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Another Online PageRank Calculator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FC52F-0AAF-4A09-ACFC-B83C9A9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64671-700E-4A12-B094-2821D7BA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809" y="1817370"/>
            <a:ext cx="7255181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048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7.1.4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Ranks as Stationary Probabilities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Approach.</a:t>
                </a:r>
                <a:r>
                  <a:rPr lang="en-US" dirty="0"/>
                  <a:t> We want to define the rank of a web page as the limit probability of visiting this page in the random walk on the Web graph.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Is it possible? </a:t>
                </a:r>
                <a:r>
                  <a:rPr lang="en-US" dirty="0"/>
                  <a:t>Only in the case that the random walk is an ergodic Markov chain:</a:t>
                </a:r>
              </a:p>
              <a:p>
                <a:pPr lvl="1"/>
                <a:r>
                  <a:rPr lang="en-US" dirty="0"/>
                  <a:t>an ergodic Markov chain has a unique stationary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each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limit of frequencies of visiting page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when the random walk evolves.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Obstacle.</a:t>
                </a:r>
                <a:r>
                  <a:rPr lang="en-US" dirty="0"/>
                  <a:t> The problem is that the Web graph has sinks and, therefore, the random walk is not a Markov chain at all.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230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Idea: Adjusted Random Walk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Idea:</a:t>
                </a:r>
                <a:r>
                  <a:rPr lang="en-US" dirty="0"/>
                  <a:t> Slightly adjust the random walk on a 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to make it an ergodic Markov chain.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Two steps of adjustment:</a:t>
                </a:r>
              </a:p>
              <a:p>
                <a:r>
                  <a:rPr lang="en-US" dirty="0"/>
                  <a:t>First, it is easy to resolve the issue with sinks. When arriving at a sink, move to a node picked at random from all nodes. </a:t>
                </a:r>
              </a:p>
              <a:p>
                <a:r>
                  <a:rPr lang="en-US" dirty="0"/>
                  <a:t>However, the adjusted graph may be not strongly connected. How can we resolve this issue? Here is an idea: when arriving at a non-sink node, the walker either chooses one of the outgoing edges, or </a:t>
                </a:r>
                <a:r>
                  <a:rPr lang="en-US" dirty="0">
                    <a:highlight>
                      <a:srgbClr val="FFFF00"/>
                    </a:highlight>
                  </a:rPr>
                  <a:t>“jumps” </a:t>
                </a:r>
                <a:r>
                  <a:rPr lang="en-US" dirty="0"/>
                  <a:t>to any node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1066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1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8D4B2F-6636-42E5-B8C1-42C0901A11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First Step of Adjustment: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8D4B2F-6636-42E5-B8C1-42C0901A1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43"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9A1DE-A9BD-415D-842D-F1F7F2A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Initial random walk (matrix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When arriving at a sink, stop. </a:t>
                </a:r>
              </a:p>
              <a:p>
                <a:pPr lvl="1"/>
                <a:r>
                  <a:rPr lang="en-US" dirty="0"/>
                  <a:t>The transition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has a row consisting of zeros. </a:t>
                </a:r>
              </a:p>
              <a:p>
                <a:pPr lvl="1"/>
                <a:r>
                  <a:rPr lang="en-US" dirty="0"/>
                  <a:t>Not a Markov chain.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Modified random walk (matrix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When arriving at a sink, jump to a node picked at random from all nodes.</a:t>
                </a:r>
              </a:p>
              <a:p>
                <a:pPr lvl="1"/>
                <a:r>
                  <a:rPr lang="en-US" dirty="0"/>
                  <a:t>The new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by replacing each row with all zeros with a row in which all entries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random walk is now a Markov chain.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1357" r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52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D84-9B4B-4883-BB73-E48FC542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E4AD2-E662-4B7E-B51A-329609E2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F1318E4-E52C-4511-8BD9-1605A2DAAE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4" y="2054898"/>
            <a:ext cx="2578608" cy="40355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7D71BD-1EBD-4960-9602-965739CFE04B}"/>
                  </a:ext>
                </a:extLst>
              </p:cNvPr>
              <p:cNvSpPr/>
              <p:nvPr/>
            </p:nvSpPr>
            <p:spPr>
              <a:xfrm>
                <a:off x="5370161" y="1781620"/>
                <a:ext cx="4769254" cy="1861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7D71BD-1EBD-4960-9602-965739CFE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61" y="1781620"/>
                <a:ext cx="4769254" cy="1861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EDCA60-DBB3-48DF-8B9F-4C2D735C929D}"/>
                  </a:ext>
                </a:extLst>
              </p:cNvPr>
              <p:cNvSpPr/>
              <p:nvPr/>
            </p:nvSpPr>
            <p:spPr>
              <a:xfrm>
                <a:off x="5370161" y="4217779"/>
                <a:ext cx="4792979" cy="1879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EDCA60-DBB3-48DF-8B9F-4C2D735C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61" y="4217779"/>
                <a:ext cx="4792979" cy="1879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D3FD54-D522-47DE-99E6-4F6DFFA145FB}"/>
              </a:ext>
            </a:extLst>
          </p:cNvPr>
          <p:cNvSpPr/>
          <p:nvPr/>
        </p:nvSpPr>
        <p:spPr>
          <a:xfrm>
            <a:off x="6146527" y="2141034"/>
            <a:ext cx="3715930" cy="264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1970E7-CB57-41C6-A2F9-9880F1F73C9A}"/>
              </a:ext>
            </a:extLst>
          </p:cNvPr>
          <p:cNvSpPr/>
          <p:nvPr/>
        </p:nvSpPr>
        <p:spPr>
          <a:xfrm>
            <a:off x="6146527" y="4579168"/>
            <a:ext cx="3811512" cy="2867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034-FF81-4D5B-AFA9-7311C5DC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Adjustment Is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6935B-9153-4EB4-A285-0C69528123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799" y="1589567"/>
                <a:ext cx="6892693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first step of adjustment changes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which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 Markov chain. However, the new 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necessarily ergodic. </a:t>
                </a:r>
              </a:p>
              <a:p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the graph on the right has no path from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second step of adjustment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another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The adjusted 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ergodic Markov chain.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6935B-9153-4EB4-A285-0C6952812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799" y="1589567"/>
                <a:ext cx="6892693" cy="4572000"/>
              </a:xfrm>
              <a:blipFill>
                <a:blip r:embed="rId2"/>
                <a:stretch>
                  <a:fillRect l="-442" t="-1333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F54D-8D54-4C90-8951-A48BF8562E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2ED1C9C-1DA9-4F82-919D-7BB0E448F7D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44" y="1857791"/>
            <a:ext cx="2578608" cy="4035552"/>
          </a:xfrm>
        </p:spPr>
      </p:pic>
    </p:spTree>
    <p:extLst>
      <p:ext uri="{BB962C8B-B14F-4D97-AF65-F5344CB8AC3E}">
        <p14:creationId xmlns:p14="http://schemas.microsoft.com/office/powerpoint/2010/main" val="10518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Step of Adjustment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49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When arriving to a non-sink node, the walker chooses one of two options. The first option is chosen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; the second one is chosen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Option 1.</a:t>
                </a:r>
                <a:r>
                  <a:rPr lang="en-US" dirty="0"/>
                  <a:t> Pick a node at random from all nodes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“jump” to it. This jump is chosen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jumping probability</a:t>
                </a:r>
                <a:r>
                  <a:rPr lang="en-US" dirty="0"/>
                  <a:t>. This probability is small enough.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Option 2.</a:t>
                </a:r>
                <a:r>
                  <a:rPr lang="en-US" dirty="0"/>
                  <a:t> Pick one of the outgoing edges at random and continue the random walk by moving along this edge. This “normal way” is chosen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495800"/>
              </a:xfrm>
              <a:blipFill>
                <a:blip r:embed="rId2"/>
                <a:stretch>
                  <a:fillRect l="-1178" t="-1357" r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3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8D4B2F-6636-42E5-B8C1-42C0901A11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Second Step of Adjustment: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8D4B2F-6636-42E5-B8C1-42C0901A1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43" t="-1235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9A1DE-A9BD-415D-842D-F1F7F2A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Input: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jumping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Output: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where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770497-359D-489D-AFB7-7035A454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2A6E1A-443E-4A3A-9A24-859F3739BF19}"/>
                  </a:ext>
                </a:extLst>
              </p:cNvPr>
              <p:cNvSpPr txBox="1"/>
              <p:nvPr/>
            </p:nvSpPr>
            <p:spPr>
              <a:xfrm>
                <a:off x="3413187" y="3020152"/>
                <a:ext cx="5029201" cy="5745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type m:val="lin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2A6E1A-443E-4A3A-9A24-859F3739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87" y="3020152"/>
                <a:ext cx="5029201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6C584-925B-4041-A75C-1618456BF8A5}"/>
                  </a:ext>
                </a:extLst>
              </p:cNvPr>
              <p:cNvSpPr txBox="1"/>
              <p:nvPr/>
            </p:nvSpPr>
            <p:spPr>
              <a:xfrm>
                <a:off x="1326749" y="4218563"/>
                <a:ext cx="4264582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900" dirty="0">
                    <a:solidFill>
                      <a:srgbClr val="FF0000"/>
                    </a:solidFill>
                  </a:rPr>
                  <a:t> </a:t>
                </a:r>
                <a:r>
                  <a:rPr lang="en-US" sz="2900" dirty="0"/>
                  <a:t>is the probability of clicking on a hyperlink chosen at random from the hyperlinks on the page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6C584-925B-4041-A75C-1618456B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49" y="4218563"/>
                <a:ext cx="4264582" cy="1877437"/>
              </a:xfrm>
              <a:prstGeom prst="rect">
                <a:avLst/>
              </a:prstGeom>
              <a:blipFill>
                <a:blip r:embed="rId5"/>
                <a:stretch>
                  <a:fillRect l="-3147" t="-3247" r="-1431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6E23-0C17-4776-BAC9-C11F7DBDD4D4}"/>
                  </a:ext>
                </a:extLst>
              </p:cNvPr>
              <p:cNvSpPr txBox="1"/>
              <p:nvPr/>
            </p:nvSpPr>
            <p:spPr>
              <a:xfrm>
                <a:off x="7017895" y="4441700"/>
                <a:ext cx="4119798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900" dirty="0"/>
                  <a:t> is the probability of jumping to a page picked from all pages at random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6E23-0C17-4776-BAC9-C11F7DBDD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895" y="4441700"/>
                <a:ext cx="4119798" cy="1431161"/>
              </a:xfrm>
              <a:prstGeom prst="rect">
                <a:avLst/>
              </a:prstGeom>
              <a:blipFill>
                <a:blip r:embed="rId6"/>
                <a:stretch>
                  <a:fillRect l="-3107" t="-4274" r="-2219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38CE12-6640-46B2-85EF-E284CC31DF69}"/>
              </a:ext>
            </a:extLst>
          </p:cNvPr>
          <p:cNvCxnSpPr>
            <a:cxnSpLocks/>
          </p:cNvCxnSpPr>
          <p:nvPr/>
        </p:nvCxnSpPr>
        <p:spPr>
          <a:xfrm flipV="1">
            <a:off x="4212236" y="3702570"/>
            <a:ext cx="524656" cy="51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1E4A5-9CC2-4A08-8A61-B8509D822D9F}"/>
              </a:ext>
            </a:extLst>
          </p:cNvPr>
          <p:cNvCxnSpPr>
            <a:cxnSpLocks/>
          </p:cNvCxnSpPr>
          <p:nvPr/>
        </p:nvCxnSpPr>
        <p:spPr>
          <a:xfrm flipH="1" flipV="1">
            <a:off x="7046778" y="3702571"/>
            <a:ext cx="408332" cy="73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4223</TotalTime>
  <Words>1285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Tw Cen MT</vt:lpstr>
      <vt:lpstr>Wingdings</vt:lpstr>
      <vt:lpstr>Wingdings 2</vt:lpstr>
      <vt:lpstr>MyTheme</vt:lpstr>
      <vt:lpstr>PageRank: Part 2</vt:lpstr>
      <vt:lpstr>Adjusted Random Walk</vt:lpstr>
      <vt:lpstr>Ranks as Stationary Probabilities</vt:lpstr>
      <vt:lpstr>Google’s Idea: Adjusted Random Walk</vt:lpstr>
      <vt:lpstr>First Step of Adjustment: From P to P_1</vt:lpstr>
      <vt:lpstr>Example</vt:lpstr>
      <vt:lpstr>More Adjustment Is Needed</vt:lpstr>
      <vt:lpstr>Second Step of Adjustment</vt:lpstr>
      <vt:lpstr>Second Step of Adjustment: From P_1 to P_2</vt:lpstr>
      <vt:lpstr>Second Step of Adjustment in Matrix Form</vt:lpstr>
      <vt:lpstr>Example: From P_1 to P_2 with α=0.1</vt:lpstr>
      <vt:lpstr>Definition of PageRank</vt:lpstr>
      <vt:lpstr>Computing PageRank</vt:lpstr>
      <vt:lpstr>Jumping Probability</vt:lpstr>
      <vt:lpstr>Jumping Probability: Note on Terminology</vt:lpstr>
      <vt:lpstr>How to Compute PageRank?</vt:lpstr>
      <vt:lpstr>The Power Iteration Method</vt:lpstr>
      <vt:lpstr>Google’s Implementation</vt:lpstr>
      <vt:lpstr>Convergence</vt:lpstr>
      <vt:lpstr>Example of PageRank</vt:lpstr>
      <vt:lpstr>Online PageRank Calculator</vt:lpstr>
      <vt:lpstr>Another Online PageRank Calculator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PageRank: Part 2</dc:title>
  <dc:subject>Network Science</dc:subject>
  <dc:creator>Evgeny Dantsin</dc:creator>
  <cp:lastModifiedBy>Evgeny Dantsin</cp:lastModifiedBy>
  <cp:revision>323</cp:revision>
  <dcterms:created xsi:type="dcterms:W3CDTF">2019-08-09T20:20:42Z</dcterms:created>
  <dcterms:modified xsi:type="dcterms:W3CDTF">2023-09-19T17:43:43Z</dcterms:modified>
</cp:coreProperties>
</file>