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84" r:id="rId4"/>
    <p:sldId id="278" r:id="rId5"/>
    <p:sldId id="282" r:id="rId6"/>
    <p:sldId id="285" r:id="rId7"/>
    <p:sldId id="283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74" autoAdjust="0"/>
  </p:normalViewPr>
  <p:slideViewPr>
    <p:cSldViewPr snapToGrid="0">
      <p:cViewPr varScale="1">
        <p:scale>
          <a:sx n="48" d="100"/>
          <a:sy n="48" d="100"/>
        </p:scale>
        <p:origin x="83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F0576-D755-4488-BE0A-E5AA51FC28C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31E13-47AB-4BEA-8B80-1662057C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percentage of points earned on the assignments, presentations, and exam determines the final grade. This percentage is converted into the letter grade according to the scale below: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31E13-47AB-4BEA-8B80-1662057C92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1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9B48E90-48DC-49F5-9025-4DC8F06D94DE}" type="datetime1">
              <a:rPr lang="en-US" smtClean="0"/>
              <a:t>8/21/2023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0DA-9C88-4D25-B28C-C46DBDF82290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12F78D6-4709-4F00-8CCA-35B1B1E51ADF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5C3-6FCE-4282-9150-E0857C0CB4DF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36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BD26-5BE2-4DB8-B28F-673C56DF3E66}" type="datetime1">
              <a:rPr lang="en-US" smtClean="0"/>
              <a:t>8/21/2023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7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5A320F-92AC-40CB-A609-CB919EB01749}" type="datetime1">
              <a:rPr lang="en-US" smtClean="0"/>
              <a:t>8/21/2023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CF90593-369E-40BE-B902-77A563EE7EE9}" type="datetime1">
              <a:rPr lang="en-US" smtClean="0"/>
              <a:t>8/21/2023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D6B-C01B-40D2-AC09-F5185FE4C880}" type="datetime1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5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E68F-883A-4AE5-B902-AD73507A41DD}" type="datetime1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38FB-AEA8-4098-A201-C29918A217A6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88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5A7E892-13E1-4BDE-8B4E-79E2B700E96E}" type="datetime1">
              <a:rPr lang="en-US" smtClean="0"/>
              <a:t>8/21/2023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7626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113297-4571-4AA1-8C2D-D8028B5D2D46}" type="datetime1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osevelt.edu/profile/edantsin" TargetMode="External"/><Relationship Id="rId2" Type="http://schemas.openxmlformats.org/officeDocument/2006/relationships/hyperlink" Target="mailto:edantsin@roosevelt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B90B-7BE0-499A-B2A1-76F413CBD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9A10-987C-4D44-8478-FFC4871FF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Going over the Syllabus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6EC12-94F8-4C55-BEA3-441AB009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1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9D32-A38B-4FD6-A0F0-3A19FB7F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9ABF0-7EC5-4AD9-98BD-9933892FC1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Name:</a:t>
            </a:r>
            <a:r>
              <a:rPr lang="en-US" dirty="0"/>
              <a:t> Evgeny Dantsin</a:t>
            </a:r>
          </a:p>
          <a:p>
            <a:r>
              <a:rPr lang="en-US" b="1" dirty="0">
                <a:solidFill>
                  <a:srgbClr val="0070C0"/>
                </a:solidFill>
              </a:rPr>
              <a:t>Email: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edantsin@roosevelt.edu</a:t>
            </a: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Webpage: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link to the RU page</a:t>
            </a:r>
            <a:endParaRPr lang="en-US" dirty="0"/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70C0"/>
                </a:solidFill>
              </a:rPr>
              <a:t>Office Location: </a:t>
            </a:r>
            <a:r>
              <a:rPr lang="en-US" dirty="0"/>
              <a:t>AUD 336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70C0"/>
                </a:solidFill>
              </a:rPr>
              <a:t>Office Hours: </a:t>
            </a:r>
            <a:r>
              <a:rPr lang="en-US" dirty="0"/>
              <a:t>Mon/Wed: 9:15 am – 10:45 am. Please email me a day in advance to make an appointment.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9B661-CF15-4031-BBB3-5DF5445C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1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6D77B-CB48-498C-A22C-D12A32E6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AAEF1CF-63C5-4A82-93EB-E15BA1991AF6}"/>
              </a:ext>
            </a:extLst>
          </p:cNvPr>
          <p:cNvSpPr txBox="1">
            <a:spLocks/>
          </p:cNvSpPr>
          <p:nvPr/>
        </p:nvSpPr>
        <p:spPr>
          <a:xfrm>
            <a:off x="2743200" y="228600"/>
            <a:ext cx="6705600" cy="736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Is the Course About?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4124DA-4B73-4F2E-9A3F-49938E7E77E5}"/>
              </a:ext>
            </a:extLst>
          </p:cNvPr>
          <p:cNvSpPr txBox="1">
            <a:spLocks/>
          </p:cNvSpPr>
          <p:nvPr/>
        </p:nvSpPr>
        <p:spPr>
          <a:xfrm>
            <a:off x="644525" y="1270000"/>
            <a:ext cx="10902950" cy="51689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Types of real-world networks: </a:t>
            </a:r>
          </a:p>
          <a:p>
            <a:pPr lvl="1"/>
            <a:r>
              <a:rPr lang="en-US" dirty="0"/>
              <a:t>social networks;</a:t>
            </a:r>
          </a:p>
          <a:p>
            <a:pPr lvl="1"/>
            <a:r>
              <a:rPr lang="en-US" dirty="0"/>
              <a:t>technological networks;</a:t>
            </a:r>
          </a:p>
          <a:p>
            <a:pPr lvl="1"/>
            <a:r>
              <a:rPr lang="en-US" dirty="0"/>
              <a:t>networks of information;</a:t>
            </a:r>
          </a:p>
          <a:p>
            <a:pPr lvl="1"/>
            <a:r>
              <a:rPr lang="en-US" dirty="0"/>
              <a:t>biological networks. </a:t>
            </a:r>
          </a:p>
          <a:p>
            <a:r>
              <a:rPr lang="en-US" b="1" dirty="0">
                <a:solidFill>
                  <a:srgbClr val="0070C0"/>
                </a:solidFill>
              </a:rPr>
              <a:t>Major topics: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measurement</a:t>
            </a:r>
            <a:r>
              <a:rPr lang="en-US" dirty="0"/>
              <a:t> of networks (centrality, similarity, etc.);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properties</a:t>
            </a:r>
            <a:r>
              <a:rPr lang="en-US" dirty="0"/>
              <a:t> of real-world networks (small world, long tails, etc.);</a:t>
            </a:r>
          </a:p>
          <a:p>
            <a:pPr lvl="1"/>
            <a:r>
              <a:rPr lang="en-US" dirty="0"/>
              <a:t>models of </a:t>
            </a:r>
            <a:r>
              <a:rPr lang="en-US" dirty="0">
                <a:highlight>
                  <a:srgbClr val="FFFF00"/>
                </a:highlight>
              </a:rPr>
              <a:t>network formation</a:t>
            </a:r>
            <a:r>
              <a:rPr lang="en-US" dirty="0"/>
              <a:t> (rich-get-richer models);</a:t>
            </a:r>
          </a:p>
          <a:p>
            <a:pPr lvl="1"/>
            <a:r>
              <a:rPr lang="en-US" dirty="0"/>
              <a:t>models of </a:t>
            </a:r>
            <a:r>
              <a:rPr lang="en-US" dirty="0">
                <a:highlight>
                  <a:srgbClr val="FFFF00"/>
                </a:highlight>
              </a:rPr>
              <a:t>processes</a:t>
            </a:r>
            <a:r>
              <a:rPr lang="en-US" dirty="0"/>
              <a:t> taking place on networks (diffusion, epidemics, etc.) </a:t>
            </a:r>
          </a:p>
        </p:txBody>
      </p:sp>
    </p:spTree>
    <p:extLst>
      <p:ext uri="{BB962C8B-B14F-4D97-AF65-F5344CB8AC3E}">
        <p14:creationId xmlns:p14="http://schemas.microsoft.com/office/powerpoint/2010/main" val="52180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2B8246-F631-4277-AAD1-28044B22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9B2C0-0FDA-4E3B-96E1-4B75ED0D2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5" y="1409700"/>
            <a:ext cx="2455580" cy="3200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94B2EA7-40FE-47D4-9F84-4CA193EBA237}"/>
              </a:ext>
            </a:extLst>
          </p:cNvPr>
          <p:cNvSpPr txBox="1">
            <a:spLocks/>
          </p:cNvSpPr>
          <p:nvPr/>
        </p:nvSpPr>
        <p:spPr>
          <a:xfrm>
            <a:off x="5037582" y="127000"/>
            <a:ext cx="2116836" cy="736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Books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F3BE25-1FE8-4A9D-8049-4B7EAD1D3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10" y="1409700"/>
            <a:ext cx="2437179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A39B8C-18F2-4C4C-A75B-C2015BA35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327" y="1409700"/>
            <a:ext cx="2437179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62E90E-E1B8-4A19-901E-C488014E7D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344" y="1409700"/>
            <a:ext cx="2193461" cy="3200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5A0957-2867-4CCC-9F8E-D352EB65F68E}"/>
              </a:ext>
            </a:extLst>
          </p:cNvPr>
          <p:cNvSpPr txBox="1"/>
          <p:nvPr/>
        </p:nvSpPr>
        <p:spPr>
          <a:xfrm>
            <a:off x="442193" y="4724398"/>
            <a:ext cx="2681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most complete book on networks, but some sections require high-level mathematics.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8FE1D7-F794-4A88-9FF0-057403A01B91}"/>
              </a:ext>
            </a:extLst>
          </p:cNvPr>
          <p:cNvSpPr txBox="1"/>
          <p:nvPr/>
        </p:nvSpPr>
        <p:spPr>
          <a:xfrm>
            <a:off x="3444330" y="4724399"/>
            <a:ext cx="2579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good book, but some important aspects of networks are not covered at all.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A7FA37-6CE3-40E4-840C-C702376919EE}"/>
              </a:ext>
            </a:extLst>
          </p:cNvPr>
          <p:cNvSpPr txBox="1"/>
          <p:nvPr/>
        </p:nvSpPr>
        <p:spPr>
          <a:xfrm>
            <a:off x="9379017" y="4724398"/>
            <a:ext cx="2579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of the first books on networks (2010). New themes appeared after its publication.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B8C0CD-47AF-4B3D-B1C3-9C48A9521BB9}"/>
              </a:ext>
            </a:extLst>
          </p:cNvPr>
          <p:cNvSpPr txBox="1"/>
          <p:nvPr/>
        </p:nvSpPr>
        <p:spPr>
          <a:xfrm>
            <a:off x="6479327" y="4724400"/>
            <a:ext cx="2437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good book, but it covers only the very basics. Some topics are just outlined. </a:t>
            </a:r>
          </a:p>
        </p:txBody>
      </p:sp>
    </p:spTree>
    <p:extLst>
      <p:ext uri="{BB962C8B-B14F-4D97-AF65-F5344CB8AC3E}">
        <p14:creationId xmlns:p14="http://schemas.microsoft.com/office/powerpoint/2010/main" val="358565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BBC2EA-EE1E-4753-A525-7E12C61B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28B55D-036E-436F-B431-536401849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76" y="1219200"/>
            <a:ext cx="9194507" cy="5029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DA406FC-E0C5-4AE4-B635-1EC9CDA65763}"/>
              </a:ext>
            </a:extLst>
          </p:cNvPr>
          <p:cNvSpPr txBox="1">
            <a:spLocks/>
          </p:cNvSpPr>
          <p:nvPr/>
        </p:nvSpPr>
        <p:spPr>
          <a:xfrm>
            <a:off x="4663276" y="127000"/>
            <a:ext cx="2865447" cy="736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Schedule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C11251-AE3F-4975-BC50-E0CFBCABF12F}"/>
              </a:ext>
            </a:extLst>
          </p:cNvPr>
          <p:cNvSpPr/>
          <p:nvPr/>
        </p:nvSpPr>
        <p:spPr>
          <a:xfrm>
            <a:off x="2819400" y="2159000"/>
            <a:ext cx="6616700" cy="558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788754-B98F-46F4-A634-77019D6345C7}"/>
              </a:ext>
            </a:extLst>
          </p:cNvPr>
          <p:cNvSpPr/>
          <p:nvPr/>
        </p:nvSpPr>
        <p:spPr>
          <a:xfrm>
            <a:off x="2819400" y="2794000"/>
            <a:ext cx="6616700" cy="558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720BCE-C4D6-4F6D-9CFA-60034EBFC224}"/>
              </a:ext>
            </a:extLst>
          </p:cNvPr>
          <p:cNvSpPr/>
          <p:nvPr/>
        </p:nvSpPr>
        <p:spPr>
          <a:xfrm>
            <a:off x="2819400" y="3429000"/>
            <a:ext cx="6616700" cy="990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0E9D17-9339-4F2E-A855-E52D7E134EC4}"/>
              </a:ext>
            </a:extLst>
          </p:cNvPr>
          <p:cNvSpPr/>
          <p:nvPr/>
        </p:nvSpPr>
        <p:spPr>
          <a:xfrm>
            <a:off x="2819400" y="4495800"/>
            <a:ext cx="6616700" cy="520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C5C0D-33B7-4288-9E15-62E3A3B44EAB}"/>
              </a:ext>
            </a:extLst>
          </p:cNvPr>
          <p:cNvSpPr txBox="1"/>
          <p:nvPr/>
        </p:nvSpPr>
        <p:spPr>
          <a:xfrm>
            <a:off x="10091056" y="2275283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centrality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B73BB-0541-42A1-9614-EEF814F8DF9E}"/>
              </a:ext>
            </a:extLst>
          </p:cNvPr>
          <p:cNvSpPr txBox="1"/>
          <p:nvPr/>
        </p:nvSpPr>
        <p:spPr>
          <a:xfrm>
            <a:off x="10091057" y="2842567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similarity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FBF75-D4FB-4501-B388-A361C9B3D22D}"/>
              </a:ext>
            </a:extLst>
          </p:cNvPr>
          <p:cNvSpPr txBox="1"/>
          <p:nvPr/>
        </p:nvSpPr>
        <p:spPr>
          <a:xfrm>
            <a:off x="10091057" y="3429000"/>
            <a:ext cx="1715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properties of real-world networks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406DDF-52DF-48CB-BA5A-63137C9E534D}"/>
              </a:ext>
            </a:extLst>
          </p:cNvPr>
          <p:cNvSpPr txBox="1"/>
          <p:nvPr/>
        </p:nvSpPr>
        <p:spPr>
          <a:xfrm>
            <a:off x="10091057" y="4523079"/>
            <a:ext cx="1715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processes on networks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DBD771-A33C-447B-A193-8FC38494FDA4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9666514" y="2475338"/>
            <a:ext cx="4245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EF2B1C-04A3-4B9F-BEDF-5F39D28AF97B}"/>
              </a:ext>
            </a:extLst>
          </p:cNvPr>
          <p:cNvCxnSpPr>
            <a:cxnSpLocks/>
          </p:cNvCxnSpPr>
          <p:nvPr/>
        </p:nvCxnSpPr>
        <p:spPr>
          <a:xfrm flipH="1">
            <a:off x="9666514" y="3074052"/>
            <a:ext cx="4245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3B5105-7816-4247-B771-06B1ECBCEAE4}"/>
              </a:ext>
            </a:extLst>
          </p:cNvPr>
          <p:cNvCxnSpPr>
            <a:cxnSpLocks/>
          </p:cNvCxnSpPr>
          <p:nvPr/>
        </p:nvCxnSpPr>
        <p:spPr>
          <a:xfrm flipH="1">
            <a:off x="9666514" y="3955795"/>
            <a:ext cx="4245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78FE97-E5E2-4757-A33C-13E0A865BC97}"/>
              </a:ext>
            </a:extLst>
          </p:cNvPr>
          <p:cNvCxnSpPr>
            <a:cxnSpLocks/>
          </p:cNvCxnSpPr>
          <p:nvPr/>
        </p:nvCxnSpPr>
        <p:spPr>
          <a:xfrm flipH="1">
            <a:off x="9666514" y="4748409"/>
            <a:ext cx="4245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8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0A3248-C5D3-40B4-B4A7-AED32C9E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E58F316-840D-4A5C-BC20-01516FA353C0}"/>
              </a:ext>
            </a:extLst>
          </p:cNvPr>
          <p:cNvSpPr txBox="1">
            <a:spLocks/>
          </p:cNvSpPr>
          <p:nvPr/>
        </p:nvSpPr>
        <p:spPr>
          <a:xfrm>
            <a:off x="841513" y="166757"/>
            <a:ext cx="10508974" cy="736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Presentations (for Graduate Students Only)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976292-596E-44A1-92F9-40DEDF390B20}"/>
              </a:ext>
            </a:extLst>
          </p:cNvPr>
          <p:cNvSpPr txBox="1">
            <a:spLocks/>
          </p:cNvSpPr>
          <p:nvPr/>
        </p:nvSpPr>
        <p:spPr>
          <a:xfrm>
            <a:off x="644525" y="1270000"/>
            <a:ext cx="10902950" cy="4786243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4C86AE-D1EA-4A06-80A4-D5707BE7E89E}"/>
              </a:ext>
            </a:extLst>
          </p:cNvPr>
          <p:cNvSpPr txBox="1">
            <a:spLocks/>
          </p:cNvSpPr>
          <p:nvPr/>
        </p:nvSpPr>
        <p:spPr>
          <a:xfrm>
            <a:off x="1161981" y="1270000"/>
            <a:ext cx="9868038" cy="4693478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Coursework includes an independent study component where students learn advanced topics in network science.</a:t>
            </a:r>
          </a:p>
          <a:p>
            <a:r>
              <a:rPr lang="en-US" dirty="0"/>
              <a:t>The results are summarized in group presentations about 25 minutes long (typically, in a group of two or three students). Each student is required to participate in such a group presentation.</a:t>
            </a:r>
          </a:p>
          <a:p>
            <a:r>
              <a:rPr lang="en-US" dirty="0"/>
              <a:t>Students choose topics of their presentations and discuss them with the instructor during October.</a:t>
            </a:r>
          </a:p>
        </p:txBody>
      </p:sp>
    </p:spTree>
    <p:extLst>
      <p:ext uri="{BB962C8B-B14F-4D97-AF65-F5344CB8AC3E}">
        <p14:creationId xmlns:p14="http://schemas.microsoft.com/office/powerpoint/2010/main" val="34423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6D77B-CB48-498C-A22C-D12A32E6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AAEF1CF-63C5-4A82-93EB-E15BA1991AF6}"/>
              </a:ext>
            </a:extLst>
          </p:cNvPr>
          <p:cNvSpPr txBox="1">
            <a:spLocks/>
          </p:cNvSpPr>
          <p:nvPr/>
        </p:nvSpPr>
        <p:spPr>
          <a:xfrm>
            <a:off x="4312838" y="127000"/>
            <a:ext cx="3566323" cy="736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Grading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4124DA-4B73-4F2E-9A3F-49938E7E77E5}"/>
              </a:ext>
            </a:extLst>
          </p:cNvPr>
          <p:cNvSpPr txBox="1">
            <a:spLocks/>
          </p:cNvSpPr>
          <p:nvPr/>
        </p:nvSpPr>
        <p:spPr>
          <a:xfrm>
            <a:off x="711200" y="1715342"/>
            <a:ext cx="4870451" cy="20574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There will be six homework assignments, class presentations (for graduate students only), and a final exam.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A615A7-7281-4F26-90C3-AC16C887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259" y="1372442"/>
            <a:ext cx="5496541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C11465-5479-4D6D-AA85-017E1AAF1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" y="4657672"/>
            <a:ext cx="10058400" cy="15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9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C11991-9D48-49D3-BF59-6E95E1FC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9166D-FAC0-46A5-B574-509CC8BC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580"/>
            <a:ext cx="12192000" cy="532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94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EE3CAD15-D4C5-48E4-B044-E3C0614D0E17}" vid="{14AA537B-0363-4E43-89C6-FB46DAC3E8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898</TotalTime>
  <Words>338</Words>
  <Application>Microsoft Office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Wingdings</vt:lpstr>
      <vt:lpstr>Wingdings 2</vt:lpstr>
      <vt:lpstr>MyTheme</vt:lpstr>
      <vt:lpstr>Network Science</vt:lpstr>
      <vt:lpstr>Instructor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Science</dc:title>
  <dc:subject>Network Science</dc:subject>
  <dc:creator>Evgeny Dantsin</dc:creator>
  <cp:lastModifiedBy>Evgeny Dantsin</cp:lastModifiedBy>
  <cp:revision>69</cp:revision>
  <dcterms:created xsi:type="dcterms:W3CDTF">2019-08-09T20:20:42Z</dcterms:created>
  <dcterms:modified xsi:type="dcterms:W3CDTF">2023-08-21T13:03:38Z</dcterms:modified>
</cp:coreProperties>
</file>