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64" r:id="rId2"/>
    <p:sldId id="625" r:id="rId3"/>
    <p:sldId id="549" r:id="rId4"/>
    <p:sldId id="550" r:id="rId5"/>
    <p:sldId id="558" r:id="rId6"/>
    <p:sldId id="575" r:id="rId7"/>
    <p:sldId id="572" r:id="rId8"/>
    <p:sldId id="653" r:id="rId9"/>
    <p:sldId id="562" r:id="rId10"/>
    <p:sldId id="552" r:id="rId11"/>
    <p:sldId id="555" r:id="rId12"/>
    <p:sldId id="556" r:id="rId13"/>
    <p:sldId id="650" r:id="rId14"/>
    <p:sldId id="561" r:id="rId15"/>
    <p:sldId id="553" r:id="rId16"/>
    <p:sldId id="565" r:id="rId17"/>
    <p:sldId id="578" r:id="rId18"/>
    <p:sldId id="651" r:id="rId19"/>
    <p:sldId id="637" r:id="rId20"/>
    <p:sldId id="638" r:id="rId21"/>
    <p:sldId id="646" r:id="rId22"/>
    <p:sldId id="647" r:id="rId23"/>
    <p:sldId id="648" r:id="rId24"/>
    <p:sldId id="4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5" autoAdjust="0"/>
    <p:restoredTop sz="76324" autoAdjust="0"/>
  </p:normalViewPr>
  <p:slideViewPr>
    <p:cSldViewPr snapToGrid="0">
      <p:cViewPr varScale="1">
        <p:scale>
          <a:sx n="48" d="100"/>
          <a:sy n="48" d="100"/>
        </p:scale>
        <p:origin x="8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4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5161-08D7-472C-BCCB-6A2E4E0C1DC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FDB7-54B5-4F36-9B63-E3ACCCDF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E0EAF2-5B14-4A74-98F1-A44F5748ECF4}" type="datetime1">
              <a:rPr lang="en-US" smtClean="0"/>
              <a:t>7/19/2023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B8F-AB82-4203-8882-7FD5DCF3DF2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56D77BE-124F-4EA1-9F56-8EF2FA4C33A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C644-166D-48D3-809E-2148822FC52A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0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704-0496-435C-86CD-2E012CF45D82}" type="datetime1">
              <a:rPr lang="en-US" smtClean="0"/>
              <a:t>7/19/2023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74B25A-AA5A-4092-AD5B-21E4DAFA5343}" type="datetime1">
              <a:rPr lang="en-US" smtClean="0"/>
              <a:t>7/19/2023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649C1-971B-4A42-A134-2D825C02346A}" type="datetime1">
              <a:rPr lang="en-US" smtClean="0"/>
              <a:t>7/19/2023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793-D223-4F93-87D3-0417BE0FC518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30D-A37F-4797-BB84-9473457CEF55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E1D8-97B4-4986-808E-7797D7F41419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70DB82E0-5C70-49B5-BAC0-ED87C996C351}" type="datetime1">
              <a:rPr lang="en-US" smtClean="0"/>
              <a:t>7/19/2023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14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1AFC6-53B6-46EB-BD96-587CE0D24FDE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Basics of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Vertex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graph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 vertex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The </a:t>
                </a:r>
                <a:r>
                  <a:rPr lang="en-US" dirty="0">
                    <a:solidFill>
                      <a:srgbClr val="FF0000"/>
                    </a:solidFill>
                  </a:rPr>
                  <a:t>degree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equals the number of edges that are incident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with an edge that is a loop counted twice.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7B1864F-7323-41FE-8865-D12495D55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779" y="3031932"/>
            <a:ext cx="5627370" cy="2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Degree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74B8-1BBC-4AF5-A819-015ADF2E2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Definition.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total degree </a:t>
            </a:r>
            <a:r>
              <a:rPr lang="en-US" dirty="0"/>
              <a:t>of a graph is the sum of the degrees of all vertices of the graph.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Example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The image consist of 4 vertices. The vertices v_2 and v_3 are connected by  two parallel edges. The vertex v_2 is also connected to the vertices v_1 and v_4, and the vertex v_4 is connected to itself and forms a loop.">
            <a:extLst>
              <a:ext uri="{FF2B5EF4-FFF2-40B4-BE49-F238E27FC236}">
                <a16:creationId xmlns:a16="http://schemas.microsoft.com/office/drawing/2014/main" id="{0234EF31-72B5-4CD4-A1E7-B63355C4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79" y="3429000"/>
            <a:ext cx="3993832" cy="2480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210ABE-E671-4506-8997-8F15EBBE62AE}"/>
                  </a:ext>
                </a:extLst>
              </p:cNvPr>
              <p:cNvSpPr txBox="1"/>
              <p:nvPr/>
            </p:nvSpPr>
            <p:spPr>
              <a:xfrm>
                <a:off x="6575591" y="3514993"/>
                <a:ext cx="374534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total degree equals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210ABE-E671-4506-8997-8F15EBBE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591" y="3514993"/>
                <a:ext cx="3745345" cy="2308324"/>
              </a:xfrm>
              <a:prstGeom prst="rect">
                <a:avLst/>
              </a:prstGeom>
              <a:blipFill>
                <a:blip r:embed="rId3"/>
                <a:stretch>
                  <a:fillRect l="-2606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10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Handshake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The Handshake Theorem. </a:t>
                </a:r>
                <a:r>
                  <a:rPr lang="en-US" dirty="0"/>
                  <a:t>The total degree of a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equals twice the number of edges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That is,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vertices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Corollary.</a:t>
                </a:r>
                <a:r>
                  <a:rPr lang="en-US" dirty="0"/>
                  <a:t> The total degree of a graph is even.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Exercise.</a:t>
                </a:r>
                <a:r>
                  <a:rPr lang="en-US" dirty="0"/>
                  <a:t> In a group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dirty="0"/>
                  <a:t> people, is it possible for each person to have exactly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friends?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6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06B-4B43-48F7-B552-1C09E003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Degrees for 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C7C22-6556-4CBE-9B82-DAD089691AB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798" y="1589567"/>
                <a:ext cx="10871199" cy="1839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be a vertex of a directed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in-degree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number of edges incoming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out-degree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number of edges out-going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C7C22-6556-4CBE-9B82-DAD089691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798" y="1589567"/>
                <a:ext cx="10871199" cy="1839433"/>
              </a:xfrm>
              <a:blipFill>
                <a:blip r:embed="rId2"/>
                <a:stretch>
                  <a:fillRect l="-1177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1060-4A08-4B49-A15B-2EAC5267D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C9C8C85-10A9-46FC-A19B-FD45B9B39054}"/>
                  </a:ext>
                </a:extLst>
              </p:cNvPr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5306928" y="3799367"/>
                <a:ext cx="5181600" cy="17485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r>
                  <a:rPr lang="en-US" dirty="0"/>
                  <a:t>The in-degree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out-degree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C9C8C85-10A9-46FC-A19B-FD45B9B3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5306928" y="3799367"/>
                <a:ext cx="5181600" cy="1748593"/>
              </a:xfrm>
              <a:blipFill>
                <a:blip r:embed="rId3"/>
                <a:stretch>
                  <a:fillRect l="-2588" t="-3484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BEE39FC-117A-4EC0-B0BA-1BD0CC887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55" y="3265965"/>
            <a:ext cx="35661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B95E2-2DB0-4D1D-A1A0-A1B97920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CE97-4DBE-468D-91F8-F36026F6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Types of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193E-C298-43F3-80AE-9C42A22C4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5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74B8-1BBC-4AF5-A819-015ADF2E2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Definition.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simple graph </a:t>
            </a:r>
            <a:r>
              <a:rPr lang="en-US" dirty="0"/>
              <a:t>is a graph that does not have any loops or parallel edges.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B72DF-3C9A-4C53-B403-6547EED9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32" y="2857500"/>
            <a:ext cx="387477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D6FB9-3E3E-4076-A79F-F1EADAFC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406" y="3045460"/>
            <a:ext cx="4697730" cy="2024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35C959-B0FE-429C-BD55-5A49DC3427E3}"/>
              </a:ext>
            </a:extLst>
          </p:cNvPr>
          <p:cNvSpPr txBox="1"/>
          <p:nvPr/>
        </p:nvSpPr>
        <p:spPr>
          <a:xfrm>
            <a:off x="2566295" y="5257800"/>
            <a:ext cx="188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59985-0C7A-4CC2-BA14-E84586FB333B}"/>
              </a:ext>
            </a:extLst>
          </p:cNvPr>
          <p:cNvSpPr txBox="1"/>
          <p:nvPr/>
        </p:nvSpPr>
        <p:spPr>
          <a:xfrm>
            <a:off x="8084161" y="5257800"/>
            <a:ext cx="241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non-simple graph</a:t>
            </a:r>
          </a:p>
        </p:txBody>
      </p:sp>
    </p:spTree>
    <p:extLst>
      <p:ext uri="{BB962C8B-B14F-4D97-AF65-F5344CB8AC3E}">
        <p14:creationId xmlns:p14="http://schemas.microsoft.com/office/powerpoint/2010/main" val="264378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complete graph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is a simple graph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where any two are adjacent.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image consists of 5 subgraphs. The first graph K_1 consists of a single vertex. &#10;In the second graph K_2, the vertex v_1 is connected to the vertex v_2. &#10;In the third graph K_3, the vertex v_1 is connected to the vertices v_2 and v_3. The vertex v_2 is connected to the vertex v_3. &#10;In the fourth graph K_4, the vertex v_1 is connected to the vertices v_2, v_3, and v_4. The vertex v_2 is connected to the vertices v_3 and v_4. The vertex v_3 is connected to the vertex v_4. &#10;In the fifth graph K_5, the vertex v_1 is connected to the vertices v_2, v_3, v_4, and v_5. The vertex v_2 is connected to the vertices v_3, v_4, and v_5. The vertex v_3 is connected to the vertices v_4 and v_5. The vertex v_4 is connected to the vertex v_5. ">
            <a:extLst>
              <a:ext uri="{FF2B5EF4-FFF2-40B4-BE49-F238E27FC236}">
                <a16:creationId xmlns:a16="http://schemas.microsoft.com/office/drawing/2014/main" id="{66EF8894-F015-4895-9AC7-370C9B70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09" y="3099435"/>
            <a:ext cx="10100310" cy="21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5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C424F-F145-4A52-A78A-72D86EB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83F710-BCF9-4CC2-8DA2-9385DF21893F}"/>
              </a:ext>
            </a:extLst>
          </p:cNvPr>
          <p:cNvSpPr txBox="1">
            <a:spLocks/>
          </p:cNvSpPr>
          <p:nvPr/>
        </p:nvSpPr>
        <p:spPr>
          <a:xfrm>
            <a:off x="3784091" y="346710"/>
            <a:ext cx="4623816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Bipartite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C9A5F4-D968-4E1A-BFBA-25F39E8B98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9484" y="1423034"/>
                <a:ext cx="10273030" cy="2005966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bipartite graph </a:t>
                </a:r>
                <a:r>
                  <a:rPr lang="en-US" dirty="0"/>
                  <a:t>is a simple graph whose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can be divided into two disjoint nonempty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every edge has one endpoint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other endpoint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C9A5F4-D968-4E1A-BFBA-25F39E8B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84" y="1423034"/>
                <a:ext cx="10273030" cy="2005966"/>
              </a:xfrm>
              <a:prstGeom prst="rect">
                <a:avLst/>
              </a:prstGeom>
              <a:blipFill>
                <a:blip r:embed="rId2"/>
                <a:stretch>
                  <a:fillRect l="-1246" t="-3030" r="-1246" b="-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CCE6F89-1322-43E4-AB91-82C01E6B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565" y="3255326"/>
            <a:ext cx="578086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74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AF0B1-5200-4551-8C85-1E1444C8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07D5DD-4D61-4EA5-9C48-7D494274A9C2}"/>
              </a:ext>
            </a:extLst>
          </p:cNvPr>
          <p:cNvSpPr txBox="1">
            <a:spLocks/>
          </p:cNvSpPr>
          <p:nvPr/>
        </p:nvSpPr>
        <p:spPr>
          <a:xfrm>
            <a:off x="3784092" y="192917"/>
            <a:ext cx="4623816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Many Applications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A9C79-3ED9-49C2-8EF1-A11017F6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43" y="1354454"/>
            <a:ext cx="4024707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42C65-EB49-4221-A1F5-997FD499A2D0}"/>
              </a:ext>
            </a:extLst>
          </p:cNvPr>
          <p:cNvSpPr txBox="1"/>
          <p:nvPr/>
        </p:nvSpPr>
        <p:spPr>
          <a:xfrm>
            <a:off x="9099295" y="5692458"/>
            <a:ext cx="53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58AE2B81-AB75-4805-B852-744308E3C455}"/>
              </a:ext>
            </a:extLst>
          </p:cNvPr>
          <p:cNvSpPr/>
          <p:nvPr/>
        </p:nvSpPr>
        <p:spPr>
          <a:xfrm flipV="1">
            <a:off x="8005488" y="4854634"/>
            <a:ext cx="2187615" cy="752355"/>
          </a:xfrm>
          <a:prstGeom prst="blockArc">
            <a:avLst>
              <a:gd name="adj1" fmla="val 11696676"/>
              <a:gd name="adj2" fmla="val 49325"/>
              <a:gd name="adj3" fmla="val 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717711F-3AB7-4E07-93E5-A3542EB94A39}"/>
              </a:ext>
            </a:extLst>
          </p:cNvPr>
          <p:cNvSpPr txBox="1">
            <a:spLocks/>
          </p:cNvSpPr>
          <p:nvPr/>
        </p:nvSpPr>
        <p:spPr>
          <a:xfrm>
            <a:off x="1080350" y="1353088"/>
            <a:ext cx="5540701" cy="4924145"/>
          </a:xfrm>
          <a:prstGeom prst="rect">
            <a:avLst/>
          </a:prstGeom>
        </p:spPr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of many applications is </a:t>
            </a:r>
            <a:r>
              <a:rPr lang="en-US" dirty="0">
                <a:solidFill>
                  <a:srgbClr val="FF0000"/>
                </a:solidFill>
              </a:rPr>
              <a:t>recommender networks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user-item networks</a:t>
            </a:r>
            <a:r>
              <a:rPr lang="en-US" dirty="0"/>
              <a:t>.</a:t>
            </a:r>
          </a:p>
          <a:p>
            <a:r>
              <a:rPr lang="en-US" dirty="0"/>
              <a:t>A number assigned to an edge is a rating given by the user to the item.</a:t>
            </a:r>
          </a:p>
          <a:p>
            <a:r>
              <a:rPr lang="en-US" dirty="0"/>
              <a:t>Such a recommender network is used to make a prediction for a given user: which of the items will the user like?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7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C424F-F145-4A52-A78A-72D86EB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83F710-BCF9-4CC2-8DA2-9385DF21893F}"/>
              </a:ext>
            </a:extLst>
          </p:cNvPr>
          <p:cNvSpPr txBox="1">
            <a:spLocks/>
          </p:cNvSpPr>
          <p:nvPr/>
        </p:nvSpPr>
        <p:spPr>
          <a:xfrm>
            <a:off x="3784093" y="153477"/>
            <a:ext cx="4623816" cy="89899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AF49-4E06-4141-82BB-6FA868EE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79" y="911087"/>
            <a:ext cx="4626171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74135D-C355-42F9-A553-CAC745DB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2" y="911087"/>
            <a:ext cx="457835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EC53C-CFCB-4CBF-9ABD-4C63D7ECDC48}"/>
              </a:ext>
            </a:extLst>
          </p:cNvPr>
          <p:cNvSpPr txBox="1"/>
          <p:nvPr/>
        </p:nvSpPr>
        <p:spPr>
          <a:xfrm>
            <a:off x="1258955" y="4113143"/>
            <a:ext cx="37636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Is this graph bipartite?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F33220-4E5A-43EB-91A0-AD6CA71F35D4}"/>
              </a:ext>
            </a:extLst>
          </p:cNvPr>
          <p:cNvSpPr txBox="1"/>
          <p:nvPr/>
        </p:nvSpPr>
        <p:spPr>
          <a:xfrm>
            <a:off x="7169428" y="4111487"/>
            <a:ext cx="37636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Is this graph bipartite?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8BB8A-48FA-4D87-B991-A267DAC357D1}"/>
                  </a:ext>
                </a:extLst>
              </p:cNvPr>
              <p:cNvSpPr txBox="1"/>
              <p:nvPr/>
            </p:nvSpPr>
            <p:spPr>
              <a:xfrm>
                <a:off x="1258955" y="4650096"/>
                <a:ext cx="3763617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>
                    <a:solidFill>
                      <a:srgbClr val="0070C0"/>
                    </a:solidFill>
                  </a:rPr>
                  <a:t>Answer.</a:t>
                </a:r>
                <a:r>
                  <a:rPr lang="en-US" sz="2900" dirty="0"/>
                  <a:t> Yes.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900" b="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900" dirty="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38BB8A-48FA-4D87-B991-A267DAC35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955" y="4650096"/>
                <a:ext cx="3763617" cy="1431161"/>
              </a:xfrm>
              <a:prstGeom prst="rect">
                <a:avLst/>
              </a:prstGeom>
              <a:blipFill>
                <a:blip r:embed="rId4"/>
                <a:stretch>
                  <a:fillRect l="-3566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4DE88C-700E-404D-98B7-B7470888624B}"/>
                  </a:ext>
                </a:extLst>
              </p:cNvPr>
              <p:cNvSpPr txBox="1"/>
              <p:nvPr/>
            </p:nvSpPr>
            <p:spPr>
              <a:xfrm>
                <a:off x="7169428" y="4650095"/>
                <a:ext cx="3763617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900" dirty="0">
                    <a:solidFill>
                      <a:srgbClr val="0070C0"/>
                    </a:solidFill>
                  </a:rPr>
                  <a:t>Answer.</a:t>
                </a:r>
                <a:r>
                  <a:rPr lang="en-US" sz="2900" dirty="0"/>
                  <a:t> No. The graph contains “triangles”, for example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9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4DE88C-700E-404D-98B7-B74708886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28" y="4650095"/>
                <a:ext cx="3763617" cy="1431161"/>
              </a:xfrm>
              <a:prstGeom prst="rect">
                <a:avLst/>
              </a:prstGeom>
              <a:blipFill>
                <a:blip r:embed="rId5"/>
                <a:stretch>
                  <a:fillRect l="-3404" t="-4255" r="-1621" b="-1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6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E5B0FE-CA6F-4CD6-8853-CCF46ADA9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F106F-A873-47FB-97BD-9C87F12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D595B-D96E-4AED-80F5-76D2D4F39E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C424F-F145-4A52-A78A-72D86EB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83F710-BCF9-4CC2-8DA2-9385DF21893F}"/>
              </a:ext>
            </a:extLst>
          </p:cNvPr>
          <p:cNvSpPr txBox="1">
            <a:spLocks/>
          </p:cNvSpPr>
          <p:nvPr/>
        </p:nvSpPr>
        <p:spPr>
          <a:xfrm>
            <a:off x="2879332" y="214188"/>
            <a:ext cx="6433333" cy="77972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Complete Bipartite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C9A5F4-D968-4E1A-BFBA-25F39E8B98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720" y="1144737"/>
                <a:ext cx="11012556" cy="2005966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complete bipartite graph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is a bipartite graph where</a:t>
                </a:r>
              </a:p>
              <a:p>
                <a:r>
                  <a:rPr lang="en-US" dirty="0"/>
                  <a:t>one part consists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vertices and the other part consists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vertices;</a:t>
                </a:r>
              </a:p>
              <a:p>
                <a:r>
                  <a:rPr lang="en-US" dirty="0"/>
                  <a:t>every vertex in one part is adjacent to all vertices in the other part.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C9A5F4-D968-4E1A-BFBA-25F39E8B9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0" y="1144737"/>
                <a:ext cx="11012556" cy="2005966"/>
              </a:xfrm>
              <a:prstGeom prst="rect">
                <a:avLst/>
              </a:prstGeom>
              <a:blipFill>
                <a:blip r:embed="rId2"/>
                <a:stretch>
                  <a:fillRect l="-1218" t="-3040" r="-388" b="-37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Four complete bipartite graphs.">
            <a:extLst>
              <a:ext uri="{FF2B5EF4-FFF2-40B4-BE49-F238E27FC236}">
                <a16:creationId xmlns:a16="http://schemas.microsoft.com/office/drawing/2014/main" id="{0CF8DCD1-AF17-4930-8F9A-5EA4D8444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3A6ED-F5CA-46AC-9D1C-41BEC2C3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6" y="3695700"/>
            <a:ext cx="64498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B95E2-2DB0-4D1D-A1A0-A1B97920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CE97-4DBE-468D-91F8-F36026F6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Subgraphs and Complements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193E-C298-43F3-80AE-9C42A22C4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BC424F-F145-4A52-A78A-72D86EB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83F710-BCF9-4CC2-8DA2-9385DF21893F}"/>
              </a:ext>
            </a:extLst>
          </p:cNvPr>
          <p:cNvSpPr txBox="1">
            <a:spLocks/>
          </p:cNvSpPr>
          <p:nvPr/>
        </p:nvSpPr>
        <p:spPr>
          <a:xfrm>
            <a:off x="2879332" y="214188"/>
            <a:ext cx="6433333" cy="77972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a Subgraph?</a:t>
            </a:r>
          </a:p>
        </p:txBody>
      </p:sp>
      <p:sp>
        <p:nvSpPr>
          <p:cNvPr id="5" name="AutoShape 2" descr="Four complete bipartite graphs.">
            <a:extLst>
              <a:ext uri="{FF2B5EF4-FFF2-40B4-BE49-F238E27FC236}">
                <a16:creationId xmlns:a16="http://schemas.microsoft.com/office/drawing/2014/main" id="{0CF8DCD1-AF17-4930-8F9A-5EA4D8444F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14209-1670-4DB3-BD61-B681B917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57300"/>
            <a:ext cx="10972800" cy="1296567"/>
          </a:xfrm>
          <a:prstGeom prst="rect">
            <a:avLst/>
          </a:prstGeom>
        </p:spPr>
      </p:pic>
      <p:sp>
        <p:nvSpPr>
          <p:cNvPr id="9" name="AutoShape 2" descr="Two graphs.">
            <a:extLst>
              <a:ext uri="{FF2B5EF4-FFF2-40B4-BE49-F238E27FC236}">
                <a16:creationId xmlns:a16="http://schemas.microsoft.com/office/drawing/2014/main" id="{16291C27-68B1-4EA8-AB9F-13B96353B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CD63A-5789-4F70-A42B-986D5EEFA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41" y="2933700"/>
            <a:ext cx="6901132" cy="2926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E1096A-1915-4BBC-B66D-31E628564162}"/>
              </a:ext>
            </a:extLst>
          </p:cNvPr>
          <p:cNvSpPr txBox="1"/>
          <p:nvPr/>
        </p:nvSpPr>
        <p:spPr>
          <a:xfrm>
            <a:off x="3228975" y="6017567"/>
            <a:ext cx="133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3B63F-44A6-4C67-BFEF-9BDC1A3298BA}"/>
              </a:ext>
            </a:extLst>
          </p:cNvPr>
          <p:cNvSpPr txBox="1"/>
          <p:nvPr/>
        </p:nvSpPr>
        <p:spPr>
          <a:xfrm>
            <a:off x="7281862" y="6017567"/>
            <a:ext cx="133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subgraph</a:t>
            </a:r>
          </a:p>
        </p:txBody>
      </p:sp>
    </p:spTree>
    <p:extLst>
      <p:ext uri="{BB962C8B-B14F-4D97-AF65-F5344CB8AC3E}">
        <p14:creationId xmlns:p14="http://schemas.microsoft.com/office/powerpoint/2010/main" val="203231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D2C3D-AED7-477E-9EC4-F732811F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6598FE-68B8-4C2E-BFFA-C7AED9AB7A23}"/>
              </a:ext>
            </a:extLst>
          </p:cNvPr>
          <p:cNvSpPr txBox="1">
            <a:spLocks/>
          </p:cNvSpPr>
          <p:nvPr/>
        </p:nvSpPr>
        <p:spPr>
          <a:xfrm>
            <a:off x="1736035" y="214188"/>
            <a:ext cx="8428381" cy="77972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a Complementary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6AB0557-1280-4688-8C8B-F15F4C9DA4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6377" y="1295400"/>
                <a:ext cx="10871200" cy="3038061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dirty="0"/>
                  <a:t> of a simple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the following simple graph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has the same vertex set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; </a:t>
                </a:r>
              </a:p>
              <a:p>
                <a:r>
                  <a:rPr lang="en-US" dirty="0"/>
                  <a:t>any two vertices are adjacent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 and only if they are not adjacent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Font typeface="Wingdings"/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Font typeface="Wingdings"/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26AB0557-1280-4688-8C8B-F15F4C9D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77" y="1295400"/>
                <a:ext cx="10871200" cy="3038061"/>
              </a:xfrm>
              <a:prstGeom prst="rect">
                <a:avLst/>
              </a:prstGeom>
              <a:blipFill>
                <a:blip r:embed="rId2"/>
                <a:stretch>
                  <a:fillRect l="-1178" t="-200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3C8CEF-8219-417F-A938-1E146EAA8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901" y="4118451"/>
            <a:ext cx="1539455" cy="2278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BECCCB-EAD7-454B-91A5-B17C3227A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35" y="4118451"/>
            <a:ext cx="1531834" cy="2278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71119-1DCF-4C13-87D8-DC063C348CFC}"/>
                  </a:ext>
                </a:extLst>
              </p:cNvPr>
              <p:cNvSpPr txBox="1"/>
              <p:nvPr/>
            </p:nvSpPr>
            <p:spPr>
              <a:xfrm>
                <a:off x="2888397" y="4333461"/>
                <a:ext cx="89009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71119-1DCF-4C13-87D8-DC063C34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397" y="4333461"/>
                <a:ext cx="890098" cy="538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ADB9DC-5D5E-43B9-8EA9-AD512FA72B65}"/>
                  </a:ext>
                </a:extLst>
              </p:cNvPr>
              <p:cNvSpPr txBox="1"/>
              <p:nvPr/>
            </p:nvSpPr>
            <p:spPr>
              <a:xfrm>
                <a:off x="6013262" y="4330486"/>
                <a:ext cx="890098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9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9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ADB9DC-5D5E-43B9-8EA9-AD512FA7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2" y="4330486"/>
                <a:ext cx="890098" cy="538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31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Sections 6.1, 6.4, 6.6, 6.10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74B8-1BBC-4AF5-A819-015ADF2E2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graph represents ARPANET (the first packet-switching network, the progenitor of the Internet) in 1970: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F67A9-387F-4D42-99B1-423FB5F64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70" y="2849043"/>
            <a:ext cx="9501188" cy="345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BC8D7-F20C-4D73-B551-C426911D085C}"/>
              </a:ext>
            </a:extLst>
          </p:cNvPr>
          <p:cNvSpPr txBox="1"/>
          <p:nvPr/>
        </p:nvSpPr>
        <p:spPr>
          <a:xfrm>
            <a:off x="7250546" y="261821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vertex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84C10-686B-4EA3-A618-E7D12E9CF218}"/>
              </a:ext>
            </a:extLst>
          </p:cNvPr>
          <p:cNvSpPr txBox="1"/>
          <p:nvPr/>
        </p:nvSpPr>
        <p:spPr>
          <a:xfrm>
            <a:off x="5938225" y="2618210"/>
            <a:ext cx="82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65CA6F-FAC0-4FEA-825F-FF4B8EDFAA6A}"/>
              </a:ext>
            </a:extLst>
          </p:cNvPr>
          <p:cNvCxnSpPr/>
          <p:nvPr/>
        </p:nvCxnSpPr>
        <p:spPr>
          <a:xfrm>
            <a:off x="7735455" y="3079875"/>
            <a:ext cx="0" cy="6115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4C7EA3-8A61-4B4C-8B09-9E3D8544B3D2}"/>
              </a:ext>
            </a:extLst>
          </p:cNvPr>
          <p:cNvCxnSpPr/>
          <p:nvPr/>
        </p:nvCxnSpPr>
        <p:spPr>
          <a:xfrm>
            <a:off x="6367716" y="3100657"/>
            <a:ext cx="0" cy="4761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0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41EC-8999-4361-8478-F090464C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CDC81F-DCF6-4B43-9CFA-E16C1C79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9763" y="1600200"/>
                <a:ext cx="10871200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graph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consists of two finite sets: a nonempty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 </a:t>
                </a:r>
                <a:r>
                  <a:rPr lang="en-US" dirty="0"/>
                  <a:t>and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edges</a:t>
                </a:r>
                <a:r>
                  <a:rPr lang="en-US" dirty="0"/>
                  <a:t>, where each edge is associated with a set consisting of either one or two vertices called its </a:t>
                </a:r>
                <a:r>
                  <a:rPr lang="en-US" dirty="0">
                    <a:solidFill>
                      <a:srgbClr val="FF0000"/>
                    </a:solidFill>
                  </a:rPr>
                  <a:t>endpoints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74B8-1BBC-4AF5-A819-015ADF2E2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9763" y="1600200"/>
                <a:ext cx="10871200" cy="4495800"/>
              </a:xfrm>
              <a:blipFill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table has column headings Edge and Endpoints. The entries in the table are: &#10;Row 1, e_1, {v_1, v_2} &#10;Row 2, e_2, {v_1, v_3} &#10;Row 3, e_3, {v_1, v_3} &#10;Row 4, e_4, {v_2, v_3} &#10;Row 5, e_5, {v_5, v_6} &#10;Row 6, e_1, {v_5} &#10;Row 7, e_1, {v_6}. ">
            <a:extLst>
              <a:ext uri="{FF2B5EF4-FFF2-40B4-BE49-F238E27FC236}">
                <a16:creationId xmlns:a16="http://schemas.microsoft.com/office/drawing/2014/main" id="{DA2DD8AF-57D9-4182-B3C1-FAD61F00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040" y="3200400"/>
            <a:ext cx="2127758" cy="2895600"/>
          </a:xfrm>
          <a:prstGeom prst="rect">
            <a:avLst/>
          </a:prstGeom>
        </p:spPr>
      </p:pic>
      <p:pic>
        <p:nvPicPr>
          <p:cNvPr id="6" name="Picture 5" descr="In the first figure, there are 6 vertices v_1, v_2, v_3, v_4, v_5, and v_6. The edge e_1 connects the vertices v_1 and v_2. The edges e_2 and e_3 connect the vertices v_1 and v_3. The edge e_4 connects the vertices v_2 and v_3. The edge e_5 connects the vertices v_5 and v_6. The vertex v_5 has a loop labeled e_6, and v_6 has a loop labeled e_7. The vertex v_4 is not connected to any vertex.">
            <a:extLst>
              <a:ext uri="{FF2B5EF4-FFF2-40B4-BE49-F238E27FC236}">
                <a16:creationId xmlns:a16="http://schemas.microsoft.com/office/drawing/2014/main" id="{3C5B1016-6909-4FB8-89B1-397F33FCC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093" y="3262312"/>
            <a:ext cx="3876675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9B81-3547-4037-88DC-4F0DEE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32AD3-0109-4473-B83F-50B9DB75850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8548" y="1832999"/>
                <a:ext cx="4965727" cy="4329262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loop</a:t>
                </a:r>
                <a:r>
                  <a:rPr lang="en-US" dirty="0"/>
                  <a:t> is an edge with just one endpoint.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 are loops.</a:t>
                </a:r>
              </a:p>
              <a:p>
                <a:r>
                  <a:rPr lang="en-US" dirty="0"/>
                  <a:t>Two or more edges are </a:t>
                </a:r>
                <a:r>
                  <a:rPr lang="en-US" dirty="0">
                    <a:solidFill>
                      <a:srgbClr val="FF0000"/>
                    </a:solidFill>
                  </a:rPr>
                  <a:t>parallel </a:t>
                </a:r>
                <a:r>
                  <a:rPr lang="en-US" dirty="0"/>
                  <a:t>(or </a:t>
                </a:r>
                <a:r>
                  <a:rPr lang="en-US" dirty="0">
                    <a:solidFill>
                      <a:srgbClr val="FF0000"/>
                    </a:solidFill>
                  </a:rPr>
                  <a:t>multiple</a:t>
                </a:r>
                <a:r>
                  <a:rPr lang="en-US" dirty="0"/>
                  <a:t>) if they have the same set of endpoints.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parallel edges.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32AD3-0109-4473-B83F-50B9DB758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8548" y="1832999"/>
                <a:ext cx="4965727" cy="4329262"/>
              </a:xfrm>
              <a:blipFill>
                <a:blip r:embed="rId2"/>
                <a:stretch>
                  <a:fillRect l="-61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490B5-0E95-49D7-90B0-DDF7476DFE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4" descr="In the first figure, there are 6 vertices v_1, v_2, v_3, v_4, v_5, and v_6. The edge e_1 connects the vertices v_1 and v_2. The edges e_2 and e_3 connect the vertices v_1 and v_3. The edge e_4 connects the vertices v_2 and v_3. The edge e_5 connects the vertices v_5 and v_6. The vertex v_5 has a loop labeled e_6, and v_6 has a loop labeled e_7. The vertex v_4 is not connected to any vertex.">
            <a:extLst>
              <a:ext uri="{FF2B5EF4-FFF2-40B4-BE49-F238E27FC236}">
                <a16:creationId xmlns:a16="http://schemas.microsoft.com/office/drawing/2014/main" id="{93049429-D56E-476D-83F0-DABC3B569E1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6332681" y="1589567"/>
            <a:ext cx="5181600" cy="3787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B6E97C-4026-43F2-981C-9F6C752702B1}"/>
              </a:ext>
            </a:extLst>
          </p:cNvPr>
          <p:cNvSpPr txBox="1"/>
          <p:nvPr/>
        </p:nvSpPr>
        <p:spPr>
          <a:xfrm>
            <a:off x="9109365" y="1985894"/>
            <a:ext cx="84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8874D-A943-4199-B7BB-027521E7BDB3}"/>
              </a:ext>
            </a:extLst>
          </p:cNvPr>
          <p:cNvSpPr txBox="1"/>
          <p:nvPr/>
        </p:nvSpPr>
        <p:spPr>
          <a:xfrm>
            <a:off x="6487392" y="5147302"/>
            <a:ext cx="1184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parallel edges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DD8DB-14C2-4FB5-BF7F-06AD0CDF1AFC}"/>
              </a:ext>
            </a:extLst>
          </p:cNvPr>
          <p:cNvCxnSpPr>
            <a:cxnSpLocks/>
          </p:cNvCxnSpPr>
          <p:nvPr/>
        </p:nvCxnSpPr>
        <p:spPr>
          <a:xfrm flipV="1">
            <a:off x="7344064" y="4031673"/>
            <a:ext cx="442191" cy="11239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8E3ACC-D76A-428D-A187-9B477DF6B34A}"/>
              </a:ext>
            </a:extLst>
          </p:cNvPr>
          <p:cNvCxnSpPr>
            <a:cxnSpLocks/>
          </p:cNvCxnSpPr>
          <p:nvPr/>
        </p:nvCxnSpPr>
        <p:spPr>
          <a:xfrm flipV="1">
            <a:off x="7344064" y="3616037"/>
            <a:ext cx="1176481" cy="15396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18D739-1D62-445E-9844-251CB2013BE1}"/>
              </a:ext>
            </a:extLst>
          </p:cNvPr>
          <p:cNvCxnSpPr>
            <a:stCxn id="10" idx="3"/>
          </p:cNvCxnSpPr>
          <p:nvPr/>
        </p:nvCxnSpPr>
        <p:spPr>
          <a:xfrm flipV="1">
            <a:off x="9954492" y="2216726"/>
            <a:ext cx="64423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96D80E-9574-4BB6-ACB2-C6DCEC007254}"/>
              </a:ext>
            </a:extLst>
          </p:cNvPr>
          <p:cNvCxnSpPr/>
          <p:nvPr/>
        </p:nvCxnSpPr>
        <p:spPr>
          <a:xfrm>
            <a:off x="9767455" y="2487903"/>
            <a:ext cx="401781" cy="16823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6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7AE9-FBFA-4C41-BE89-D364D57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Terminology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D49-6061-49C6-A21E-B2F5E573C4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2800" y="1720701"/>
            <a:ext cx="5181600" cy="4466676"/>
          </a:xfrm>
        </p:spPr>
        <p:txBody>
          <a:bodyPr>
            <a:normAutofit/>
          </a:bodyPr>
          <a:lstStyle/>
          <a:p>
            <a:r>
              <a:rPr lang="en-US" dirty="0"/>
              <a:t>Two vertices are </a:t>
            </a:r>
            <a:r>
              <a:rPr lang="en-US" dirty="0">
                <a:solidFill>
                  <a:srgbClr val="FF0000"/>
                </a:solidFill>
              </a:rPr>
              <a:t>adjacent</a:t>
            </a:r>
            <a:r>
              <a:rPr lang="en-US" dirty="0"/>
              <a:t> if they are endpoints of the same edge. Adjacent vertices are also called </a:t>
            </a:r>
            <a:r>
              <a:rPr lang="en-US" dirty="0">
                <a:solidFill>
                  <a:srgbClr val="FF0000"/>
                </a:solidFill>
              </a:rPr>
              <a:t>neighbors</a:t>
            </a:r>
            <a:r>
              <a:rPr lang="en-US" dirty="0"/>
              <a:t>.</a:t>
            </a:r>
          </a:p>
          <a:p>
            <a:r>
              <a:rPr lang="en-US" dirty="0"/>
              <a:t>An edge </a:t>
            </a:r>
            <a:r>
              <a:rPr lang="en-US" dirty="0">
                <a:solidFill>
                  <a:srgbClr val="FF0000"/>
                </a:solidFill>
              </a:rPr>
              <a:t>connects</a:t>
            </a:r>
            <a:r>
              <a:rPr lang="en-US" dirty="0"/>
              <a:t> its endpoints. We also say that an edge is </a:t>
            </a:r>
            <a:r>
              <a:rPr lang="en-US" dirty="0">
                <a:solidFill>
                  <a:srgbClr val="FF0000"/>
                </a:solidFill>
              </a:rPr>
              <a:t>incident </a:t>
            </a:r>
            <a:r>
              <a:rPr lang="en-US" dirty="0"/>
              <a:t>with its endpoint. </a:t>
            </a:r>
          </a:p>
          <a:p>
            <a:r>
              <a:rPr lang="en-US" dirty="0"/>
              <a:t>A vertex with which no vertex is incident is called </a:t>
            </a:r>
            <a:r>
              <a:rPr lang="en-US" dirty="0">
                <a:solidFill>
                  <a:srgbClr val="FF0000"/>
                </a:solidFill>
              </a:rPr>
              <a:t>isolated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32846-15F4-41E7-98B7-B498FCAA340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Examples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809FB-5AF8-4F62-ABF7-168BB01C89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4" descr="In the first figure, there are 6 vertices v_1, v_2, v_3, v_4, v_5, and v_6. The edge e_1 connects the vertices v_1 and v_2. The edges e_2 and e_3 connect the vertices v_1 and v_3. The edge e_4 connects the vertices v_2 and v_3. The edge e_5 connects the vertices v_5 and v_6. The vertex v_5 has a loop labeled e_6, and v_6 has a loop labeled e_7. The vertex v_4 is not connected to any vertex.">
            <a:extLst>
              <a:ext uri="{FF2B5EF4-FFF2-40B4-BE49-F238E27FC236}">
                <a16:creationId xmlns:a16="http://schemas.microsoft.com/office/drawing/2014/main" id="{2C5131A4-B3F8-4817-AFEE-87B8E055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35" y="2012156"/>
            <a:ext cx="3876675" cy="2833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963F93-44F1-492E-85AA-2A0E099DD505}"/>
                  </a:ext>
                </a:extLst>
              </p:cNvPr>
              <p:cNvSpPr txBox="1"/>
              <p:nvPr/>
            </p:nvSpPr>
            <p:spPr>
              <a:xfrm>
                <a:off x="7014049" y="4962918"/>
                <a:ext cx="40732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incident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is isolated.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963F93-44F1-492E-85AA-2A0E099D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49" y="4962918"/>
                <a:ext cx="4073237" cy="1200329"/>
              </a:xfrm>
              <a:prstGeom prst="rect">
                <a:avLst/>
              </a:prstGeom>
              <a:blipFill>
                <a:blip r:embed="rId3"/>
                <a:stretch>
                  <a:fillRect l="-209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8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06B-4B43-48F7-B552-1C09E003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C7C22-6556-4CBE-9B82-DAD089691AB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2799" y="1589567"/>
                <a:ext cx="6636175" cy="45720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Definition.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directed graph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(also called </a:t>
                </a:r>
                <a:r>
                  <a:rPr lang="en-US" dirty="0">
                    <a:solidFill>
                      <a:srgbClr val="FF0000"/>
                    </a:solidFill>
                  </a:rPr>
                  <a:t>digraph</a:t>
                </a:r>
                <a:r>
                  <a:rPr lang="en-US" dirty="0"/>
                  <a:t>) consists of two finite sets: a nonempty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</a:t>
                </a:r>
                <a:r>
                  <a:rPr lang="en-US" dirty="0"/>
                  <a:t> and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rgbClr val="FF0000"/>
                    </a:solidFill>
                  </a:rPr>
                  <a:t>directed edges</a:t>
                </a:r>
                <a:r>
                  <a:rPr lang="en-US" dirty="0"/>
                  <a:t>, where each edge is associated with an </a:t>
                </a:r>
                <a:r>
                  <a:rPr lang="en-US" dirty="0">
                    <a:highlight>
                      <a:srgbClr val="FFFF00"/>
                    </a:highlight>
                  </a:rPr>
                  <a:t>ordered</a:t>
                </a:r>
                <a:r>
                  <a:rPr lang="en-US" dirty="0"/>
                  <a:t> pair of vertices called its </a:t>
                </a:r>
                <a:r>
                  <a:rPr lang="en-US" dirty="0">
                    <a:solidFill>
                      <a:srgbClr val="FF0000"/>
                    </a:solidFill>
                  </a:rPr>
                  <a:t>endpoints</a:t>
                </a:r>
                <a:r>
                  <a:rPr lang="en-US" dirty="0"/>
                  <a:t>. 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Terminology.</a:t>
                </a:r>
                <a:r>
                  <a:rPr lang="en-US" dirty="0"/>
                  <a:t> If edge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associated with the pair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vertices, then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FF0000"/>
                    </a:solidFill>
                  </a:rPr>
                  <a:t>directed edge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C7C22-6556-4CBE-9B82-DAD089691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2799" y="1589567"/>
                <a:ext cx="6636175" cy="4572000"/>
              </a:xfrm>
              <a:blipFill>
                <a:blip r:embed="rId2"/>
                <a:stretch>
                  <a:fillRect l="-459" t="-1333" r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3969A-40F9-4803-9CD5-5A2B2027960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7762140" y="1589567"/>
            <a:ext cx="38793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Example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1060-4A08-4B49-A15B-2EAC5267D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B3787-E8A4-47BB-9ADA-E364AF87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41" y="2518361"/>
            <a:ext cx="35661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F56D-F58C-4555-B07E-3B2410D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1EB9A-1E0D-4DBB-8C1E-E6AAFC39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31266-72BC-456A-B17E-94A328DE40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Definition.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weighted graph </a:t>
            </a:r>
            <a:r>
              <a:rPr lang="en-US" dirty="0"/>
              <a:t>is a graph in which each edge has an associated real number called the </a:t>
            </a:r>
            <a:r>
              <a:rPr lang="en-US" dirty="0">
                <a:solidFill>
                  <a:srgbClr val="FF0000"/>
                </a:solidFill>
              </a:rPr>
              <a:t>weight</a:t>
            </a:r>
            <a:r>
              <a:rPr lang="en-US" dirty="0"/>
              <a:t> (or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) of the edge. </a:t>
            </a:r>
            <a:r>
              <a:rPr lang="en-US" dirty="0">
                <a:solidFill>
                  <a:srgbClr val="FF0000"/>
                </a:solidFill>
              </a:rPr>
              <a:t>Weighted directed graphs</a:t>
            </a:r>
            <a:r>
              <a:rPr lang="en-US" dirty="0"/>
              <a:t> are defined similarly.</a:t>
            </a:r>
          </a:p>
        </p:txBody>
      </p:sp>
      <p:sp>
        <p:nvSpPr>
          <p:cNvPr id="5" name="AutoShape 2" descr="A weighted graph.">
            <a:extLst>
              <a:ext uri="{FF2B5EF4-FFF2-40B4-BE49-F238E27FC236}">
                <a16:creationId xmlns:a16="http://schemas.microsoft.com/office/drawing/2014/main" id="{F8CC6D30-B0BB-4E58-AE34-A11348681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2BAE3-D954-4E38-BF94-F2481E0D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3330851"/>
            <a:ext cx="69151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B95E2-2DB0-4D1D-A1A0-A1B97920A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CE97-4DBE-468D-91F8-F36026F6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Degrees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193E-C298-43F3-80AE-9C42A22C4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98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4923</TotalTime>
  <Words>913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Calibri</vt:lpstr>
      <vt:lpstr>Cambria Math</vt:lpstr>
      <vt:lpstr>Tw Cen MT</vt:lpstr>
      <vt:lpstr>Wingdings</vt:lpstr>
      <vt:lpstr>Wingdings 2</vt:lpstr>
      <vt:lpstr>MyTheme</vt:lpstr>
      <vt:lpstr>The Basics of Graphs</vt:lpstr>
      <vt:lpstr>Basic Definitions</vt:lpstr>
      <vt:lpstr>Example</vt:lpstr>
      <vt:lpstr>Definition</vt:lpstr>
      <vt:lpstr>More Terminology</vt:lpstr>
      <vt:lpstr>More Terminology (cont.)</vt:lpstr>
      <vt:lpstr>Directed Graphs</vt:lpstr>
      <vt:lpstr>Weighted Graphs</vt:lpstr>
      <vt:lpstr>Vertex Degrees</vt:lpstr>
      <vt:lpstr>Degree of a Vertex</vt:lpstr>
      <vt:lpstr>Total Degree</vt:lpstr>
      <vt:lpstr>The Handshake Theorem</vt:lpstr>
      <vt:lpstr>Degrees for Directed Graphs</vt:lpstr>
      <vt:lpstr>Special Types of Graphs</vt:lpstr>
      <vt:lpstr>Simple Graphs</vt:lpstr>
      <vt:lpstr>Completed Graphs</vt:lpstr>
      <vt:lpstr>PowerPoint Presentation</vt:lpstr>
      <vt:lpstr>PowerPoint Presentation</vt:lpstr>
      <vt:lpstr>PowerPoint Presentation</vt:lpstr>
      <vt:lpstr>PowerPoint Presentation</vt:lpstr>
      <vt:lpstr>Subgraphs and Complements</vt:lpstr>
      <vt:lpstr>PowerPoint Presentation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Network Science</dc:subject>
  <dc:creator>Evgeny Dantsin</dc:creator>
  <cp:lastModifiedBy>Evgeny Dantsin</cp:lastModifiedBy>
  <cp:revision>400</cp:revision>
  <dcterms:created xsi:type="dcterms:W3CDTF">2019-06-06T18:21:16Z</dcterms:created>
  <dcterms:modified xsi:type="dcterms:W3CDTF">2023-07-20T02:19:56Z</dcterms:modified>
</cp:coreProperties>
</file>