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312" r:id="rId3"/>
    <p:sldId id="299" r:id="rId4"/>
    <p:sldId id="654" r:id="rId5"/>
    <p:sldId id="662" r:id="rId6"/>
    <p:sldId id="655" r:id="rId7"/>
    <p:sldId id="656" r:id="rId8"/>
    <p:sldId id="657" r:id="rId9"/>
    <p:sldId id="658" r:id="rId10"/>
    <p:sldId id="659" r:id="rId11"/>
    <p:sldId id="660" r:id="rId12"/>
    <p:sldId id="652" r:id="rId13"/>
    <p:sldId id="663" r:id="rId14"/>
    <p:sldId id="336" r:id="rId15"/>
    <p:sldId id="314" r:id="rId16"/>
    <p:sldId id="323" r:id="rId17"/>
    <p:sldId id="322" r:id="rId18"/>
    <p:sldId id="316" r:id="rId19"/>
    <p:sldId id="317" r:id="rId20"/>
    <p:sldId id="318" r:id="rId21"/>
    <p:sldId id="319" r:id="rId22"/>
    <p:sldId id="320" r:id="rId23"/>
    <p:sldId id="347" r:id="rId24"/>
    <p:sldId id="324" r:id="rId25"/>
    <p:sldId id="325" r:id="rId26"/>
    <p:sldId id="326" r:id="rId27"/>
    <p:sldId id="333" r:id="rId28"/>
    <p:sldId id="327" r:id="rId29"/>
    <p:sldId id="328" r:id="rId30"/>
    <p:sldId id="329" r:id="rId31"/>
    <p:sldId id="330" r:id="rId32"/>
    <p:sldId id="66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73" autoAdjust="0"/>
    <p:restoredTop sz="94660"/>
  </p:normalViewPr>
  <p:slideViewPr>
    <p:cSldViewPr snapToGrid="0">
      <p:cViewPr varScale="1">
        <p:scale>
          <a:sx n="56" d="100"/>
          <a:sy n="56" d="100"/>
        </p:scale>
        <p:origin x="7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F0576-D755-4488-BE0A-E5AA51FC28C3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31E13-47AB-4BEA-8B80-1662057C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6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edge betweenness of the edge 7-8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49</m:t>
                    </m:r>
                  </m:oMath>
                </a14:m>
                <a:r>
                  <a:rPr lang="en-US" dirty="0"/>
                  <a:t>. Why?  The</a:t>
                </a:r>
                <a:r>
                  <a:rPr lang="en-US" baseline="0" dirty="0"/>
                  <a:t> edge betweenness is the sum taken over all pairs of distinct nodes. In this sum, all terms corresponding to pairs of nodes </a:t>
                </a:r>
                <a14:m>
                  <m:oMath xmlns:m="http://schemas.openxmlformats.org/officeDocument/2006/math">
                    <m:r>
                      <a:rPr lang="en-US" i="1" baseline="0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b="0" i="1" baseline="0" dirty="0" smtClean="0">
                        <a:latin typeface="Cambria Math" panose="02040503050406030204" pitchFamily="18" charset="0"/>
                      </a:rPr>
                      <m:t>2,…,7</m:t>
                    </m:r>
                  </m:oMath>
                </a14:m>
                <a:r>
                  <a:rPr lang="en-US" dirty="0"/>
                  <a:t> are</a:t>
                </a:r>
                <a:r>
                  <a:rPr lang="en-US" baseline="0" dirty="0"/>
                  <a:t> </a:t>
                </a:r>
                <a14:m>
                  <m:oMath xmlns:m="http://schemas.openxmlformats.org/officeDocument/2006/math">
                    <m:r>
                      <a:rPr lang="en-US" i="1" baseline="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aseline="0" dirty="0"/>
                  <a:t>. Similarly, for the terms corresponding to pairs of nodes </a:t>
                </a:r>
                <a14:m>
                  <m:oMath xmlns:m="http://schemas.openxmlformats.org/officeDocument/2006/math"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8,9,…,14</m:t>
                    </m:r>
                  </m:oMath>
                </a14:m>
                <a:r>
                  <a:rPr lang="en-US" dirty="0"/>
                  <a:t>. Only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1,2,…,7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∈{8,9,…,14}</m:t>
                    </m:r>
                  </m:oMath>
                </a14:m>
                <a:r>
                  <a:rPr lang="en-US" dirty="0"/>
                  <a:t> have</a:t>
                </a:r>
                <a:r>
                  <a:rPr lang="en-US" baseline="0" dirty="0"/>
                  <a:t> nonzero values. Namely, each such term is equal to </a:t>
                </a:r>
                <a14:m>
                  <m:oMath xmlns:m="http://schemas.openxmlformats.org/officeDocument/2006/math">
                    <m:r>
                      <a:rPr lang="en-US" i="1" baseline="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aseline="0" dirty="0"/>
                  <a:t> because  all shortest paths from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1,2,…,7</m:t>
                        </m:r>
                      </m:e>
                    </m:d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{8,9,…,14}</m:t>
                    </m:r>
                  </m:oMath>
                </a14:m>
                <a:r>
                  <a:rPr lang="en-US" dirty="0"/>
                  <a:t> contain</a:t>
                </a:r>
                <a:r>
                  <a:rPr lang="en-US" baseline="0" dirty="0"/>
                  <a:t> edge 7-8. How many such pairs </a:t>
                </a:r>
                <a14:m>
                  <m:oMath xmlns:m="http://schemas.openxmlformats.org/officeDocument/2006/math"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baseline="0" dirty="0"/>
                  <a:t> are there? Clearly, </a:t>
                </a:r>
                <a14:m>
                  <m:oMath xmlns:m="http://schemas.openxmlformats.org/officeDocument/2006/math"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7⋅7</m:t>
                    </m:r>
                  </m:oMath>
                </a14:m>
                <a:r>
                  <a:rPr lang="en-US" dirty="0"/>
                  <a:t>. The calculations for other edges are similar.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edge betweenness of the edge 7-8 is </a:t>
                </a:r>
                <a:r>
                  <a:rPr lang="en-US" i="0" dirty="0">
                    <a:latin typeface="Cambria Math" panose="02040503050406030204" pitchFamily="18" charset="0"/>
                  </a:rPr>
                  <a:t>49</a:t>
                </a:r>
                <a:r>
                  <a:rPr lang="en-US" dirty="0"/>
                  <a:t>. Why?  The</a:t>
                </a:r>
                <a:r>
                  <a:rPr lang="en-US" baseline="0" dirty="0"/>
                  <a:t> edge betweenness is the sum taken over all pairs of nodes. In this sum, all terms corresponding to pairs of nodes </a:t>
                </a:r>
                <a:r>
                  <a:rPr lang="en-US" i="0" baseline="0" dirty="0">
                    <a:latin typeface="Cambria Math" panose="02040503050406030204" pitchFamily="18" charset="0"/>
                  </a:rPr>
                  <a:t>1,</a:t>
                </a:r>
                <a:r>
                  <a:rPr lang="en-US" b="0" i="0" baseline="0" dirty="0">
                    <a:latin typeface="Cambria Math" panose="02040503050406030204" pitchFamily="18" charset="0"/>
                  </a:rPr>
                  <a:t>2,…,7</a:t>
                </a:r>
                <a:r>
                  <a:rPr lang="en-US" dirty="0"/>
                  <a:t> are</a:t>
                </a:r>
                <a:r>
                  <a:rPr lang="en-US" baseline="0" dirty="0"/>
                  <a:t> </a:t>
                </a:r>
                <a:r>
                  <a:rPr lang="en-US" i="0" baseline="0" dirty="0">
                    <a:latin typeface="Cambria Math" panose="02040503050406030204" pitchFamily="18" charset="0"/>
                  </a:rPr>
                  <a:t>0</a:t>
                </a:r>
                <a:r>
                  <a:rPr lang="en-US" baseline="0" dirty="0"/>
                  <a:t>. Similarly, for the terms corresponding to pairs of nodes </a:t>
                </a:r>
                <a:r>
                  <a:rPr lang="en-US" b="0" i="0" baseline="0">
                    <a:latin typeface="Cambria Math" panose="02040503050406030204" pitchFamily="18" charset="0"/>
                  </a:rPr>
                  <a:t>8,9,…,14</a:t>
                </a:r>
                <a:r>
                  <a:rPr lang="en-US" dirty="0"/>
                  <a:t>. Only pairs </a:t>
                </a:r>
                <a:r>
                  <a:rPr lang="en-US" b="0" i="0">
                    <a:latin typeface="Cambria Math" panose="02040503050406030204" pitchFamily="18" charset="0"/>
                  </a:rPr>
                  <a:t>𝑢,𝑣</a:t>
                </a:r>
                <a:r>
                  <a:rPr lang="en-US" dirty="0"/>
                  <a:t> where </a:t>
                </a:r>
                <a:r>
                  <a:rPr lang="en-US" b="0" i="0">
                    <a:latin typeface="Cambria Math" panose="02040503050406030204" pitchFamily="18" charset="0"/>
                  </a:rPr>
                  <a:t>𝑢∈{1,2,…,7}</a:t>
                </a:r>
                <a:r>
                  <a:rPr lang="en-US" dirty="0"/>
                  <a:t> and </a:t>
                </a:r>
                <a:r>
                  <a:rPr lang="en-US" b="0" i="0">
                    <a:latin typeface="Cambria Math" panose="02040503050406030204" pitchFamily="18" charset="0"/>
                  </a:rPr>
                  <a:t>𝑣∈{8,9,…,14}</a:t>
                </a:r>
                <a:r>
                  <a:rPr lang="en-US" dirty="0"/>
                  <a:t> have</a:t>
                </a:r>
                <a:r>
                  <a:rPr lang="en-US" baseline="0" dirty="0"/>
                  <a:t> nonzero values. Namely, each such term is equal to </a:t>
                </a:r>
                <a:r>
                  <a:rPr lang="en-US" i="0" baseline="0" dirty="0">
                    <a:latin typeface="Cambria Math" panose="02040503050406030204" pitchFamily="18" charset="0"/>
                  </a:rPr>
                  <a:t>1</a:t>
                </a:r>
                <a:r>
                  <a:rPr lang="en-US" baseline="0" dirty="0"/>
                  <a:t> because  all shortest paths from </a:t>
                </a:r>
                <a:r>
                  <a:rPr lang="en-US" b="0" i="0">
                    <a:latin typeface="Cambria Math" panose="02040503050406030204" pitchFamily="18" charset="0"/>
                  </a:rPr>
                  <a:t>{1,2,…,7}</a:t>
                </a:r>
                <a:r>
                  <a:rPr lang="en-US" dirty="0"/>
                  <a:t> to </a:t>
                </a:r>
                <a:r>
                  <a:rPr lang="en-US" b="0" i="0">
                    <a:latin typeface="Cambria Math" panose="02040503050406030204" pitchFamily="18" charset="0"/>
                  </a:rPr>
                  <a:t>{8,9,…,14}</a:t>
                </a:r>
                <a:r>
                  <a:rPr lang="en-US" dirty="0"/>
                  <a:t> contain</a:t>
                </a:r>
                <a:r>
                  <a:rPr lang="en-US" baseline="0" dirty="0"/>
                  <a:t> edge 7-8. How many such pairs </a:t>
                </a:r>
                <a:r>
                  <a:rPr lang="en-US" b="0" i="0" baseline="0">
                    <a:latin typeface="Cambria Math" panose="02040503050406030204" pitchFamily="18" charset="0"/>
                  </a:rPr>
                  <a:t>𝑢,𝑣</a:t>
                </a:r>
                <a:r>
                  <a:rPr lang="en-US" baseline="0" dirty="0"/>
                  <a:t> are there? Clearly, </a:t>
                </a:r>
                <a:r>
                  <a:rPr lang="en-US" b="0" i="0" baseline="0">
                    <a:latin typeface="Cambria Math" panose="02040503050406030204" pitchFamily="18" charset="0"/>
                  </a:rPr>
                  <a:t>7⋅7</a:t>
                </a:r>
                <a:r>
                  <a:rPr lang="en-US" dirty="0"/>
                  <a:t>. The calculations for other edges are similar.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31E13-47AB-4BEA-8B80-1662057C92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18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31E13-47AB-4BEA-8B80-1662057C92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81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9B48E90-48DC-49F5-9025-4DC8F06D94DE}" type="datetime1">
              <a:rPr lang="en-US" smtClean="0"/>
              <a:t>10/4/2023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31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50DA-9C88-4D25-B28C-C46DBDF82290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8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612F78D6-4709-4F00-8CCA-35B1B1E51ADF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4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45C3-6FCE-4282-9150-E0857C0CB4DF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3365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BD26-5BE2-4DB8-B28F-673C56DF3E66}" type="datetime1">
              <a:rPr lang="en-US" smtClean="0"/>
              <a:t>10/4/2023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67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E5A320F-92AC-40CB-A609-CB919EB01749}" type="datetime1">
              <a:rPr lang="en-US" smtClean="0"/>
              <a:t>10/4/2023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3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CF90593-369E-40BE-B902-77A563EE7EE9}" type="datetime1">
              <a:rPr lang="en-US" smtClean="0"/>
              <a:t>10/4/2023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36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5D6B-C01B-40D2-AC09-F5185FE4C880}" type="datetime1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5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E68F-883A-4AE5-B902-AD73507A41DD}" type="datetime1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6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38FB-AEA8-4098-A201-C29918A217A6}" type="datetime1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0880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95A7E892-13E1-4BDE-8B4E-79E2B700E96E}" type="datetime1">
              <a:rPr lang="en-US" smtClean="0"/>
              <a:t>10/4/2023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67626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5113297-4571-4AA1-8C2D-D8028B5D2D46}" type="datetime1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4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B90B-7BE0-499A-B2A1-76F413CBD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community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9A10-987C-4D44-8478-FFC4871FF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6EC12-94F8-4C55-BEA3-441AB009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10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CC419A-88C3-4906-A497-6282AD9F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10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DCC3E8C-2AAE-4775-9371-12AEF2D0276D}"/>
              </a:ext>
            </a:extLst>
          </p:cNvPr>
          <p:cNvSpPr txBox="1">
            <a:spLocks/>
          </p:cNvSpPr>
          <p:nvPr/>
        </p:nvSpPr>
        <p:spPr>
          <a:xfrm>
            <a:off x="934357" y="217715"/>
            <a:ext cx="10323286" cy="95794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Resolution Limit for Modularity Maximization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70EB434-DCD8-4255-B3BA-C2308642E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529" y="1175658"/>
            <a:ext cx="3672114" cy="50292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7B4211-1675-4489-8FEE-AD7181E7B361}"/>
              </a:ext>
            </a:extLst>
          </p:cNvPr>
          <p:cNvSpPr txBox="1">
            <a:spLocks/>
          </p:cNvSpPr>
          <p:nvPr/>
        </p:nvSpPr>
        <p:spPr>
          <a:xfrm>
            <a:off x="934357" y="1404258"/>
            <a:ext cx="5779068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Algorithms based on modularity maximization work well in practice and are widely used. However, they have some drawbacks and one of them is a </a:t>
            </a:r>
            <a:r>
              <a:rPr lang="en-US">
                <a:solidFill>
                  <a:srgbClr val="FF0000"/>
                </a:solidFill>
              </a:rPr>
              <a:t>resolution limit</a:t>
            </a:r>
            <a:r>
              <a:rPr lang="en-US"/>
              <a:t>.</a:t>
            </a:r>
          </a:p>
          <a:p>
            <a:r>
              <a:rPr lang="en-US" b="1">
                <a:solidFill>
                  <a:srgbClr val="0070C0"/>
                </a:solidFill>
              </a:rPr>
              <a:t>Resolution limit: </a:t>
            </a:r>
            <a:r>
              <a:rPr lang="en-US"/>
              <a:t>an algorithm cannot see communities in a network if they are too small, relative to the size of the network as a whole.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E4DED4-D758-4B3F-92D4-745182A4249B}"/>
              </a:ext>
            </a:extLst>
          </p:cNvPr>
          <p:cNvSpPr txBox="1"/>
          <p:nvPr/>
        </p:nvSpPr>
        <p:spPr>
          <a:xfrm>
            <a:off x="8196964" y="4784858"/>
            <a:ext cx="2762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very large compared to Group 1 and Group 2</a:t>
            </a:r>
          </a:p>
        </p:txBody>
      </p:sp>
    </p:spTree>
    <p:extLst>
      <p:ext uri="{BB962C8B-B14F-4D97-AF65-F5344CB8AC3E}">
        <p14:creationId xmlns:p14="http://schemas.microsoft.com/office/powerpoint/2010/main" val="3210032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CC419A-88C3-4906-A497-6282AD9F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DCC3E8C-2AAE-4775-9371-12AEF2D0276D}"/>
              </a:ext>
            </a:extLst>
          </p:cNvPr>
          <p:cNvSpPr txBox="1">
            <a:spLocks/>
          </p:cNvSpPr>
          <p:nvPr/>
        </p:nvSpPr>
        <p:spPr>
          <a:xfrm>
            <a:off x="934357" y="217715"/>
            <a:ext cx="10323286" cy="95794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Example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70EB434-DCD8-4255-B3BA-C2308642E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529" y="1175658"/>
            <a:ext cx="3672114" cy="502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E4DED4-D758-4B3F-92D4-745182A4249B}"/>
              </a:ext>
            </a:extLst>
          </p:cNvPr>
          <p:cNvSpPr txBox="1"/>
          <p:nvPr/>
        </p:nvSpPr>
        <p:spPr>
          <a:xfrm>
            <a:off x="8196964" y="4784858"/>
            <a:ext cx="2762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very large compared to Group 1 and Group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EC6A8EA-8A46-40EA-8573-FB8018FE8D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0468" y="1200269"/>
                <a:ext cx="7212085" cy="50292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>
                    <a:solidFill>
                      <a:srgbClr val="0070C0"/>
                    </a:solidFill>
                  </a:rPr>
                  <a:t>Joining the groups?</a:t>
                </a:r>
                <a:r>
                  <a:rPr lang="en-US" dirty="0"/>
                  <a:t> How does modularity change if Group 1 and Group 2 are joined? The modularity increases if the product of the total degrees of the group is less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Resolution limit. </a:t>
                </a:r>
                <a:r>
                  <a:rPr lang="en-US" dirty="0"/>
                  <a:t>Thus, any algorithm based on modularity maximization will join small groups in a large network. For example, if the “small” groups are about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 nodes each, they are undistinguishable in a network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5000</m:t>
                    </m:r>
                  </m:oMath>
                </a14:m>
                <a:r>
                  <a:rPr lang="en-US" dirty="0"/>
                  <a:t> edges.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EC6A8EA-8A46-40EA-8573-FB8018FE8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68" y="1200269"/>
                <a:ext cx="7212085" cy="5029200"/>
              </a:xfrm>
              <a:prstGeom prst="rect">
                <a:avLst/>
              </a:prstGeom>
              <a:blipFill>
                <a:blip r:embed="rId3"/>
                <a:stretch>
                  <a:fillRect l="-507" t="-1212" r="-2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302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2799" y="1589567"/>
            <a:ext cx="7155543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Sections 14.1-14.2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C42FE918-A725-4A17-832F-F28B624C2EC6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3BD102-EB16-447C-B953-6F14AC941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029" y="1589567"/>
            <a:ext cx="350797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98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CBAB47-7831-451A-8323-0214B0F24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F2B260-4624-481D-AFF7-9849B59BC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Betweenness 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32556-6FEE-4AF4-985D-1AFEF1E0B5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12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C4221-06E2-473C-8FA0-61864472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Bridge-Like Links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761AEA-0118-4CA4-80E0-3932ECC3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14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BC4CCB-1A07-4D05-AB8C-4803469BB86D}"/>
              </a:ext>
            </a:extLst>
          </p:cNvPr>
          <p:cNvSpPr/>
          <p:nvPr/>
        </p:nvSpPr>
        <p:spPr>
          <a:xfrm>
            <a:off x="812800" y="2241006"/>
            <a:ext cx="5446486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00" b="1" dirty="0">
                <a:solidFill>
                  <a:srgbClr val="0070C0"/>
                </a:solidFill>
              </a:rPr>
              <a:t>Idea. </a:t>
            </a:r>
            <a:r>
              <a:rPr lang="en-US" sz="2900" dirty="0"/>
              <a:t>A community in a network is an “island”, possibly connected with other “islands” by few “bridges”. We can detect such communities if we identify “bridge-like” edges that lie between them.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73C57-7F04-490E-A238-01D651CB3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20" y="1867053"/>
            <a:ext cx="517398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85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Betweenness Again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How to identify bridge-like links? </a:t>
            </a:r>
            <a:r>
              <a:rPr lang="en-US" dirty="0"/>
              <a:t>We can use the same idea as in the case of betweenness centrality: </a:t>
            </a:r>
          </a:p>
          <a:p>
            <a:r>
              <a:rPr lang="en-US" b="1" dirty="0">
                <a:solidFill>
                  <a:srgbClr val="0070C0"/>
                </a:solidFill>
              </a:rPr>
              <a:t>Flows.</a:t>
            </a:r>
            <a:r>
              <a:rPr lang="en-US" dirty="0"/>
              <a:t> A network is viewed as a set of nodes connected by paths along which something </a:t>
            </a:r>
            <a:r>
              <a:rPr lang="en-US" dirty="0">
                <a:solidFill>
                  <a:srgbClr val="FF0000"/>
                </a:solidFill>
              </a:rPr>
              <a:t>flows</a:t>
            </a:r>
            <a:r>
              <a:rPr lang="en-US" dirty="0"/>
              <a:t>. Natural examples of such flows are information or goods. A flow between two nodes always takes </a:t>
            </a:r>
            <a:r>
              <a:rPr lang="en-US" dirty="0">
                <a:solidFill>
                  <a:srgbClr val="FF0000"/>
                </a:solidFill>
              </a:rPr>
              <a:t>shortest paths </a:t>
            </a:r>
            <a:r>
              <a:rPr lang="en-US" dirty="0"/>
              <a:t>between them. </a:t>
            </a:r>
          </a:p>
          <a:p>
            <a:r>
              <a:rPr lang="en-US" b="1" dirty="0">
                <a:solidFill>
                  <a:srgbClr val="0070C0"/>
                </a:solidFill>
              </a:rPr>
              <a:t>Bridge-like edges.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edge betweenness </a:t>
            </a:r>
            <a:r>
              <a:rPr lang="en-US" dirty="0"/>
              <a:t>of an edge (defined in the next slides) measures the total amount of flow that it carries. Edges that lie between communities, called </a:t>
            </a:r>
            <a:r>
              <a:rPr lang="en-US" dirty="0">
                <a:solidFill>
                  <a:srgbClr val="FF0000"/>
                </a:solidFill>
              </a:rPr>
              <a:t>between-community edges</a:t>
            </a:r>
            <a:r>
              <a:rPr lang="en-US" dirty="0"/>
              <a:t>, are expected to have high values of the edge betweenness. </a:t>
            </a:r>
          </a:p>
        </p:txBody>
      </p:sp>
    </p:spTree>
    <p:extLst>
      <p:ext uri="{BB962C8B-B14F-4D97-AF65-F5344CB8AC3E}">
        <p14:creationId xmlns:p14="http://schemas.microsoft.com/office/powerpoint/2010/main" val="374604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Between-Community Edges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113" y="1616926"/>
            <a:ext cx="6696075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800" y="4947424"/>
            <a:ext cx="10871199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/>
              <a:t>We expect the between-community edges to carry more shortest paths than most. By calculating the edge betweenness of each edge, we can identify the between-community edges.</a:t>
            </a:r>
          </a:p>
        </p:txBody>
      </p:sp>
    </p:spTree>
    <p:extLst>
      <p:ext uri="{BB962C8B-B14F-4D97-AF65-F5344CB8AC3E}">
        <p14:creationId xmlns:p14="http://schemas.microsoft.com/office/powerpoint/2010/main" val="3946668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Edge Betweenness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a graph, the </a:t>
                </a:r>
                <a:r>
                  <a:rPr lang="en-US" dirty="0">
                    <a:solidFill>
                      <a:srgbClr val="FF0000"/>
                    </a:solidFill>
                  </a:rPr>
                  <a:t>edge betweenness </a:t>
                </a:r>
                <a:r>
                  <a:rPr lang="en-US" dirty="0"/>
                  <a:t>of an edge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is defined by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52382" y="2693259"/>
                <a:ext cx="3475451" cy="120943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9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9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9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9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90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382" y="2693259"/>
                <a:ext cx="3475451" cy="1209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16864" y="4578620"/>
                <a:ext cx="10133634" cy="1431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900" dirty="0"/>
                  <a:t>where the sum is taken over all unordered pairs of nodes </a:t>
                </a:r>
                <a14:m>
                  <m:oMath xmlns:m="http://schemas.openxmlformats.org/officeDocument/2006/math">
                    <m:r>
                      <a:rPr lang="en-US" sz="29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9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9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9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9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900" dirty="0"/>
                  <a:t> such that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900" dirty="0"/>
                  <a:t>. We adopt the convention that the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900" dirty="0"/>
                  <a:t>th term in the sum is zero if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900" dirty="0"/>
                  <a:t>.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64" y="4578620"/>
                <a:ext cx="10133634" cy="1431161"/>
              </a:xfrm>
              <a:prstGeom prst="rect">
                <a:avLst/>
              </a:prstGeom>
              <a:blipFill>
                <a:blip r:embed="rId4"/>
                <a:stretch>
                  <a:fillRect l="-1264" t="-4255" b="-11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279342" y="2443079"/>
                <a:ext cx="36711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the number of shortest paths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that contain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342" y="2443079"/>
                <a:ext cx="3671156" cy="646331"/>
              </a:xfrm>
              <a:prstGeom prst="rect">
                <a:avLst/>
              </a:prstGeom>
              <a:blipFill>
                <a:blip r:embed="rId5"/>
                <a:stretch>
                  <a:fillRect l="-1329" t="-5660" r="-116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279342" y="3551289"/>
                <a:ext cx="33119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the total number of shortest paths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342" y="3551289"/>
                <a:ext cx="3311912" cy="646331"/>
              </a:xfrm>
              <a:prstGeom prst="rect">
                <a:avLst/>
              </a:prstGeom>
              <a:blipFill>
                <a:blip r:embed="rId6"/>
                <a:stretch>
                  <a:fillRect l="-1473" t="-5660" r="-110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6057900" y="2819400"/>
            <a:ext cx="1123486" cy="1778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 flipV="1">
            <a:off x="6057900" y="3670301"/>
            <a:ext cx="1123486" cy="1778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946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18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705918" y="1773296"/>
            <a:ext cx="7405688" cy="42267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92770" y="4767948"/>
                <a:ext cx="16045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7⋅7=49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770" y="4767948"/>
                <a:ext cx="160451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V="1">
            <a:off x="5474399" y="3886656"/>
            <a:ext cx="0" cy="7888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92770" y="2137479"/>
                <a:ext cx="18242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⋅11=33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770" y="2137479"/>
                <a:ext cx="182423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>
            <a:off x="4399472" y="2691575"/>
            <a:ext cx="1009291" cy="696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111606" y="4998780"/>
                <a:ext cx="14590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⋅1=1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606" y="4998780"/>
                <a:ext cx="145905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7850038" y="5229613"/>
            <a:ext cx="12469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9104115" y="2368311"/>
                <a:ext cx="18242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⋅12=12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115" y="2368311"/>
                <a:ext cx="182423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H="1">
            <a:off x="7660257" y="2599143"/>
            <a:ext cx="132846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189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Betweenness Algorithms: General Approach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edge betweenness for each edge and remove the edge(s) of highest betweenness from the graph.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This may cause the graph to separate into multiple connected components. If so, the components of the remaining graph are the communities of the first level.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obtain the next level of community structure, recalculate the edge betweenness for each edge and again remove the edge(s) of highest betweenness.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step 3 until no edges remain.</a:t>
            </a:r>
          </a:p>
        </p:txBody>
      </p:sp>
    </p:spTree>
    <p:extLst>
      <p:ext uri="{BB962C8B-B14F-4D97-AF65-F5344CB8AC3E}">
        <p14:creationId xmlns:p14="http://schemas.microsoft.com/office/powerpoint/2010/main" val="215749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518" y="1812625"/>
            <a:ext cx="5173980" cy="42976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78185" y="2151390"/>
            <a:ext cx="421516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/>
              <a:t>Network of co-authorships in a university department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78185" y="3660382"/>
            <a:ext cx="4215161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/>
              <a:t>The problem of finding groups of nodes is called </a:t>
            </a:r>
            <a:r>
              <a:rPr lang="en-US" sz="2900" dirty="0">
                <a:solidFill>
                  <a:srgbClr val="FF0000"/>
                </a:solidFill>
              </a:rPr>
              <a:t>community detection</a:t>
            </a:r>
            <a:r>
              <a:rPr lang="en-US" sz="29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3747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Betweenness Algorithms: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20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08951" y="1781175"/>
            <a:ext cx="10487025" cy="321945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370288" y="1933575"/>
            <a:ext cx="4876800" cy="321945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08951" y="1933575"/>
            <a:ext cx="4876800" cy="321945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12351" y="5397499"/>
            <a:ext cx="1270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/>
              <a:t>Level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34400" y="5397498"/>
            <a:ext cx="1270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/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1711261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Dendrogram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21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82663" y="1735137"/>
            <a:ext cx="5867400" cy="4352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91400" y="2572771"/>
            <a:ext cx="41315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result of a betweenness algorithm can be represented using a rooted tree called </a:t>
            </a:r>
            <a:r>
              <a:rPr lang="en-US" sz="2400" dirty="0">
                <a:solidFill>
                  <a:srgbClr val="FF0000"/>
                </a:solidFill>
              </a:rPr>
              <a:t>“dendrogram”</a:t>
            </a:r>
            <a:r>
              <a:rPr lang="en-US" sz="2400" dirty="0"/>
              <a:t>. This dendrogram represents the entire network and the leaves represent the nodes.</a:t>
            </a:r>
          </a:p>
        </p:txBody>
      </p:sp>
    </p:spTree>
    <p:extLst>
      <p:ext uri="{BB962C8B-B14F-4D97-AF65-F5344CB8AC3E}">
        <p14:creationId xmlns:p14="http://schemas.microsoft.com/office/powerpoint/2010/main" val="642875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Edge Betweenness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Betweenness algorithms differ in how they calculate edge betweenness. For example, the </a:t>
                </a:r>
                <a:r>
                  <a:rPr lang="en-US" dirty="0">
                    <a:solidFill>
                      <a:srgbClr val="FF0000"/>
                    </a:solidFill>
                  </a:rPr>
                  <a:t>Girvan-Newman algorithm </a:t>
                </a:r>
                <a:r>
                  <a:rPr lang="en-US" dirty="0"/>
                  <a:t>calculates edge betweenness by performing breadth-first search (BFS) for each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 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Step 1.</a:t>
                </a:r>
                <a:r>
                  <a:rPr lang="en-US" dirty="0"/>
                  <a:t> By working down through the layers, the algorithm determines the number of shortest paths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each other node.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Step 2.</a:t>
                </a:r>
                <a:r>
                  <a:rPr lang="en-US" dirty="0"/>
                  <a:t> By working up through the layers, the algorithm uses the numbers of shortest paths to determine the amount of flows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for each edge.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Step 3.</a:t>
                </a:r>
                <a:r>
                  <a:rPr lang="en-US" dirty="0"/>
                  <a:t> Then the algorithm simply adds up the flows from all nodes to get the edge betweenness on every edge.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2307" r="-1402" b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54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4A195B0-A994-4CB5-B756-CB99832DA71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Step 1: BFS Starting at Vertex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4A195B0-A994-4CB5-B756-CB99832DA7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42" t="-1235" b="-17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5BF947-CEDF-4969-9F98-D8673FE2E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57CF4-6768-4BB3-9352-3E51B6EC4F3C}"/>
              </a:ext>
            </a:extLst>
          </p:cNvPr>
          <p:cNvSpPr txBox="1"/>
          <p:nvPr/>
        </p:nvSpPr>
        <p:spPr>
          <a:xfrm>
            <a:off x="3008243" y="5446644"/>
            <a:ext cx="6480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detailed explanation of this example in given in the book by Easley and Kleinberg, section 3.6.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AAF9DD-CC40-40D1-B6D5-F0DD8515A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49" y="1664970"/>
            <a:ext cx="8420100" cy="35280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E85A6A-0E14-43E6-84CF-7AF01B1C6314}"/>
              </a:ext>
            </a:extLst>
          </p:cNvPr>
          <p:cNvSpPr txBox="1"/>
          <p:nvPr/>
        </p:nvSpPr>
        <p:spPr>
          <a:xfrm>
            <a:off x="1072224" y="2250043"/>
            <a:ext cx="1688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input graph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B83C06-04BB-4C97-816C-0F1B6264E0A6}"/>
                  </a:ext>
                </a:extLst>
              </p:cNvPr>
              <p:cNvSpPr txBox="1"/>
              <p:nvPr/>
            </p:nvSpPr>
            <p:spPr>
              <a:xfrm>
                <a:off x="5593879" y="1664970"/>
                <a:ext cx="23260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BFS starting 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B83C06-04BB-4C97-816C-0F1B6264E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879" y="1664970"/>
                <a:ext cx="2326021" cy="461665"/>
              </a:xfrm>
              <a:prstGeom prst="rect">
                <a:avLst/>
              </a:prstGeom>
              <a:blipFill>
                <a:blip r:embed="rId4"/>
                <a:stretch>
                  <a:fillRect l="-419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760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Numbers of Shortest Paths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24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792623" y="1600200"/>
            <a:ext cx="692108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5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Amount of Flow for Every Edge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25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37919" y="1689100"/>
            <a:ext cx="5801487" cy="449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37200" y="5651500"/>
                <a:ext cx="275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path to K, split evenly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200" y="5651500"/>
                <a:ext cx="2755900" cy="400110"/>
              </a:xfrm>
              <a:prstGeom prst="rect">
                <a:avLst/>
              </a:prstGeom>
              <a:blipFill>
                <a:blip r:embed="rId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52464" y="4673600"/>
                <a:ext cx="31455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+0.5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paths to J, split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1:2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464" y="4673600"/>
                <a:ext cx="3145536" cy="400110"/>
              </a:xfrm>
              <a:prstGeom prst="rect">
                <a:avLst/>
              </a:prstGeom>
              <a:blipFill>
                <a:blip r:embed="rId4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915150" y="3736945"/>
                <a:ext cx="31455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paths to H, split evenly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150" y="3736945"/>
                <a:ext cx="3145536" cy="400110"/>
              </a:xfrm>
              <a:prstGeom prst="rect">
                <a:avLst/>
              </a:prstGeom>
              <a:blipFill>
                <a:blip r:embed="rId5"/>
                <a:stretch>
                  <a:fillRect t="-7576" r="-1357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40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On a graph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nodes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edges, the Girvan-Newman algorithm runs in time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sparse graphs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proportional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Thus, the Girvan-Newman algorithm is slower than algorithms based on modularity maximization, but it gives quite good results in practice. </a:t>
                </a:r>
              </a:p>
              <a:p>
                <a:r>
                  <a:rPr lang="en-US" dirty="0"/>
                  <a:t>Also, betweenness algorithm may be preferable in some applications because they return a dendrogram, rather than a single partition of a network.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1357" r="-841" b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702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7A8B20-1DA8-47D6-A2DF-7E522E8E08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2E091C-E789-4343-B91A-883B308D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6E0CB-44AB-4A3F-BB12-0C5E1D4AE6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73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Hierarchical Clustering?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Basic idea. </a:t>
            </a:r>
            <a:r>
              <a:rPr lang="en-US" dirty="0">
                <a:solidFill>
                  <a:srgbClr val="FF0000"/>
                </a:solidFill>
              </a:rPr>
              <a:t>Hierarchical clustering </a:t>
            </a:r>
            <a:r>
              <a:rPr lang="en-US" dirty="0"/>
              <a:t>is a bottom-up approach to the community detection problem in which we start with the individual nodes of a network and join </a:t>
            </a:r>
            <a:r>
              <a:rPr lang="en-US" dirty="0">
                <a:solidFill>
                  <a:srgbClr val="FF0000"/>
                </a:solidFill>
              </a:rPr>
              <a:t>“similar” nodes </a:t>
            </a:r>
            <a:r>
              <a:rPr lang="en-US" dirty="0"/>
              <a:t>together to form groups.</a:t>
            </a:r>
          </a:p>
          <a:p>
            <a:r>
              <a:rPr lang="en-US" b="1" dirty="0">
                <a:solidFill>
                  <a:srgbClr val="0070C0"/>
                </a:solidFill>
              </a:rPr>
              <a:t>Similarity.</a:t>
            </a:r>
            <a:r>
              <a:rPr lang="en-US" dirty="0"/>
              <a:t> The key point of this approach is how to define and measure similarity between nodes. Depending on what similarity is chosen, the approach gives different community structures.</a:t>
            </a:r>
          </a:p>
          <a:p>
            <a:r>
              <a:rPr lang="en-US" b="1" dirty="0">
                <a:solidFill>
                  <a:srgbClr val="0070C0"/>
                </a:solidFill>
              </a:rPr>
              <a:t>Variants of similarity:</a:t>
            </a:r>
          </a:p>
          <a:p>
            <a:pPr lvl="1"/>
            <a:r>
              <a:rPr lang="en-US" dirty="0"/>
              <a:t>Shortest-path distance.</a:t>
            </a:r>
          </a:p>
          <a:p>
            <a:pPr lvl="1"/>
            <a:r>
              <a:rPr lang="en-US" dirty="0"/>
              <a:t>Similarity for nodes represented by rows of the adjacency matrix.</a:t>
            </a:r>
          </a:p>
          <a:p>
            <a:pPr lvl="1"/>
            <a:r>
              <a:rPr lang="en-US" dirty="0"/>
              <a:t>Similarity for nodes represented by their neighborhood subgraphs.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1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Between Groups of Nodes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Consider two groups of nodes,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nodes respectively. They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pairs of nodes. 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Single-linkage similarity. </a:t>
                </a:r>
                <a:r>
                  <a:rPr lang="en-US" dirty="0"/>
                  <a:t>The similarity is defined by the </a:t>
                </a:r>
                <a:r>
                  <a:rPr lang="en-US" dirty="0">
                    <a:solidFill>
                      <a:srgbClr val="FF0000"/>
                    </a:solidFill>
                  </a:rPr>
                  <a:t>most similar </a:t>
                </a:r>
                <a:r>
                  <a:rPr lang="en-US" dirty="0"/>
                  <a:t>of 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pairs of nodes. 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Complete-linkage similarity. </a:t>
                </a:r>
                <a:r>
                  <a:rPr lang="en-US" dirty="0"/>
                  <a:t>The similarity is defined by the </a:t>
                </a:r>
                <a:r>
                  <a:rPr lang="en-US" dirty="0">
                    <a:solidFill>
                      <a:srgbClr val="FF0000"/>
                    </a:solidFill>
                  </a:rPr>
                  <a:t>least similar </a:t>
                </a:r>
                <a:r>
                  <a:rPr lang="en-US" dirty="0"/>
                  <a:t>pair of nodes. 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Average-linkage similarity. </a:t>
                </a:r>
                <a:r>
                  <a:rPr lang="en-US" dirty="0"/>
                  <a:t>The similarity is defined by the </a:t>
                </a:r>
                <a:r>
                  <a:rPr lang="en-US" dirty="0">
                    <a:solidFill>
                      <a:srgbClr val="FF0000"/>
                    </a:solidFill>
                  </a:rPr>
                  <a:t>mean similarity</a:t>
                </a:r>
                <a:r>
                  <a:rPr lang="en-US" dirty="0"/>
                  <a:t> among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pairs of nodes.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1357" r="-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65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Application: Visualization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3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16864" y="1812421"/>
            <a:ext cx="5314950" cy="3781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91816" y="2541276"/>
            <a:ext cx="4293219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/>
              <a:t>Visualization of network structure using community detection: each community is represented by a single large node.</a:t>
            </a:r>
          </a:p>
        </p:txBody>
      </p:sp>
    </p:spTree>
    <p:extLst>
      <p:ext uri="{BB962C8B-B14F-4D97-AF65-F5344CB8AC3E}">
        <p14:creationId xmlns:p14="http://schemas.microsoft.com/office/powerpoint/2010/main" val="28901275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Hierarchical Clustering Method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Choose a similarity measure and evaluate it for all node pairs.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 each node to a group, consisting of just that one node. The similarities of these groups are just the similarities of the nodes.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pair of groups with the highest similarity and join them together into a single group.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similarity between the new composite group and all others using the chosen measure.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from step 3 until all nodes have been joined into a single group.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1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 and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Possible implementations of the hierarchical clustering method are discussed in </a:t>
                </a:r>
                <a:r>
                  <a:rPr lang="en-US"/>
                  <a:t>Section 14.5.2. </a:t>
                </a:r>
                <a:r>
                  <a:rPr lang="en-US" dirty="0"/>
                  <a:t>The trivial implementation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number of nodes. </a:t>
                </a:r>
              </a:p>
              <a:p>
                <a:r>
                  <a:rPr lang="en-US" dirty="0"/>
                  <a:t>A more efficient implementation that uses heaps (or a similar data structure) takes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Unlike other community detection methods, a typical output of hierarchical clustering is a set of tightly knit cores surrounded by single nodes or smaller groups.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80" t="-1357" r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279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C42FE918-A725-4A17-832F-F28B624C2EC6}" type="slidenum">
              <a:rPr lang="en-US" smtClean="0"/>
              <a:t>32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643D30-D951-40BC-ACBB-09A56B55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013" y="1671454"/>
            <a:ext cx="2806377" cy="3657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A885A4-9587-486A-8CC4-7147100BF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611" y="1671454"/>
            <a:ext cx="2506812" cy="3657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E9D886-3B21-466F-B120-EAD221EE6F7D}"/>
              </a:ext>
            </a:extLst>
          </p:cNvPr>
          <p:cNvSpPr txBox="1"/>
          <p:nvPr/>
        </p:nvSpPr>
        <p:spPr>
          <a:xfrm>
            <a:off x="1894012" y="5362777"/>
            <a:ext cx="2806377" cy="536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/>
              <a:t>Section 14.5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5AA4D4-8531-4E08-833E-93995C9EAD1A}"/>
              </a:ext>
            </a:extLst>
          </p:cNvPr>
          <p:cNvSpPr txBox="1"/>
          <p:nvPr/>
        </p:nvSpPr>
        <p:spPr>
          <a:xfrm>
            <a:off x="7491611" y="5362777"/>
            <a:ext cx="2506812" cy="536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/>
              <a:t>Section 3.6 </a:t>
            </a:r>
          </a:p>
        </p:txBody>
      </p:sp>
    </p:spTree>
    <p:extLst>
      <p:ext uri="{BB962C8B-B14F-4D97-AF65-F5344CB8AC3E}">
        <p14:creationId xmlns:p14="http://schemas.microsoft.com/office/powerpoint/2010/main" val="353826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352712-8E92-4E32-B74A-7D5667A1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215219A-B9A0-46B9-B308-312A6831B535}"/>
              </a:ext>
            </a:extLst>
          </p:cNvPr>
          <p:cNvSpPr txBox="1">
            <a:spLocks/>
          </p:cNvSpPr>
          <p:nvPr/>
        </p:nvSpPr>
        <p:spPr>
          <a:xfrm>
            <a:off x="1796140" y="188740"/>
            <a:ext cx="8599714" cy="80554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Approaches to Community Detection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FA7E2-FB5F-474A-B786-52A4528C1FDE}"/>
              </a:ext>
            </a:extLst>
          </p:cNvPr>
          <p:cNvSpPr txBox="1">
            <a:spLocks/>
          </p:cNvSpPr>
          <p:nvPr/>
        </p:nvSpPr>
        <p:spPr>
          <a:xfrm>
            <a:off x="491668" y="1217356"/>
            <a:ext cx="11208657" cy="2068287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Informally: </a:t>
            </a:r>
          </a:p>
          <a:p>
            <a:pPr marL="0" indent="0">
              <a:buNone/>
            </a:pPr>
            <a:r>
              <a:rPr lang="en-US" dirty="0"/>
              <a:t>Given a network, divide it into groups of nodes, called </a:t>
            </a:r>
            <a:r>
              <a:rPr lang="en-US" dirty="0">
                <a:solidFill>
                  <a:srgbClr val="FF0000"/>
                </a:solidFill>
              </a:rPr>
              <a:t>communities</a:t>
            </a:r>
            <a:r>
              <a:rPr lang="en-US" dirty="0"/>
              <a:t>, such that such that there are </a:t>
            </a:r>
            <a:r>
              <a:rPr lang="en-US" dirty="0">
                <a:highlight>
                  <a:srgbClr val="FFFF00"/>
                </a:highlight>
              </a:rPr>
              <a:t>many</a:t>
            </a:r>
            <a:r>
              <a:rPr lang="en-US" dirty="0"/>
              <a:t> edges within groups and </a:t>
            </a:r>
            <a:r>
              <a:rPr lang="en-US" dirty="0">
                <a:highlight>
                  <a:srgbClr val="FFFF00"/>
                </a:highlight>
              </a:rPr>
              <a:t>few</a:t>
            </a:r>
            <a:r>
              <a:rPr lang="en-US" dirty="0"/>
              <a:t> edges between them.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5FAEF64-5D28-4343-B2F9-2941E05ED8A7}"/>
              </a:ext>
            </a:extLst>
          </p:cNvPr>
          <p:cNvSpPr txBox="1">
            <a:spLocks/>
          </p:cNvSpPr>
          <p:nvPr/>
        </p:nvSpPr>
        <p:spPr>
          <a:xfrm>
            <a:off x="491668" y="3962566"/>
            <a:ext cx="11208657" cy="20682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Major approaches:</a:t>
            </a:r>
          </a:p>
          <a:p>
            <a:r>
              <a:rPr lang="en-US" dirty="0"/>
              <a:t>definition in terms of modularity maximization; </a:t>
            </a:r>
          </a:p>
          <a:p>
            <a:r>
              <a:rPr lang="en-US" dirty="0"/>
              <a:t>definition in terms of edge betweenness;</a:t>
            </a:r>
          </a:p>
          <a:p>
            <a:r>
              <a:rPr lang="en-US" dirty="0"/>
              <a:t>definition in terms of hierarchical clustering.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AD8084-08A1-4EBF-8738-225A21575DEF}"/>
              </a:ext>
            </a:extLst>
          </p:cNvPr>
          <p:cNvSpPr txBox="1"/>
          <p:nvPr/>
        </p:nvSpPr>
        <p:spPr>
          <a:xfrm>
            <a:off x="3853543" y="3031673"/>
            <a:ext cx="6542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What exactly do we mean by “many” and “few”?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45153D-6EE9-4127-A071-70F96E83680E}"/>
              </a:ext>
            </a:extLst>
          </p:cNvPr>
          <p:cNvCxnSpPr>
            <a:cxnSpLocks/>
          </p:cNvCxnSpPr>
          <p:nvPr/>
        </p:nvCxnSpPr>
        <p:spPr>
          <a:xfrm flipV="1">
            <a:off x="4517572" y="2695139"/>
            <a:ext cx="0" cy="3365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7B792E-6DA8-4799-A9DC-5CB38A4ACFBB}"/>
              </a:ext>
            </a:extLst>
          </p:cNvPr>
          <p:cNvCxnSpPr>
            <a:cxnSpLocks/>
          </p:cNvCxnSpPr>
          <p:nvPr/>
        </p:nvCxnSpPr>
        <p:spPr>
          <a:xfrm flipV="1">
            <a:off x="8882743" y="2695139"/>
            <a:ext cx="0" cy="33653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50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BD3E65-8895-4ADE-8144-A9B207CE4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C14302-4C58-43B6-9589-867608AF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 Maximization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05398-E2AE-43A5-B158-E898086D26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08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352712-8E92-4E32-B74A-7D5667A1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FA7E2-FB5F-474A-B786-52A4528C1FDE}"/>
              </a:ext>
            </a:extLst>
          </p:cNvPr>
          <p:cNvSpPr txBox="1">
            <a:spLocks/>
          </p:cNvSpPr>
          <p:nvPr/>
        </p:nvSpPr>
        <p:spPr>
          <a:xfrm>
            <a:off x="491671" y="589438"/>
            <a:ext cx="11208657" cy="163900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Definition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modularity maximization problem</a:t>
            </a:r>
            <a:r>
              <a:rPr lang="en-US" dirty="0"/>
              <a:t>: given a network, find its partition into communities that maximizes the modularity. 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07A4503-4948-4A97-82DD-4FC7AF3B0BC3}"/>
              </a:ext>
            </a:extLst>
          </p:cNvPr>
          <p:cNvSpPr txBox="1">
            <a:spLocks/>
          </p:cNvSpPr>
          <p:nvPr/>
        </p:nvSpPr>
        <p:spPr>
          <a:xfrm>
            <a:off x="491670" y="3925469"/>
            <a:ext cx="10871200" cy="2144486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b="1" dirty="0">
                <a:solidFill>
                  <a:srgbClr val="0070C0"/>
                </a:solidFill>
              </a:rPr>
              <a:t>Coping with computational hardness. </a:t>
            </a:r>
          </a:p>
          <a:p>
            <a:r>
              <a:rPr lang="en-US" dirty="0"/>
              <a:t>Heuristic algorithms, for example greedy algorithms. </a:t>
            </a:r>
          </a:p>
          <a:p>
            <a:r>
              <a:rPr lang="en-US" dirty="0"/>
              <a:t>Approximation algorithms for modularity approximation.</a:t>
            </a:r>
          </a:p>
          <a:p>
            <a:r>
              <a:rPr lang="en-US" dirty="0"/>
              <a:t>Randomized algorithms.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7D31E169-C2BE-4C14-A251-61B572592F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1671" y="2319598"/>
                <a:ext cx="11208657" cy="151471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Complexity</a:t>
                </a:r>
              </a:p>
              <a:p>
                <a:pPr marL="0" indent="0">
                  <a:buNone/>
                </a:pPr>
                <a:r>
                  <a:rPr lang="en-US" dirty="0"/>
                  <a:t>It is unknown whether there is an efficient algorithm for the modularity maximization problem. This problem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𝑵𝑷</m:t>
                    </m:r>
                  </m:oMath>
                </a14:m>
                <a:r>
                  <a:rPr lang="en-US" dirty="0"/>
                  <a:t>-hard (section 14.2.1). </a:t>
                </a:r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7D31E169-C2BE-4C14-A251-61B572592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71" y="2319598"/>
                <a:ext cx="11208657" cy="1514710"/>
              </a:xfrm>
              <a:prstGeom prst="rect">
                <a:avLst/>
              </a:prstGeom>
              <a:blipFill>
                <a:blip r:embed="rId2"/>
                <a:stretch>
                  <a:fillRect l="-1197" t="-4032" b="-11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66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352712-8E92-4E32-B74A-7D5667A1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7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215219A-B9A0-46B9-B308-312A6831B535}"/>
              </a:ext>
            </a:extLst>
          </p:cNvPr>
          <p:cNvSpPr txBox="1">
            <a:spLocks/>
          </p:cNvSpPr>
          <p:nvPr/>
        </p:nvSpPr>
        <p:spPr>
          <a:xfrm>
            <a:off x="1763485" y="156083"/>
            <a:ext cx="8665030" cy="80554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Example: Simple Greedy Algorithm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1F15552-7C11-4963-B22A-131FC128D9F8}"/>
              </a:ext>
            </a:extLst>
          </p:cNvPr>
          <p:cNvSpPr txBox="1">
            <a:spLocks/>
          </p:cNvSpPr>
          <p:nvPr/>
        </p:nvSpPr>
        <p:spPr>
          <a:xfrm>
            <a:off x="816864" y="1262743"/>
            <a:ext cx="10871200" cy="4082143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/>
              <a:t>The algorithm below partitions a network into two communities (it can be modified for partitioning into any number of communities).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with a random partition into two groups.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node, calculate how much the modularity would change if that node were moved to the other group.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a node with the maximum increase of the modularity and move it to the other group.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steps 2 and 3 until the modularity no longer improves.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06888300-2D80-4507-B829-47C570D7EC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6864" y="5529944"/>
                <a:ext cx="10871200" cy="71845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/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Running time: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too slow for large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06888300-2D80-4507-B829-47C570D7E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64" y="5529944"/>
                <a:ext cx="10871200" cy="718456"/>
              </a:xfrm>
              <a:prstGeom prst="rect">
                <a:avLst/>
              </a:prstGeom>
              <a:blipFill>
                <a:blip r:embed="rId2"/>
                <a:stretch>
                  <a:fillRect l="-1178" t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43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352712-8E92-4E32-B74A-7D5667A1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8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215219A-B9A0-46B9-B308-312A6831B535}"/>
              </a:ext>
            </a:extLst>
          </p:cNvPr>
          <p:cNvSpPr txBox="1">
            <a:spLocks/>
          </p:cNvSpPr>
          <p:nvPr/>
        </p:nvSpPr>
        <p:spPr>
          <a:xfrm>
            <a:off x="3209906" y="101655"/>
            <a:ext cx="6085115" cy="80554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Approximation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81F15552-7C11-4963-B22A-131FC128D9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6864" y="1262743"/>
                <a:ext cx="10871200" cy="408214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/>
                  <a:buNone/>
                </a:pPr>
                <a:r>
                  <a:rPr lang="en-US" dirty="0"/>
                  <a:t>The modularity maximization problem can also be solved by a faster  approximation algorithm described in sections 14.2.3 and 14.2.4. </a:t>
                </a:r>
              </a:p>
              <a:p>
                <a:r>
                  <a:rPr lang="en-US" dirty="0"/>
                  <a:t>The algorithm uses the </a:t>
                </a:r>
                <a:r>
                  <a:rPr lang="en-US" dirty="0">
                    <a:solidFill>
                      <a:srgbClr val="FF0000"/>
                    </a:solidFill>
                  </a:rPr>
                  <a:t>relaxation method</a:t>
                </a:r>
                <a:r>
                  <a:rPr lang="en-US" dirty="0"/>
                  <a:t>, which is a standard technique in solving discrete optimization problem.</a:t>
                </a:r>
              </a:p>
              <a:p>
                <a:r>
                  <a:rPr lang="en-US" dirty="0"/>
                  <a:t>In the case of two communities, the algorithm works with a special matrix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(called the </a:t>
                </a:r>
                <a:r>
                  <a:rPr lang="en-US" dirty="0">
                    <a:solidFill>
                      <a:srgbClr val="FF0000"/>
                    </a:solidFill>
                  </a:rPr>
                  <a:t>modularity matrix</a:t>
                </a:r>
                <a:r>
                  <a:rPr lang="en-US" dirty="0"/>
                  <a:t>) and computes its leading eigenvector. Then the algorithm assigns nodes to communities according to the signs of the elements in this vector. </a:t>
                </a:r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81F15552-7C11-4963-B22A-131FC128D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64" y="1262743"/>
                <a:ext cx="10871200" cy="4082143"/>
              </a:xfrm>
              <a:prstGeom prst="rect">
                <a:avLst/>
              </a:prstGeom>
              <a:blipFill>
                <a:blip r:embed="rId2"/>
                <a:stretch>
                  <a:fillRect l="-1178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06888300-2D80-4507-B829-47C570D7EC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6864" y="5529944"/>
                <a:ext cx="10871200" cy="71845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/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Running time: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faster than the greedy algorithm.</a:t>
                </a: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06888300-2D80-4507-B829-47C570D7E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64" y="5529944"/>
                <a:ext cx="10871200" cy="718456"/>
              </a:xfrm>
              <a:prstGeom prst="rect">
                <a:avLst/>
              </a:prstGeom>
              <a:blipFill>
                <a:blip r:embed="rId3"/>
                <a:stretch>
                  <a:fillRect l="-1178" t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08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352712-8E92-4E32-B74A-7D5667A1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9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215219A-B9A0-46B9-B308-312A6831B535}"/>
              </a:ext>
            </a:extLst>
          </p:cNvPr>
          <p:cNvSpPr txBox="1">
            <a:spLocks/>
          </p:cNvSpPr>
          <p:nvPr/>
        </p:nvSpPr>
        <p:spPr>
          <a:xfrm>
            <a:off x="3053442" y="206828"/>
            <a:ext cx="6085115" cy="80554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The Louvain Algorithm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1F15552-7C11-4963-B22A-131FC128D9F8}"/>
              </a:ext>
            </a:extLst>
          </p:cNvPr>
          <p:cNvSpPr txBox="1">
            <a:spLocks/>
          </p:cNvSpPr>
          <p:nvPr/>
        </p:nvSpPr>
        <p:spPr>
          <a:xfrm>
            <a:off x="728181" y="1295401"/>
            <a:ext cx="11048565" cy="314597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This algorithm (described in section 14.2.5) is an example of so-called </a:t>
            </a:r>
            <a:r>
              <a:rPr lang="en-US" dirty="0">
                <a:solidFill>
                  <a:srgbClr val="FF0000"/>
                </a:solidFill>
              </a:rPr>
              <a:t>“bottom-up” algorithms</a:t>
            </a:r>
            <a:r>
              <a:rPr lang="en-US" dirty="0"/>
              <a:t>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starts with </a:t>
            </a:r>
            <a:r>
              <a:rPr lang="en-US" dirty="0">
                <a:highlight>
                  <a:srgbClr val="FFFF00"/>
                </a:highlight>
              </a:rPr>
              <a:t>single-node groups</a:t>
            </a:r>
            <a:r>
              <a:rPr lang="en-US" dirty="0"/>
              <a:t>, each node forms its own group.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 the algorithm </a:t>
            </a:r>
            <a:r>
              <a:rPr lang="en-US" dirty="0">
                <a:highlight>
                  <a:srgbClr val="FFFF00"/>
                </a:highlight>
              </a:rPr>
              <a:t>merges</a:t>
            </a:r>
            <a:r>
              <a:rPr lang="en-US" dirty="0"/>
              <a:t> groups into larger ones. At each step, the algorithm performs a merge that most increases the modularity, and repeats this procedure until no further increase is possible.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06888300-2D80-4507-B829-47C570D7EC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8182" y="4528457"/>
                <a:ext cx="11048564" cy="126274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Running time: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 The inventors applied it to a network with more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/>
                  <a:t> nodes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edges. </a:t>
                </a: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06888300-2D80-4507-B829-47C570D7E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82" y="4528457"/>
                <a:ext cx="11048564" cy="1262743"/>
              </a:xfrm>
              <a:prstGeom prst="rect">
                <a:avLst/>
              </a:prstGeom>
              <a:blipFill>
                <a:blip r:embed="rId2"/>
                <a:stretch>
                  <a:fillRect l="-1158" t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66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" id="{EE3CAD15-D4C5-48E4-B044-E3C0614D0E17}" vid="{14AA537B-0363-4E43-89C6-FB46DAC3E8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3921</TotalTime>
  <Words>1858</Words>
  <Application>Microsoft Office PowerPoint</Application>
  <PresentationFormat>Widescreen</PresentationFormat>
  <Paragraphs>166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Calibri</vt:lpstr>
      <vt:lpstr>Cambria Math</vt:lpstr>
      <vt:lpstr>Tw Cen MT</vt:lpstr>
      <vt:lpstr>Wingdings</vt:lpstr>
      <vt:lpstr>Wingdings 2</vt:lpstr>
      <vt:lpstr>MyTheme</vt:lpstr>
      <vt:lpstr>community detection</vt:lpstr>
      <vt:lpstr>Example</vt:lpstr>
      <vt:lpstr>Possible Application: Visualization</vt:lpstr>
      <vt:lpstr>PowerPoint Presentation</vt:lpstr>
      <vt:lpstr>Modularity Maximization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Reading</vt:lpstr>
      <vt:lpstr>Betweenness Clustering</vt:lpstr>
      <vt:lpstr>Bridge-Like Links</vt:lpstr>
      <vt:lpstr>Betweenness Again</vt:lpstr>
      <vt:lpstr>Between-Community Edges</vt:lpstr>
      <vt:lpstr>Definition of Edge Betweenness</vt:lpstr>
      <vt:lpstr>Example</vt:lpstr>
      <vt:lpstr>Betweenness Algorithms: General Approach</vt:lpstr>
      <vt:lpstr>Betweenness Algorithms: Example</vt:lpstr>
      <vt:lpstr>Dendrogram</vt:lpstr>
      <vt:lpstr>Calculation of Edge Betweenness</vt:lpstr>
      <vt:lpstr>Step 1: BFS Starting at Vertex A</vt:lpstr>
      <vt:lpstr>Step 2: Numbers of Shortest Paths</vt:lpstr>
      <vt:lpstr>Step 3: Amount of Flow for Every Edge</vt:lpstr>
      <vt:lpstr>Running Time</vt:lpstr>
      <vt:lpstr>Hierarchical Clustering</vt:lpstr>
      <vt:lpstr>What Is Hierarchical Clustering?</vt:lpstr>
      <vt:lpstr>Similarity Between Groups of Nodes</vt:lpstr>
      <vt:lpstr>The Hierarchical Clustering Method</vt:lpstr>
      <vt:lpstr>Implementations and Analysis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detection</dc:title>
  <dc:subject>Network Science</dc:subject>
  <dc:creator>Evgeny Dantsin</dc:creator>
  <cp:lastModifiedBy>Evgeny Dantsin</cp:lastModifiedBy>
  <cp:revision>316</cp:revision>
  <dcterms:created xsi:type="dcterms:W3CDTF">2019-08-09T20:20:42Z</dcterms:created>
  <dcterms:modified xsi:type="dcterms:W3CDTF">2023-10-04T22:56:09Z</dcterms:modified>
</cp:coreProperties>
</file>