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653" r:id="rId3"/>
    <p:sldId id="300" r:id="rId4"/>
    <p:sldId id="654" r:id="rId5"/>
    <p:sldId id="345" r:id="rId6"/>
    <p:sldId id="656" r:id="rId7"/>
    <p:sldId id="303" r:id="rId8"/>
    <p:sldId id="6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4" autoAdjust="0"/>
    <p:restoredTop sz="94660"/>
  </p:normalViewPr>
  <p:slideViewPr>
    <p:cSldViewPr snapToGrid="0">
      <p:cViewPr varScale="1">
        <p:scale>
          <a:sx n="56" d="100"/>
          <a:sy n="5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9/27/2023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9/27/2023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9/27/2023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9/27/2023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9/27/2023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lanetcalc.com/172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B90B-7BE0-499A-B2A1-76F413CBD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similarity in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9A10-987C-4D44-8478-FFC4871FF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Similarity measures and their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6EC12-94F8-4C55-BEA3-441AB00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33F59-D64B-42CF-9905-9D80AB9E4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Jaccard coefficients</a:t>
            </a:r>
          </a:p>
          <a:p>
            <a:r>
              <a:rPr lang="en-US" dirty="0"/>
              <a:t>Hamming distance</a:t>
            </a:r>
          </a:p>
          <a:p>
            <a:r>
              <a:rPr lang="en-US" dirty="0"/>
              <a:t>Edit distance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356EF-304A-49BD-B54B-1374B977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Measures of Similarity: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2A8ED-3DBE-4D8B-9A3E-999B6D4873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0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Jaccard Coefficients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Similarity between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measured by the </a:t>
                </a:r>
                <a:r>
                  <a:rPr lang="en-US" dirty="0">
                    <a:solidFill>
                      <a:srgbClr val="FF0000"/>
                    </a:solidFill>
                  </a:rPr>
                  <a:t>Jaccard coefficient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more similar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are, the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464" y="2829529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7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406C-2E33-4FF0-801C-605D6FAD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422F0-F4CE-43C4-B74E-59DC6AD9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74C63E-E46A-40E1-A89E-1957A8CF579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choose the most similar set among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≈0.167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16=0.375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≈0.222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74C63E-E46A-40E1-A89E-1957A8CF5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05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Distance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Definition.</a:t>
                </a:r>
                <a:r>
                  <a:rPr lang="en-US" dirty="0"/>
                  <a:t> The </a:t>
                </a:r>
                <a:r>
                  <a:rPr lang="en-US" dirty="0">
                    <a:solidFill>
                      <a:srgbClr val="FF0000"/>
                    </a:solidFill>
                  </a:rPr>
                  <a:t>Hamming distance </a:t>
                </a: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number of positions at which the corresponding symbols are different.</a:t>
                </a:r>
              </a:p>
              <a:p>
                <a:r>
                  <a:rPr lang="en-US" dirty="0"/>
                  <a:t>Equivalently, the </a:t>
                </a:r>
                <a:r>
                  <a:rPr lang="en-US" dirty="0">
                    <a:solidFill>
                      <a:srgbClr val="FF0000"/>
                    </a:solidFill>
                  </a:rPr>
                  <a:t>Hamming distance </a:t>
                </a: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minimum number of substitutions needed to transform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Example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69D893-63CD-4F14-B46C-669F8C229019}"/>
                  </a:ext>
                </a:extLst>
              </p:cNvPr>
              <p:cNvSpPr txBox="1"/>
              <p:nvPr/>
            </p:nvSpPr>
            <p:spPr>
              <a:xfrm>
                <a:off x="6789299" y="4592832"/>
                <a:ext cx="3865945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700"/>
                  </a:spcBef>
                  <a:buClr>
                    <a:srgbClr val="DD8047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9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london</m:t>
                          </m:r>
                          <m:r>
                            <a:rPr lang="en-US" sz="2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9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boston</m:t>
                          </m:r>
                        </m:e>
                      </m:d>
                      <m:r>
                        <a:rPr lang="en-US" sz="2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9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69D893-63CD-4F14-B46C-669F8C229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99" y="4592832"/>
                <a:ext cx="3865945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61F71D-EB82-4FD7-9950-8EF584077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3323916"/>
                  </p:ext>
                </p:extLst>
              </p:nvPr>
            </p:nvGraphicFramePr>
            <p:xfrm>
              <a:off x="2431869" y="4404937"/>
              <a:ext cx="2970834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139">
                      <a:extLst>
                        <a:ext uri="{9D8B030D-6E8A-4147-A177-3AD203B41FA5}">
                          <a16:colId xmlns:a16="http://schemas.microsoft.com/office/drawing/2014/main" val="4279124321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525860525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326497720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4028496998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1135618718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2074597915"/>
                        </a:ext>
                      </a:extLst>
                    </a:gridCol>
                  </a:tblGrid>
                  <a:tr h="4258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3576348"/>
                      </a:ext>
                    </a:extLst>
                  </a:tr>
                  <a:tr h="4258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2584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61F71D-EB82-4FD7-9950-8EF584077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3323916"/>
                  </p:ext>
                </p:extLst>
              </p:nvPr>
            </p:nvGraphicFramePr>
            <p:xfrm>
              <a:off x="2431869" y="4404937"/>
              <a:ext cx="2970834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5139">
                      <a:extLst>
                        <a:ext uri="{9D8B030D-6E8A-4147-A177-3AD203B41FA5}">
                          <a16:colId xmlns:a16="http://schemas.microsoft.com/office/drawing/2014/main" val="4279124321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525860525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326497720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4028496998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1135618718"/>
                        </a:ext>
                      </a:extLst>
                    </a:gridCol>
                    <a:gridCol w="495139">
                      <a:extLst>
                        <a:ext uri="{9D8B030D-6E8A-4147-A177-3AD203B41FA5}">
                          <a16:colId xmlns:a16="http://schemas.microsoft.com/office/drawing/2014/main" val="20745979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r="-496341" b="-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35" r="-402469" b="-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8780" r="-297561" b="-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469" r="-201235" b="-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7561" r="-98780" b="-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3704" b="-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5763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1333" r="-49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35" t="-101333" r="-4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8780" t="-101333" r="-2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469" t="-101333" r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7561" t="-101333" r="-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3704" t="-1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25841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419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406C-2E33-4FF0-801C-605D6FAD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422F0-F4CE-43C4-B74E-59DC6AD9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74C63E-E46A-40E1-A89E-1957A8CF579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=0101101000</m:t>
                    </m:r>
                  </m:oMath>
                </a14:m>
                <a:r>
                  <a:rPr lang="en-US" dirty="0"/>
                  <a:t>, choose the most similar string among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=0101010101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=1010101010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=0010110001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74C63E-E46A-40E1-A89E-1957A8CF5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15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Distance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Definition. </a:t>
                </a: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edit distance </a:t>
                </a:r>
                <a:r>
                  <a:rPr lang="en-US" dirty="0"/>
                  <a:t>(also called the </a:t>
                </a:r>
                <a:r>
                  <a:rPr lang="en-US" dirty="0" err="1">
                    <a:solidFill>
                      <a:srgbClr val="FF0000"/>
                    </a:solidFill>
                  </a:rPr>
                  <a:t>Levenshtein</a:t>
                </a:r>
                <a:r>
                  <a:rPr lang="en-US" dirty="0">
                    <a:solidFill>
                      <a:srgbClr val="FF0000"/>
                    </a:solidFill>
                  </a:rPr>
                  <a:t> distance</a:t>
                </a:r>
                <a:r>
                  <a:rPr lang="en-US" dirty="0"/>
                  <a:t>) between strings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minimum number of edit operations (insertions, deletions, substitutions) needed to transform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london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oslo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Variants.</a:t>
                </a:r>
                <a:r>
                  <a:rPr lang="en-US" dirty="0"/>
                  <a:t> The edit distance has many variants depending on what edit operations we allow. For example, we can allow transpositions.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 r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41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406C-2E33-4FF0-801C-605D6FAD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422F0-F4CE-43C4-B74E-59DC6AD9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74C63E-E46A-40E1-A89E-1957A8CF579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𝑝𝑐𝑟𝑎𝑟𝑜𝑡</m:t>
                    </m:r>
                  </m:oMath>
                </a14:m>
                <a:r>
                  <a:rPr lang="en-US" dirty="0"/>
                  <a:t>, choose the most similar string among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𝑐𝑎𝑟𝑟𝑜𝑡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𝑝𝑎𝑟𝑟𝑜𝑡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𝑡𝑎𝑟𝑜𝑡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Answer: </a:t>
                </a:r>
                <a:r>
                  <a:rPr lang="en-US" dirty="0"/>
                  <a:t>parrot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𝑝𝑐𝑟𝑎𝑟𝑜𝑡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𝑐𝑎𝑟𝑟𝑜𝑡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𝑝𝑐𝑟𝑎𝑟𝑜𝑡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𝑝𝑎𝑟𝑟𝑜𝑡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𝑝𝑐𝑟𝑎𝑟𝑜𝑡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𝑡𝑎𝑟𝑜𝑡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Online edit-distance calculators: </a:t>
                </a:r>
                <a:r>
                  <a:rPr lang="en-US" dirty="0">
                    <a:hlinkClick r:id="rId2"/>
                  </a:rPr>
                  <a:t>https://planetcalc.com/1721/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74C63E-E46A-40E1-A89E-1957A8CF5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65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3477</TotalTime>
  <Words>395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Tw Cen MT</vt:lpstr>
      <vt:lpstr>Wingdings</vt:lpstr>
      <vt:lpstr>Wingdings 2</vt:lpstr>
      <vt:lpstr>MyTheme</vt:lpstr>
      <vt:lpstr>similarity in networks</vt:lpstr>
      <vt:lpstr>Three Measures of Similarity: Exercises</vt:lpstr>
      <vt:lpstr>Jaccard Coefficients</vt:lpstr>
      <vt:lpstr>Exercise</vt:lpstr>
      <vt:lpstr>Hamming Distance</vt:lpstr>
      <vt:lpstr>Exercise</vt:lpstr>
      <vt:lpstr>Edit Distance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in networks</dc:title>
  <dc:subject>Network Science</dc:subject>
  <dc:creator>Evgeny Dantsin</dc:creator>
  <cp:lastModifiedBy>Evgeny Dantsin</cp:lastModifiedBy>
  <cp:revision>276</cp:revision>
  <dcterms:created xsi:type="dcterms:W3CDTF">2019-08-09T20:20:42Z</dcterms:created>
  <dcterms:modified xsi:type="dcterms:W3CDTF">2023-09-27T22:43:47Z</dcterms:modified>
</cp:coreProperties>
</file>