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347" r:id="rId3"/>
    <p:sldId id="348" r:id="rId4"/>
    <p:sldId id="350" r:id="rId5"/>
    <p:sldId id="368" r:id="rId6"/>
    <p:sldId id="349" r:id="rId7"/>
    <p:sldId id="369" r:id="rId8"/>
    <p:sldId id="370" r:id="rId9"/>
    <p:sldId id="356" r:id="rId10"/>
    <p:sldId id="357" r:id="rId11"/>
    <p:sldId id="359" r:id="rId12"/>
    <p:sldId id="360" r:id="rId13"/>
    <p:sldId id="362" r:id="rId14"/>
    <p:sldId id="361" r:id="rId15"/>
    <p:sldId id="363" r:id="rId16"/>
    <p:sldId id="366" r:id="rId17"/>
    <p:sldId id="654" r:id="rId18"/>
    <p:sldId id="652" r:id="rId19"/>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2" autoAdjust="0"/>
    <p:restoredTop sz="94660"/>
  </p:normalViewPr>
  <p:slideViewPr>
    <p:cSldViewPr snapToGrid="0">
      <p:cViewPr varScale="1">
        <p:scale>
          <a:sx n="56" d="100"/>
          <a:sy n="56" d="100"/>
        </p:scale>
        <p:origin x="9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845F0576-D755-4488-BE0A-E5AA51FC28C3}" type="datetimeFigureOut">
              <a:rPr lang="en-US" smtClean="0"/>
              <a:t>9/27/2023</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12531E13-47AB-4BEA-8B80-1662057C9265}" type="slidenum">
              <a:rPr lang="en-US" smtClean="0"/>
              <a:t>‹#›</a:t>
            </a:fld>
            <a:endParaRPr lang="en-US"/>
          </a:p>
        </p:txBody>
      </p:sp>
    </p:spTree>
    <p:extLst>
      <p:ext uri="{BB962C8B-B14F-4D97-AF65-F5344CB8AC3E}">
        <p14:creationId xmlns:p14="http://schemas.microsoft.com/office/powerpoint/2010/main" val="245392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99B48E90-48DC-49F5-9025-4DC8F06D94DE}" type="datetime1">
              <a:rPr lang="en-US" smtClean="0"/>
              <a:t>9/27/2023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912031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B4050DA-9C88-4D25-B28C-C46DBDF82290}" type="datetime1">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103198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612F78D6-4709-4F00-8CCA-35B1B1E51ADF}" type="datetime1">
              <a:rPr lang="en-US" smtClean="0"/>
              <a:t>9/27/2023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69974E82-3C2C-4ABB-838F-79BD9B35B7DF}" type="slidenum">
              <a:rPr lang="en-US" smtClean="0"/>
              <a:t>‹#›</a:t>
            </a:fld>
            <a:endParaRPr lang="en-US"/>
          </a:p>
        </p:txBody>
      </p:sp>
    </p:spTree>
    <p:extLst>
      <p:ext uri="{BB962C8B-B14F-4D97-AF65-F5344CB8AC3E}">
        <p14:creationId xmlns:p14="http://schemas.microsoft.com/office/powerpoint/2010/main" val="2708884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78245C3-6FCE-4282-9150-E0857C0CB4DF}" type="datetime1">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3365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6C8BD26-5BE2-4DB8-B28F-673C56DF3E66}" type="datetime1">
              <a:rPr lang="en-US" smtClean="0"/>
              <a:t>9/27/2023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2325670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2E5A320F-92AC-40CB-A609-CB919EB01749}" type="datetime1">
              <a:rPr lang="en-US" smtClean="0"/>
              <a:t>9/27/2023</a:t>
            </a:fld>
            <a:endParaRPr lang="en-US"/>
          </a:p>
        </p:txBody>
      </p:sp>
      <p:sp>
        <p:nvSpPr>
          <p:cNvPr id="10" name="Slide Number Placeholder 9"/>
          <p:cNvSpPr>
            <a:spLocks noGrp="1"/>
          </p:cNvSpPr>
          <p:nvPr>
            <p:ph type="sldNum" sz="quarter" idx="16"/>
          </p:nvPr>
        </p:nvSpPr>
        <p:spPr/>
        <p:txBody>
          <a:bodyPr rtlCol="0"/>
          <a:lstStyle/>
          <a:p>
            <a:fld id="{69974E82-3C2C-4ABB-838F-79BD9B35B7DF}"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193523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2CF90593-369E-40BE-B902-77A563EE7EE9}" type="datetime1">
              <a:rPr lang="en-US" smtClean="0"/>
              <a:t>9/27/2023</a:t>
            </a:fld>
            <a:endParaRPr lang="en-US"/>
          </a:p>
        </p:txBody>
      </p:sp>
      <p:sp>
        <p:nvSpPr>
          <p:cNvPr id="12" name="Slide Number Placeholder 11"/>
          <p:cNvSpPr>
            <a:spLocks noGrp="1"/>
          </p:cNvSpPr>
          <p:nvPr>
            <p:ph type="sldNum" sz="quarter" idx="16"/>
          </p:nvPr>
        </p:nvSpPr>
        <p:spPr/>
        <p:txBody>
          <a:bodyPr rtlCol="0"/>
          <a:lstStyle/>
          <a:p>
            <a:fld id="{69974E82-3C2C-4ABB-838F-79BD9B35B7DF}"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336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5D6B-C01B-40D2-AC09-F5185FE4C880}" type="datetime1">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384725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BE68F-883A-4AE5-B902-AD73507A41DD}" type="datetime1">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219986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5A938FB-AEA8-4098-A201-C29918A217A6}" type="datetime1">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9974E82-3C2C-4ABB-838F-79BD9B35B7DF}"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0880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95A7E892-13E1-4BDE-8B4E-79E2B700E96E}" type="datetime1">
              <a:rPr lang="en-US" smtClean="0"/>
              <a:t>9/27/2023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9974E82-3C2C-4ABB-838F-79BD9B35B7DF}"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15676263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5113297-4571-4AA1-8C2D-D8028B5D2D46}" type="datetime1">
              <a:rPr lang="en-US" smtClean="0"/>
              <a:t>9/27/2023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9974E82-3C2C-4ABB-838F-79BD9B35B7DF}" type="slidenum">
              <a:rPr lang="en-US" smtClean="0"/>
              <a:t>‹#›</a:t>
            </a:fld>
            <a:endParaRPr lang="en-US"/>
          </a:p>
        </p:txBody>
      </p:sp>
    </p:spTree>
    <p:extLst>
      <p:ext uri="{BB962C8B-B14F-4D97-AF65-F5344CB8AC3E}">
        <p14:creationId xmlns:p14="http://schemas.microsoft.com/office/powerpoint/2010/main" val="1736240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B90B-7BE0-499A-B2A1-76F413CBD91E}"/>
              </a:ext>
            </a:extLst>
          </p:cNvPr>
          <p:cNvSpPr>
            <a:spLocks noGrp="1"/>
          </p:cNvSpPr>
          <p:nvPr>
            <p:ph type="ctrTitle"/>
          </p:nvPr>
        </p:nvSpPr>
        <p:spPr/>
        <p:txBody>
          <a:bodyPr/>
          <a:lstStyle/>
          <a:p>
            <a:r>
              <a:rPr lang="en-US" dirty="0"/>
              <a:t>Recommender Networks</a:t>
            </a:r>
          </a:p>
        </p:txBody>
      </p:sp>
      <p:sp>
        <p:nvSpPr>
          <p:cNvPr id="3" name="Subtitle 2">
            <a:extLst>
              <a:ext uri="{FF2B5EF4-FFF2-40B4-BE49-F238E27FC236}">
                <a16:creationId xmlns:a16="http://schemas.microsoft.com/office/drawing/2014/main" id="{A0C69A10-987C-4D44-8478-FFC4871FF311}"/>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F1D6EC12-94F8-4C55-BEA3-441AB0091CB8}"/>
              </a:ext>
            </a:extLst>
          </p:cNvPr>
          <p:cNvSpPr>
            <a:spLocks noGrp="1"/>
          </p:cNvSpPr>
          <p:nvPr>
            <p:ph type="sldNum" sz="quarter" idx="12"/>
          </p:nvPr>
        </p:nvSpPr>
        <p:spPr/>
        <p:txBody>
          <a:bodyPr/>
          <a:lstStyle/>
          <a:p>
            <a:fld id="{69974E82-3C2C-4ABB-838F-79BD9B35B7DF}" type="slidenum">
              <a:rPr lang="en-US" smtClean="0"/>
              <a:t>1</a:t>
            </a:fld>
            <a:endParaRPr lang="en-US"/>
          </a:p>
        </p:txBody>
      </p:sp>
    </p:spTree>
    <p:extLst>
      <p:ext uri="{BB962C8B-B14F-4D97-AF65-F5344CB8AC3E}">
        <p14:creationId xmlns:p14="http://schemas.microsoft.com/office/powerpoint/2010/main" val="1020010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0AF2-E455-4E47-9B69-05DCDF800A31}"/>
              </a:ext>
            </a:extLst>
          </p:cNvPr>
          <p:cNvSpPr>
            <a:spLocks noGrp="1"/>
          </p:cNvSpPr>
          <p:nvPr>
            <p:ph type="title"/>
          </p:nvPr>
        </p:nvSpPr>
        <p:spPr/>
        <p:txBody>
          <a:bodyPr/>
          <a:lstStyle/>
          <a:p>
            <a:r>
              <a:rPr lang="en-US" dirty="0"/>
              <a:t>Similarity in Euclidean Space</a:t>
            </a:r>
          </a:p>
        </p:txBody>
      </p:sp>
      <p:sp>
        <p:nvSpPr>
          <p:cNvPr id="3" name="Slide Number Placeholder 2">
            <a:extLst>
              <a:ext uri="{FF2B5EF4-FFF2-40B4-BE49-F238E27FC236}">
                <a16:creationId xmlns:a16="http://schemas.microsoft.com/office/drawing/2014/main" id="{105E2EF4-BA0C-4E05-AC61-7B3CBB02D9F2}"/>
              </a:ext>
            </a:extLst>
          </p:cNvPr>
          <p:cNvSpPr>
            <a:spLocks noGrp="1"/>
          </p:cNvSpPr>
          <p:nvPr>
            <p:ph type="sldNum" sz="quarter" idx="12"/>
          </p:nvPr>
        </p:nvSpPr>
        <p:spPr/>
        <p:txBody>
          <a:bodyPr>
            <a:normAutofit fontScale="85000" lnSpcReduction="20000"/>
          </a:bodyPr>
          <a:lstStyle/>
          <a:p>
            <a:fld id="{69974E82-3C2C-4ABB-838F-79BD9B35B7DF}" type="slidenum">
              <a:rPr lang="en-US" smtClean="0"/>
              <a:t>10</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78B2974-4982-4815-8B6B-6046D0BBD1D8}"/>
                  </a:ext>
                </a:extLst>
              </p:cNvPr>
              <p:cNvSpPr>
                <a:spLocks noGrp="1"/>
              </p:cNvSpPr>
              <p:nvPr>
                <p:ph sz="quarter" idx="1"/>
              </p:nvPr>
            </p:nvSpPr>
            <p:spPr/>
            <p:txBody>
              <a:bodyPr/>
              <a:lstStyle/>
              <a:p>
                <a:pPr marL="0" indent="0">
                  <a:buNone/>
                </a:pPr>
                <a:r>
                  <a:rPr lang="en-US" dirty="0"/>
                  <a:t>A profile is a sequence of real numbers. This sequence can be viewed as a </a:t>
                </a:r>
                <a:r>
                  <a:rPr lang="en-US" dirty="0">
                    <a:solidFill>
                      <a:srgbClr val="FF0000"/>
                    </a:solidFill>
                  </a:rPr>
                  <a:t>point</a:t>
                </a:r>
                <a:r>
                  <a:rPr lang="en-US" dirty="0"/>
                  <a:t> in Euclidean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𝑛</m:t>
                        </m:r>
                      </m:sup>
                    </m:sSup>
                  </m:oMath>
                </a14:m>
                <a:r>
                  <a:rPr lang="en-US" dirty="0"/>
                  <a:t> or, equivalently, as a </a:t>
                </a:r>
                <a:r>
                  <a:rPr lang="en-US" dirty="0">
                    <a:solidFill>
                      <a:srgbClr val="FF0000"/>
                    </a:solidFill>
                  </a:rPr>
                  <a:t>vector</a:t>
                </a:r>
                <a:r>
                  <a:rPr lang="en-US" dirty="0"/>
                  <a:t>.</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278B2974-4982-4815-8B6B-6046D0BBD1D8}"/>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r="-117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D4EB21-DC87-4F94-AE06-868C17CE4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864" y="2789143"/>
            <a:ext cx="5761015" cy="2880508"/>
          </a:xfrm>
          <a:prstGeom prst="rect">
            <a:avLst/>
          </a:prstGeom>
        </p:spPr>
      </p:pic>
      <p:sp>
        <p:nvSpPr>
          <p:cNvPr id="7" name="TextBox 6">
            <a:extLst>
              <a:ext uri="{FF2B5EF4-FFF2-40B4-BE49-F238E27FC236}">
                <a16:creationId xmlns:a16="http://schemas.microsoft.com/office/drawing/2014/main" id="{6ED84B53-6DD8-4223-9C1B-C39554F06807}"/>
              </a:ext>
            </a:extLst>
          </p:cNvPr>
          <p:cNvSpPr txBox="1"/>
          <p:nvPr/>
        </p:nvSpPr>
        <p:spPr>
          <a:xfrm>
            <a:off x="6994918" y="2621264"/>
            <a:ext cx="4587482" cy="3216265"/>
          </a:xfrm>
          <a:prstGeom prst="rect">
            <a:avLst/>
          </a:prstGeom>
          <a:noFill/>
        </p:spPr>
        <p:txBody>
          <a:bodyPr wrap="square" rtlCol="0">
            <a:spAutoFit/>
          </a:bodyPr>
          <a:lstStyle/>
          <a:p>
            <a:r>
              <a:rPr lang="en-US" sz="2900" b="1" dirty="0">
                <a:solidFill>
                  <a:srgbClr val="0070C0"/>
                </a:solidFill>
              </a:rPr>
              <a:t>Two approaches:</a:t>
            </a:r>
          </a:p>
          <a:p>
            <a:pPr marL="457200" indent="-457200">
              <a:buFont typeface="Arial" panose="020B0604020202020204" pitchFamily="34" charset="0"/>
              <a:buChar char="•"/>
            </a:pPr>
            <a:r>
              <a:rPr lang="en-US" sz="2900" dirty="0"/>
              <a:t>similarity between points is the </a:t>
            </a:r>
            <a:r>
              <a:rPr lang="en-US" sz="2900" dirty="0">
                <a:solidFill>
                  <a:srgbClr val="FF0000"/>
                </a:solidFill>
              </a:rPr>
              <a:t>Euclidean distance </a:t>
            </a:r>
            <a:r>
              <a:rPr lang="en-US" sz="2900" dirty="0"/>
              <a:t>between them;</a:t>
            </a:r>
          </a:p>
          <a:p>
            <a:pPr marL="457200" indent="-457200">
              <a:buFont typeface="Arial" panose="020B0604020202020204" pitchFamily="34" charset="0"/>
              <a:buChar char="•"/>
            </a:pPr>
            <a:r>
              <a:rPr lang="en-US" sz="2900" dirty="0"/>
              <a:t>similarity between vectors is the </a:t>
            </a:r>
            <a:r>
              <a:rPr lang="en-US" sz="2900" dirty="0">
                <a:solidFill>
                  <a:srgbClr val="FF0000"/>
                </a:solidFill>
              </a:rPr>
              <a:t>cosine similarity </a:t>
            </a:r>
            <a:r>
              <a:rPr lang="en-US" sz="2900" dirty="0"/>
              <a:t>between them.</a:t>
            </a:r>
          </a:p>
        </p:txBody>
      </p:sp>
    </p:spTree>
    <p:extLst>
      <p:ext uri="{BB962C8B-B14F-4D97-AF65-F5344CB8AC3E}">
        <p14:creationId xmlns:p14="http://schemas.microsoft.com/office/powerpoint/2010/main" val="17431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620B-8786-44CC-81C9-ADEC75779F37}"/>
              </a:ext>
            </a:extLst>
          </p:cNvPr>
          <p:cNvSpPr>
            <a:spLocks noGrp="1"/>
          </p:cNvSpPr>
          <p:nvPr>
            <p:ph type="title"/>
          </p:nvPr>
        </p:nvSpPr>
        <p:spPr/>
        <p:txBody>
          <a:bodyPr/>
          <a:lstStyle/>
          <a:p>
            <a:r>
              <a:rPr lang="en-US" dirty="0"/>
              <a:t>Euclidean Distance</a:t>
            </a:r>
          </a:p>
        </p:txBody>
      </p:sp>
      <p:sp>
        <p:nvSpPr>
          <p:cNvPr id="3" name="Slide Number Placeholder 2">
            <a:extLst>
              <a:ext uri="{FF2B5EF4-FFF2-40B4-BE49-F238E27FC236}">
                <a16:creationId xmlns:a16="http://schemas.microsoft.com/office/drawing/2014/main" id="{319F1AE5-206B-4CBB-9C26-D5DA9A3AC162}"/>
              </a:ext>
            </a:extLst>
          </p:cNvPr>
          <p:cNvSpPr>
            <a:spLocks noGrp="1"/>
          </p:cNvSpPr>
          <p:nvPr>
            <p:ph type="sldNum" sz="quarter" idx="12"/>
          </p:nvPr>
        </p:nvSpPr>
        <p:spPr/>
        <p:txBody>
          <a:bodyPr>
            <a:normAutofit fontScale="85000" lnSpcReduction="20000"/>
          </a:bodyPr>
          <a:lstStyle/>
          <a:p>
            <a:fld id="{69974E82-3C2C-4ABB-838F-79BD9B35B7DF}" type="slidenum">
              <a:rPr lang="en-US" smtClean="0"/>
              <a:t>11</a:t>
            </a:fld>
            <a:endParaRPr lang="en-US"/>
          </a:p>
        </p:txBody>
      </p:sp>
      <p:sp>
        <p:nvSpPr>
          <p:cNvPr id="4" name="Content Placeholder 3">
            <a:extLst>
              <a:ext uri="{FF2B5EF4-FFF2-40B4-BE49-F238E27FC236}">
                <a16:creationId xmlns:a16="http://schemas.microsoft.com/office/drawing/2014/main" id="{7D4A8D66-BE8D-4231-80BD-42B2E3FD7129}"/>
              </a:ext>
            </a:extLst>
          </p:cNvPr>
          <p:cNvSpPr>
            <a:spLocks noGrp="1"/>
          </p:cNvSpPr>
          <p:nvPr>
            <p:ph sz="quarter"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70C0"/>
                </a:solidFill>
              </a:rPr>
              <a:t>Question.</a:t>
            </a:r>
            <a:r>
              <a:rPr lang="en-US" dirty="0"/>
              <a:t> Is the Euclidean distance a good measure for similarity between profiles? </a:t>
            </a:r>
          </a:p>
          <a:p>
            <a:pPr marL="0" indent="0">
              <a:buNone/>
            </a:pPr>
            <a:endParaRPr lang="en-US" b="0" dirty="0"/>
          </a:p>
        </p:txBody>
      </p:sp>
      <p:pic>
        <p:nvPicPr>
          <p:cNvPr id="5" name="Content Placeholder 10">
            <a:extLst>
              <a:ext uri="{FF2B5EF4-FFF2-40B4-BE49-F238E27FC236}">
                <a16:creationId xmlns:a16="http://schemas.microsoft.com/office/drawing/2014/main" id="{22C807D8-1F44-4B16-960C-209CE1B05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6186" y="1717244"/>
            <a:ext cx="3028950" cy="2423160"/>
          </a:xfrm>
          <a:prstGeom prst="rect">
            <a:avLst/>
          </a:prstGeom>
        </p:spPr>
      </p:pic>
      <mc:AlternateContent xmlns:mc="http://schemas.openxmlformats.org/markup-compatibility/2006" xmlns:a14="http://schemas.microsoft.com/office/drawing/2010/main">
        <mc:Choice Requires="a14">
          <p:sp>
            <p:nvSpPr>
              <p:cNvPr id="6" name="Content Placeholder 7">
                <a:extLst>
                  <a:ext uri="{FF2B5EF4-FFF2-40B4-BE49-F238E27FC236}">
                    <a16:creationId xmlns:a16="http://schemas.microsoft.com/office/drawing/2014/main" id="{0A5F557C-FDC7-48A4-ACCE-AE5D21F9EA76}"/>
                  </a:ext>
                </a:extLst>
              </p:cNvPr>
              <p:cNvSpPr txBox="1">
                <a:spLocks/>
              </p:cNvSpPr>
              <p:nvPr/>
            </p:nvSpPr>
            <p:spPr>
              <a:xfrm>
                <a:off x="812798" y="1589567"/>
                <a:ext cx="7375238" cy="2703236"/>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The </a:t>
                </a:r>
                <a:r>
                  <a:rPr lang="en-US" dirty="0">
                    <a:solidFill>
                      <a:srgbClr val="FF0000"/>
                    </a:solidFill>
                  </a:rPr>
                  <a:t>Euclidean distance </a:t>
                </a:r>
                <a:r>
                  <a:rPr lang="en-US" dirty="0"/>
                  <a:t>between points</a:t>
                </a:r>
              </a:p>
              <a:p>
                <a:pPr marL="0" indent="0">
                  <a:buFont typeface="Wingdings"/>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m:oMathPara>
                </a14:m>
                <a:endParaRPr lang="en-US" dirty="0"/>
              </a:p>
              <a:p>
                <a:pPr marL="0" indent="0">
                  <a:buFont typeface="Wingdings"/>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oMath>
                  </m:oMathPara>
                </a14:m>
                <a:endParaRPr lang="en-US" dirty="0"/>
              </a:p>
              <a:p>
                <a:pPr marL="0" indent="0">
                  <a:buFont typeface="Wingdings"/>
                  <a:buNone/>
                </a:pPr>
                <a:r>
                  <a:rPr lang="en-US" dirty="0"/>
                  <a:t>is defined by </a:t>
                </a:r>
              </a:p>
              <a:p>
                <a:pPr marL="0" indent="0">
                  <a:buFont typeface="Wingdings"/>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e>
                            <m:sup>
                              <m:r>
                                <a:rPr lang="en-US" i="1">
                                  <a:latin typeface="Cambria Math" panose="02040503050406030204" pitchFamily="18" charset="0"/>
                                </a:rPr>
                                <m:t>2</m:t>
                              </m:r>
                            </m:sup>
                          </m:sSup>
                          <m:r>
                            <a:rPr lang="en-US" i="1">
                              <a:latin typeface="Cambria Math" panose="02040503050406030204" pitchFamily="18" charset="0"/>
                            </a:rPr>
                            <m:t>.</m:t>
                          </m:r>
                        </m:e>
                      </m:rad>
                    </m:oMath>
                  </m:oMathPara>
                </a14:m>
                <a:endParaRPr lang="en-US" dirty="0"/>
              </a:p>
              <a:p>
                <a:pPr marL="0" indent="0">
                  <a:buFont typeface="Wingdings"/>
                  <a:buNone/>
                </a:pPr>
                <a:endParaRPr lang="en-US" dirty="0"/>
              </a:p>
              <a:p>
                <a:pPr marL="0" indent="0">
                  <a:buFont typeface="Wingdings"/>
                  <a:buNone/>
                </a:pPr>
                <a:endParaRPr lang="en-US" dirty="0"/>
              </a:p>
            </p:txBody>
          </p:sp>
        </mc:Choice>
        <mc:Fallback xmlns="">
          <p:sp>
            <p:nvSpPr>
              <p:cNvPr id="6" name="Content Placeholder 7">
                <a:extLst>
                  <a:ext uri="{FF2B5EF4-FFF2-40B4-BE49-F238E27FC236}">
                    <a16:creationId xmlns:a16="http://schemas.microsoft.com/office/drawing/2014/main" id="{0A5F557C-FDC7-48A4-ACCE-AE5D21F9EA76}"/>
                  </a:ext>
                </a:extLst>
              </p:cNvPr>
              <p:cNvSpPr txBox="1">
                <a:spLocks noRot="1" noChangeAspect="1" noMove="1" noResize="1" noEditPoints="1" noAdjustHandles="1" noChangeArrowheads="1" noChangeShapeType="1" noTextEdit="1"/>
              </p:cNvSpPr>
              <p:nvPr/>
            </p:nvSpPr>
            <p:spPr>
              <a:xfrm>
                <a:off x="812798" y="1589567"/>
                <a:ext cx="7375238" cy="2703236"/>
              </a:xfrm>
              <a:prstGeom prst="rect">
                <a:avLst/>
              </a:prstGeom>
              <a:blipFill>
                <a:blip r:embed="rId3"/>
                <a:stretch>
                  <a:fillRect l="-1736" t="-2257"/>
                </a:stretch>
              </a:blipFill>
            </p:spPr>
            <p:txBody>
              <a:bodyPr/>
              <a:lstStyle/>
              <a:p>
                <a:r>
                  <a:rPr lang="en-US">
                    <a:noFill/>
                  </a:rPr>
                  <a:t> </a:t>
                </a:r>
              </a:p>
            </p:txBody>
          </p:sp>
        </mc:Fallback>
      </mc:AlternateContent>
    </p:spTree>
    <p:extLst>
      <p:ext uri="{BB962C8B-B14F-4D97-AF65-F5344CB8AC3E}">
        <p14:creationId xmlns:p14="http://schemas.microsoft.com/office/powerpoint/2010/main" val="36119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EDF9-6BB0-4F00-B623-FF0AC738C714}"/>
              </a:ext>
            </a:extLst>
          </p:cNvPr>
          <p:cNvSpPr>
            <a:spLocks noGrp="1"/>
          </p:cNvSpPr>
          <p:nvPr>
            <p:ph type="title"/>
          </p:nvPr>
        </p:nvSpPr>
        <p:spPr/>
        <p:txBody>
          <a:bodyPr/>
          <a:lstStyle/>
          <a:p>
            <a:r>
              <a:rPr lang="en-US" dirty="0"/>
              <a:t>Not a Good Measure</a:t>
            </a:r>
          </a:p>
        </p:txBody>
      </p:sp>
      <p:sp>
        <p:nvSpPr>
          <p:cNvPr id="3" name="Slide Number Placeholder 2">
            <a:extLst>
              <a:ext uri="{FF2B5EF4-FFF2-40B4-BE49-F238E27FC236}">
                <a16:creationId xmlns:a16="http://schemas.microsoft.com/office/drawing/2014/main" id="{4DC67915-2115-433E-9DE1-C300E6179C6F}"/>
              </a:ext>
            </a:extLst>
          </p:cNvPr>
          <p:cNvSpPr>
            <a:spLocks noGrp="1"/>
          </p:cNvSpPr>
          <p:nvPr>
            <p:ph type="sldNum" sz="quarter" idx="12"/>
          </p:nvPr>
        </p:nvSpPr>
        <p:spPr/>
        <p:txBody>
          <a:bodyPr>
            <a:normAutofit fontScale="85000" lnSpcReduction="20000"/>
          </a:bodyPr>
          <a:lstStyle/>
          <a:p>
            <a:fld id="{69974E82-3C2C-4ABB-838F-79BD9B35B7DF}" type="slidenum">
              <a:rPr lang="en-US" smtClean="0"/>
              <a:t>12</a:t>
            </a:fld>
            <a:endParaRPr lang="en-US"/>
          </a:p>
        </p:txBody>
      </p:sp>
      <p:sp>
        <p:nvSpPr>
          <p:cNvPr id="4" name="Content Placeholder 3">
            <a:extLst>
              <a:ext uri="{FF2B5EF4-FFF2-40B4-BE49-F238E27FC236}">
                <a16:creationId xmlns:a16="http://schemas.microsoft.com/office/drawing/2014/main" id="{7313C069-C643-412D-9A1C-1F311F8CC1C1}"/>
              </a:ext>
            </a:extLst>
          </p:cNvPr>
          <p:cNvSpPr>
            <a:spLocks noGrp="1"/>
          </p:cNvSpPr>
          <p:nvPr>
            <p:ph sz="quarter" idx="1"/>
          </p:nvPr>
        </p:nvSpPr>
        <p:spPr/>
        <p:txBody>
          <a:bodyPr>
            <a:normAutofit/>
          </a:bodyPr>
          <a:lstStyle/>
          <a:p>
            <a:pPr marL="0" indent="0">
              <a:buNone/>
            </a:pPr>
            <a:r>
              <a:rPr lang="en-US" dirty="0"/>
              <a:t>The Euclidean distance has several disadvantages as a measure of similarity between profiles. Here is an example that illustrates one of them.</a:t>
            </a:r>
          </a:p>
          <a:p>
            <a:pPr marL="0" indent="0">
              <a:buNone/>
            </a:pPr>
            <a:endParaRPr lang="en-US" dirty="0"/>
          </a:p>
          <a:p>
            <a:pPr marL="0" indent="0">
              <a:buNone/>
            </a:pPr>
            <a:endParaRPr lang="en-US" dirty="0"/>
          </a:p>
          <a:p>
            <a:pPr marL="0" indent="0">
              <a:buNone/>
            </a:pPr>
            <a:endParaRPr lang="en-US" dirty="0"/>
          </a:p>
          <a:p>
            <a:pPr marL="0" indent="0">
              <a:buNone/>
            </a:pPr>
            <a:r>
              <a:rPr lang="en-US" dirty="0"/>
              <a:t>The two users evaluate the items in essentially the same way: the ratings given by user 2 is, in fact, an amplified version of the ratings given by user 1. However, the distance between such profiles can be large.</a:t>
            </a:r>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CCD0CBF5-26A6-4CC0-BE8A-46C0CCB8B8DF}"/>
                  </a:ext>
                </a:extLst>
              </p:cNvPr>
              <p:cNvGraphicFramePr>
                <a:graphicFrameLocks noGrp="1"/>
              </p:cNvGraphicFramePr>
              <p:nvPr>
                <p:extLst>
                  <p:ext uri="{D42A27DB-BD31-4B8C-83A1-F6EECF244321}">
                    <p14:modId xmlns:p14="http://schemas.microsoft.com/office/powerpoint/2010/main" val="65007037"/>
                  </p:ext>
                </p:extLst>
              </p:nvPr>
            </p:nvGraphicFramePr>
            <p:xfrm>
              <a:off x="2032000" y="3147156"/>
              <a:ext cx="8128000" cy="118872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708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70840">
                    <a:tc>
                      <a:txBody>
                        <a:bodyPr/>
                        <a:lstStyle/>
                        <a:p>
                          <a:r>
                            <a:rPr lang="en-US" sz="2000" dirty="0">
                              <a:solidFill>
                                <a:srgbClr val="0070C0"/>
                              </a:solidFill>
                            </a:rPr>
                            <a:t>user 1</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m:t>
                                </m:r>
                              </m:oMath>
                            </m:oMathPara>
                          </a14:m>
                          <a:endParaRPr lang="en-US" sz="2000" dirty="0"/>
                        </a:p>
                      </a:txBody>
                      <a:tcPr/>
                    </a:tc>
                    <a:extLst>
                      <a:ext uri="{0D108BD9-81ED-4DB2-BD59-A6C34878D82A}">
                        <a16:rowId xmlns:a16="http://schemas.microsoft.com/office/drawing/2014/main" val="2802668366"/>
                      </a:ext>
                    </a:extLst>
                  </a:tr>
                  <a:tr h="370840">
                    <a:tc>
                      <a:txBody>
                        <a:bodyPr/>
                        <a:lstStyle/>
                        <a:p>
                          <a:r>
                            <a:rPr lang="en-US" sz="2000" dirty="0">
                              <a:solidFill>
                                <a:srgbClr val="0070C0"/>
                              </a:solidFill>
                            </a:rPr>
                            <a:t>user 2</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dirty="0"/>
                        </a:p>
                      </a:txBody>
                      <a:tcPr/>
                    </a:tc>
                    <a:extLst>
                      <a:ext uri="{0D108BD9-81ED-4DB2-BD59-A6C34878D82A}">
                        <a16:rowId xmlns:a16="http://schemas.microsoft.com/office/drawing/2014/main" val="1207153018"/>
                      </a:ext>
                    </a:extLst>
                  </a:tr>
                </a:tbl>
              </a:graphicData>
            </a:graphic>
          </p:graphicFrame>
        </mc:Choice>
        <mc:Fallback xmlns="">
          <p:graphicFrame>
            <p:nvGraphicFramePr>
              <p:cNvPr id="6" name="Table 5">
                <a:extLst>
                  <a:ext uri="{FF2B5EF4-FFF2-40B4-BE49-F238E27FC236}">
                    <a16:creationId xmlns:a16="http://schemas.microsoft.com/office/drawing/2014/main" id="{CCD0CBF5-26A6-4CC0-BE8A-46C0CCB8B8DF}"/>
                  </a:ext>
                </a:extLst>
              </p:cNvPr>
              <p:cNvGraphicFramePr>
                <a:graphicFrameLocks noGrp="1"/>
              </p:cNvGraphicFramePr>
              <p:nvPr>
                <p:extLst>
                  <p:ext uri="{D42A27DB-BD31-4B8C-83A1-F6EECF244321}">
                    <p14:modId xmlns:p14="http://schemas.microsoft.com/office/powerpoint/2010/main" val="65007037"/>
                  </p:ext>
                </p:extLst>
              </p:nvPr>
            </p:nvGraphicFramePr>
            <p:xfrm>
              <a:off x="2032000" y="3147156"/>
              <a:ext cx="8128000" cy="118872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962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96240">
                    <a:tc>
                      <a:txBody>
                        <a:bodyPr/>
                        <a:lstStyle/>
                        <a:p>
                          <a:r>
                            <a:rPr lang="en-US" sz="2000" dirty="0">
                              <a:solidFill>
                                <a:srgbClr val="0070C0"/>
                              </a:solidFill>
                            </a:rPr>
                            <a:t>user 1</a:t>
                          </a:r>
                        </a:p>
                      </a:txBody>
                      <a:tcPr/>
                    </a:tc>
                    <a:tc>
                      <a:txBody>
                        <a:bodyPr/>
                        <a:lstStyle/>
                        <a:p>
                          <a:endParaRPr lang="en-US"/>
                        </a:p>
                      </a:txBody>
                      <a:tcPr>
                        <a:blipFill>
                          <a:blip r:embed="rId2"/>
                          <a:stretch>
                            <a:fillRect l="-100599" t="-106061" r="-600000" b="-124242"/>
                          </a:stretch>
                        </a:blipFill>
                      </a:tcPr>
                    </a:tc>
                    <a:tc>
                      <a:txBody>
                        <a:bodyPr/>
                        <a:lstStyle/>
                        <a:p>
                          <a:endParaRPr lang="en-US"/>
                        </a:p>
                      </a:txBody>
                      <a:tcPr>
                        <a:blipFill>
                          <a:blip r:embed="rId2"/>
                          <a:stretch>
                            <a:fillRect l="-201807" t="-106061" r="-503614" b="-124242"/>
                          </a:stretch>
                        </a:blipFill>
                      </a:tcPr>
                    </a:tc>
                    <a:tc>
                      <a:txBody>
                        <a:bodyPr/>
                        <a:lstStyle/>
                        <a:p>
                          <a:endParaRPr lang="en-US"/>
                        </a:p>
                      </a:txBody>
                      <a:tcPr>
                        <a:blipFill>
                          <a:blip r:embed="rId2"/>
                          <a:stretch>
                            <a:fillRect l="-300000" t="-106061" r="-400599" b="-124242"/>
                          </a:stretch>
                        </a:blipFill>
                      </a:tcPr>
                    </a:tc>
                    <a:tc>
                      <a:txBody>
                        <a:bodyPr/>
                        <a:lstStyle/>
                        <a:p>
                          <a:endParaRPr lang="en-US"/>
                        </a:p>
                      </a:txBody>
                      <a:tcPr>
                        <a:blipFill>
                          <a:blip r:embed="rId2"/>
                          <a:stretch>
                            <a:fillRect l="-400000" t="-106061" r="-300599" b="-124242"/>
                          </a:stretch>
                        </a:blipFill>
                      </a:tcPr>
                    </a:tc>
                    <a:tc>
                      <a:txBody>
                        <a:bodyPr/>
                        <a:lstStyle/>
                        <a:p>
                          <a:endParaRPr lang="en-US"/>
                        </a:p>
                      </a:txBody>
                      <a:tcPr>
                        <a:blipFill>
                          <a:blip r:embed="rId2"/>
                          <a:stretch>
                            <a:fillRect l="-500000" t="-106061" r="-200599" b="-124242"/>
                          </a:stretch>
                        </a:blipFill>
                      </a:tcPr>
                    </a:tc>
                    <a:tc>
                      <a:txBody>
                        <a:bodyPr/>
                        <a:lstStyle/>
                        <a:p>
                          <a:endParaRPr lang="en-US"/>
                        </a:p>
                      </a:txBody>
                      <a:tcPr>
                        <a:blipFill>
                          <a:blip r:embed="rId2"/>
                          <a:stretch>
                            <a:fillRect l="-603614" t="-106061" r="-101807" b="-124242"/>
                          </a:stretch>
                        </a:blipFill>
                      </a:tcPr>
                    </a:tc>
                    <a:tc>
                      <a:txBody>
                        <a:bodyPr/>
                        <a:lstStyle/>
                        <a:p>
                          <a:endParaRPr lang="en-US"/>
                        </a:p>
                      </a:txBody>
                      <a:tcPr>
                        <a:blipFill>
                          <a:blip r:embed="rId2"/>
                          <a:stretch>
                            <a:fillRect l="-699401" t="-106061" r="-1198" b="-124242"/>
                          </a:stretch>
                        </a:blipFill>
                      </a:tcPr>
                    </a:tc>
                    <a:extLst>
                      <a:ext uri="{0D108BD9-81ED-4DB2-BD59-A6C34878D82A}">
                        <a16:rowId xmlns:a16="http://schemas.microsoft.com/office/drawing/2014/main" val="2802668366"/>
                      </a:ext>
                    </a:extLst>
                  </a:tr>
                  <a:tr h="396240">
                    <a:tc>
                      <a:txBody>
                        <a:bodyPr/>
                        <a:lstStyle/>
                        <a:p>
                          <a:r>
                            <a:rPr lang="en-US" sz="2000" dirty="0">
                              <a:solidFill>
                                <a:srgbClr val="0070C0"/>
                              </a:solidFill>
                            </a:rPr>
                            <a:t>user 2</a:t>
                          </a:r>
                        </a:p>
                      </a:txBody>
                      <a:tcPr/>
                    </a:tc>
                    <a:tc>
                      <a:txBody>
                        <a:bodyPr/>
                        <a:lstStyle/>
                        <a:p>
                          <a:endParaRPr lang="en-US"/>
                        </a:p>
                      </a:txBody>
                      <a:tcPr>
                        <a:blipFill>
                          <a:blip r:embed="rId2"/>
                          <a:stretch>
                            <a:fillRect l="-100599" t="-209231" r="-600000" b="-26154"/>
                          </a:stretch>
                        </a:blipFill>
                      </a:tcPr>
                    </a:tc>
                    <a:tc>
                      <a:txBody>
                        <a:bodyPr/>
                        <a:lstStyle/>
                        <a:p>
                          <a:endParaRPr lang="en-US"/>
                        </a:p>
                      </a:txBody>
                      <a:tcPr>
                        <a:blipFill>
                          <a:blip r:embed="rId2"/>
                          <a:stretch>
                            <a:fillRect l="-201807" t="-209231" r="-503614" b="-26154"/>
                          </a:stretch>
                        </a:blipFill>
                      </a:tcPr>
                    </a:tc>
                    <a:tc>
                      <a:txBody>
                        <a:bodyPr/>
                        <a:lstStyle/>
                        <a:p>
                          <a:endParaRPr lang="en-US"/>
                        </a:p>
                      </a:txBody>
                      <a:tcPr>
                        <a:blipFill>
                          <a:blip r:embed="rId2"/>
                          <a:stretch>
                            <a:fillRect l="-300000" t="-209231" r="-400599" b="-26154"/>
                          </a:stretch>
                        </a:blipFill>
                      </a:tcPr>
                    </a:tc>
                    <a:tc>
                      <a:txBody>
                        <a:bodyPr/>
                        <a:lstStyle/>
                        <a:p>
                          <a:endParaRPr lang="en-US"/>
                        </a:p>
                      </a:txBody>
                      <a:tcPr>
                        <a:blipFill>
                          <a:blip r:embed="rId2"/>
                          <a:stretch>
                            <a:fillRect l="-400000" t="-209231" r="-300599" b="-26154"/>
                          </a:stretch>
                        </a:blipFill>
                      </a:tcPr>
                    </a:tc>
                    <a:tc>
                      <a:txBody>
                        <a:bodyPr/>
                        <a:lstStyle/>
                        <a:p>
                          <a:endParaRPr lang="en-US"/>
                        </a:p>
                      </a:txBody>
                      <a:tcPr>
                        <a:blipFill>
                          <a:blip r:embed="rId2"/>
                          <a:stretch>
                            <a:fillRect l="-500000" t="-209231" r="-200599" b="-26154"/>
                          </a:stretch>
                        </a:blipFill>
                      </a:tcPr>
                    </a:tc>
                    <a:tc>
                      <a:txBody>
                        <a:bodyPr/>
                        <a:lstStyle/>
                        <a:p>
                          <a:endParaRPr lang="en-US"/>
                        </a:p>
                      </a:txBody>
                      <a:tcPr>
                        <a:blipFill>
                          <a:blip r:embed="rId2"/>
                          <a:stretch>
                            <a:fillRect l="-603614" t="-209231" r="-101807" b="-26154"/>
                          </a:stretch>
                        </a:blipFill>
                      </a:tcPr>
                    </a:tc>
                    <a:tc>
                      <a:txBody>
                        <a:bodyPr/>
                        <a:lstStyle/>
                        <a:p>
                          <a:endParaRPr lang="en-US"/>
                        </a:p>
                      </a:txBody>
                      <a:tcPr>
                        <a:blipFill>
                          <a:blip r:embed="rId2"/>
                          <a:stretch>
                            <a:fillRect l="-699401" t="-209231" r="-1198" b="-26154"/>
                          </a:stretch>
                        </a:blipFill>
                      </a:tcPr>
                    </a:tc>
                    <a:extLst>
                      <a:ext uri="{0D108BD9-81ED-4DB2-BD59-A6C34878D82A}">
                        <a16:rowId xmlns:a16="http://schemas.microsoft.com/office/drawing/2014/main" val="1207153018"/>
                      </a:ext>
                    </a:extLst>
                  </a:tr>
                </a:tbl>
              </a:graphicData>
            </a:graphic>
          </p:graphicFrame>
        </mc:Fallback>
      </mc:AlternateContent>
    </p:spTree>
    <p:extLst>
      <p:ext uri="{BB962C8B-B14F-4D97-AF65-F5344CB8AC3E}">
        <p14:creationId xmlns:p14="http://schemas.microsoft.com/office/powerpoint/2010/main" val="146198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6620B-8786-44CC-81C9-ADEC75779F37}"/>
              </a:ext>
            </a:extLst>
          </p:cNvPr>
          <p:cNvSpPr>
            <a:spLocks noGrp="1"/>
          </p:cNvSpPr>
          <p:nvPr>
            <p:ph type="title"/>
          </p:nvPr>
        </p:nvSpPr>
        <p:spPr/>
        <p:txBody>
          <a:bodyPr/>
          <a:lstStyle/>
          <a:p>
            <a:r>
              <a:rPr lang="en-US" dirty="0"/>
              <a:t>Another Measure of Similarity</a:t>
            </a:r>
          </a:p>
        </p:txBody>
      </p:sp>
      <p:sp>
        <p:nvSpPr>
          <p:cNvPr id="3" name="Slide Number Placeholder 2">
            <a:extLst>
              <a:ext uri="{FF2B5EF4-FFF2-40B4-BE49-F238E27FC236}">
                <a16:creationId xmlns:a16="http://schemas.microsoft.com/office/drawing/2014/main" id="{319F1AE5-206B-4CBB-9C26-D5DA9A3AC162}"/>
              </a:ext>
            </a:extLst>
          </p:cNvPr>
          <p:cNvSpPr>
            <a:spLocks noGrp="1"/>
          </p:cNvSpPr>
          <p:nvPr>
            <p:ph type="sldNum" sz="quarter" idx="12"/>
          </p:nvPr>
        </p:nvSpPr>
        <p:spPr/>
        <p:txBody>
          <a:bodyPr>
            <a:normAutofit fontScale="85000" lnSpcReduction="20000"/>
          </a:bodyPr>
          <a:lstStyle/>
          <a:p>
            <a:fld id="{69974E82-3C2C-4ABB-838F-79BD9B35B7DF}" type="slidenum">
              <a:rPr lang="en-US" smtClean="0"/>
              <a:t>13</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D4A8D66-BE8D-4231-80BD-42B2E3FD7129}"/>
                  </a:ext>
                </a:extLst>
              </p:cNvPr>
              <p:cNvSpPr>
                <a:spLocks noGrp="1"/>
              </p:cNvSpPr>
              <p:nvPr>
                <p:ph sz="quarter"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solidFill>
                    <a:srgbClr val="0070C0"/>
                  </a:solidFill>
                </a:endParaRPr>
              </a:p>
              <a:p>
                <a:pPr marL="0" indent="0">
                  <a:buNone/>
                </a:pPr>
                <a:r>
                  <a:rPr lang="en-US" b="1" dirty="0">
                    <a:solidFill>
                      <a:srgbClr val="0070C0"/>
                    </a:solidFill>
                  </a:rPr>
                  <a:t>Note. </a:t>
                </a:r>
                <a:r>
                  <a:rPr lang="en-US" dirty="0"/>
                  <a:t>In the example in the previous slide, the angle between the vectors is </a:t>
                </a:r>
                <a14:m>
                  <m:oMath xmlns:m="http://schemas.openxmlformats.org/officeDocument/2006/math">
                    <m:r>
                      <a:rPr lang="en-US" b="0" i="1" smtClean="0">
                        <a:latin typeface="Cambria Math" panose="02040503050406030204" pitchFamily="18" charset="0"/>
                      </a:rPr>
                      <m:t>0</m:t>
                    </m:r>
                  </m:oMath>
                </a14:m>
                <a:r>
                  <a:rPr lang="en-US" dirty="0"/>
                  <a:t> and its cosine is </a:t>
                </a:r>
                <a14:m>
                  <m:oMath xmlns:m="http://schemas.openxmlformats.org/officeDocument/2006/math">
                    <m:r>
                      <a:rPr lang="en-US" i="1" dirty="0" smtClean="0">
                        <a:latin typeface="Cambria Math" panose="02040503050406030204" pitchFamily="18" charset="0"/>
                      </a:rPr>
                      <m:t>1</m:t>
                    </m:r>
                  </m:oMath>
                </a14:m>
                <a:r>
                  <a:rPr lang="en-US" dirty="0"/>
                  <a:t>. Therefore, we have maximum similarity. </a:t>
                </a:r>
              </a:p>
              <a:p>
                <a:pPr marL="0" indent="0">
                  <a:buNone/>
                </a:pPr>
                <a:endParaRPr lang="en-US" b="0" dirty="0"/>
              </a:p>
            </p:txBody>
          </p:sp>
        </mc:Choice>
        <mc:Fallback xmlns="">
          <p:sp>
            <p:nvSpPr>
              <p:cNvPr id="4" name="Content Placeholder 3">
                <a:extLst>
                  <a:ext uri="{FF2B5EF4-FFF2-40B4-BE49-F238E27FC236}">
                    <a16:creationId xmlns:a16="http://schemas.microsoft.com/office/drawing/2014/main" id="{7D4A8D66-BE8D-4231-80BD-42B2E3FD7129}"/>
                  </a:ext>
                </a:extLst>
              </p:cNvPr>
              <p:cNvSpPr>
                <a:spLocks noGrp="1" noRot="1" noChangeAspect="1" noMove="1" noResize="1" noEditPoints="1" noAdjustHandles="1" noChangeArrowheads="1" noChangeShapeType="1" noTextEdit="1"/>
              </p:cNvSpPr>
              <p:nvPr>
                <p:ph sz="quarter" idx="1"/>
              </p:nvPr>
            </p:nvSpPr>
            <p:spPr>
              <a:blipFill>
                <a:blip r:embed="rId2"/>
                <a:stretch>
                  <a:fillRect l="-1178" r="-1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7">
                <a:extLst>
                  <a:ext uri="{FF2B5EF4-FFF2-40B4-BE49-F238E27FC236}">
                    <a16:creationId xmlns:a16="http://schemas.microsoft.com/office/drawing/2014/main" id="{0A5F557C-FDC7-48A4-ACCE-AE5D21F9EA76}"/>
                  </a:ext>
                </a:extLst>
              </p:cNvPr>
              <p:cNvSpPr txBox="1">
                <a:spLocks/>
              </p:cNvSpPr>
              <p:nvPr/>
            </p:nvSpPr>
            <p:spPr>
              <a:xfrm>
                <a:off x="812798" y="1589566"/>
                <a:ext cx="7209485" cy="3121329"/>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dirty="0"/>
                  <a:t>The similarity</a:t>
                </a:r>
                <a:r>
                  <a:rPr lang="en-US" dirty="0">
                    <a:solidFill>
                      <a:srgbClr val="FF0000"/>
                    </a:solidFill>
                  </a:rPr>
                  <a:t> </a:t>
                </a:r>
                <a:r>
                  <a:rPr lang="en-US" dirty="0"/>
                  <a:t>between vectors</a:t>
                </a:r>
              </a:p>
              <a:p>
                <a:pPr marL="0" indent="0">
                  <a:buFont typeface="Wingdings"/>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m:oMathPara>
                </a14:m>
                <a:endParaRPr lang="en-US" dirty="0"/>
              </a:p>
              <a:p>
                <a:pPr marL="0" indent="0">
                  <a:buFont typeface="Wingdings"/>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dirty="0"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oMath>
                  </m:oMathPara>
                </a14:m>
                <a:endParaRPr lang="en-US" dirty="0"/>
              </a:p>
              <a:p>
                <a:pPr marL="0" indent="0">
                  <a:buNone/>
                </a:pPr>
                <a:r>
                  <a:rPr lang="en-US" dirty="0"/>
                  <a:t>is captured  by the </a:t>
                </a:r>
                <a:r>
                  <a:rPr lang="en-US" dirty="0">
                    <a:highlight>
                      <a:srgbClr val="FFFF00"/>
                    </a:highlight>
                  </a:rPr>
                  <a:t>cosine of the angle</a:t>
                </a:r>
                <a:r>
                  <a:rPr lang="en-US" dirty="0"/>
                  <a:t> between them. If the angle is small, then its cosine is close to </a:t>
                </a:r>
                <a14:m>
                  <m:oMath xmlns:m="http://schemas.openxmlformats.org/officeDocument/2006/math">
                    <m:r>
                      <a:rPr lang="en-US" b="0" i="1" smtClean="0">
                        <a:latin typeface="Cambria Math" panose="02040503050406030204" pitchFamily="18" charset="0"/>
                      </a:rPr>
                      <m:t>1</m:t>
                    </m:r>
                  </m:oMath>
                </a14:m>
                <a:r>
                  <a:rPr lang="en-US" dirty="0"/>
                  <a:t>, which means that the vectors are similar.</a:t>
                </a:r>
              </a:p>
              <a:p>
                <a:pPr marL="0" indent="0">
                  <a:buFont typeface="Wingdings"/>
                  <a:buNone/>
                </a:pPr>
                <a:endParaRPr lang="en-US" dirty="0"/>
              </a:p>
            </p:txBody>
          </p:sp>
        </mc:Choice>
        <mc:Fallback xmlns="">
          <p:sp>
            <p:nvSpPr>
              <p:cNvPr id="6" name="Content Placeholder 7">
                <a:extLst>
                  <a:ext uri="{FF2B5EF4-FFF2-40B4-BE49-F238E27FC236}">
                    <a16:creationId xmlns:a16="http://schemas.microsoft.com/office/drawing/2014/main" id="{0A5F557C-FDC7-48A4-ACCE-AE5D21F9EA76}"/>
                  </a:ext>
                </a:extLst>
              </p:cNvPr>
              <p:cNvSpPr txBox="1">
                <a:spLocks noRot="1" noChangeAspect="1" noMove="1" noResize="1" noEditPoints="1" noAdjustHandles="1" noChangeArrowheads="1" noChangeShapeType="1" noTextEdit="1"/>
              </p:cNvSpPr>
              <p:nvPr/>
            </p:nvSpPr>
            <p:spPr>
              <a:xfrm>
                <a:off x="812798" y="1589566"/>
                <a:ext cx="7209485" cy="3121329"/>
              </a:xfrm>
              <a:prstGeom prst="rect">
                <a:avLst/>
              </a:prstGeom>
              <a:blipFill>
                <a:blip r:embed="rId3"/>
                <a:stretch>
                  <a:fillRect l="-1775" t="-1953" r="-287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7781549B-F7D1-4BF7-8525-5EC1EE3EE9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9355" y="1794937"/>
            <a:ext cx="2491637" cy="2497866"/>
          </a:xfrm>
          <a:prstGeom prst="rect">
            <a:avLst/>
          </a:prstGeom>
        </p:spPr>
      </p:pic>
    </p:spTree>
    <p:extLst>
      <p:ext uri="{BB962C8B-B14F-4D97-AF65-F5344CB8AC3E}">
        <p14:creationId xmlns:p14="http://schemas.microsoft.com/office/powerpoint/2010/main" val="276136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DAE4-F426-4DD1-9FE3-1846BB436342}"/>
              </a:ext>
            </a:extLst>
          </p:cNvPr>
          <p:cNvSpPr>
            <a:spLocks noGrp="1"/>
          </p:cNvSpPr>
          <p:nvPr>
            <p:ph type="title"/>
          </p:nvPr>
        </p:nvSpPr>
        <p:spPr/>
        <p:txBody>
          <a:bodyPr/>
          <a:lstStyle/>
          <a:p>
            <a:r>
              <a:rPr lang="en-US" dirty="0"/>
              <a:t>Cosine Similarity</a:t>
            </a:r>
          </a:p>
        </p:txBody>
      </p:sp>
      <p:sp>
        <p:nvSpPr>
          <p:cNvPr id="3" name="Slide Number Placeholder 2">
            <a:extLst>
              <a:ext uri="{FF2B5EF4-FFF2-40B4-BE49-F238E27FC236}">
                <a16:creationId xmlns:a16="http://schemas.microsoft.com/office/drawing/2014/main" id="{BF234FD6-1D50-4F12-A35C-AEAE33983521}"/>
              </a:ext>
            </a:extLst>
          </p:cNvPr>
          <p:cNvSpPr>
            <a:spLocks noGrp="1"/>
          </p:cNvSpPr>
          <p:nvPr>
            <p:ph type="sldNum" sz="quarter" idx="12"/>
          </p:nvPr>
        </p:nvSpPr>
        <p:spPr/>
        <p:txBody>
          <a:bodyPr>
            <a:normAutofit fontScale="85000" lnSpcReduction="20000"/>
          </a:bodyPr>
          <a:lstStyle/>
          <a:p>
            <a:fld id="{69974E82-3C2C-4ABB-838F-79BD9B35B7DF}" type="slidenum">
              <a:rPr lang="en-US" smtClean="0"/>
              <a:t>14</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6B01096-D787-4DED-8BD7-950EFB910FE8}"/>
                  </a:ext>
                </a:extLst>
              </p:cNvPr>
              <p:cNvSpPr>
                <a:spLocks noGrp="1"/>
              </p:cNvSpPr>
              <p:nvPr>
                <p:ph sz="quarter" idx="1"/>
              </p:nvPr>
            </p:nvSpPr>
            <p:spPr/>
            <p:txBody>
              <a:bodyPr>
                <a:normAutofit/>
              </a:bodyPr>
              <a:lstStyle/>
              <a:p>
                <a:pPr marL="0" indent="0">
                  <a:buNone/>
                </a:pPr>
                <a:r>
                  <a:rPr lang="en-US" b="1" dirty="0">
                    <a:solidFill>
                      <a:srgbClr val="0070C0"/>
                    </a:solidFill>
                  </a:rPr>
                  <a:t>Definition.</a:t>
                </a:r>
                <a:r>
                  <a:rPr lang="en-US" dirty="0"/>
                  <a:t> The </a:t>
                </a:r>
                <a:r>
                  <a:rPr lang="en-US" dirty="0">
                    <a:solidFill>
                      <a:srgbClr val="FF0000"/>
                    </a:solidFill>
                  </a:rPr>
                  <a:t>cosine similarity </a:t>
                </a:r>
                <a:r>
                  <a:rPr lang="en-US" dirty="0"/>
                  <a:t>between vectors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dirty="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e>
                    </m:d>
                  </m:oMath>
                </a14:m>
                <a:r>
                  <a:rPr lang="en-US" dirty="0"/>
                  <a:t> is defined by </a:t>
                </a:r>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sim</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num>
                        <m:den>
                          <m:d>
                            <m:dPr>
                              <m:begChr m:val="‖"/>
                              <m:endChr m:val="‖"/>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e>
                          </m:d>
                        </m:den>
                      </m:f>
                    </m:oMath>
                  </m:oMathPara>
                </a14:m>
                <a:endParaRPr lang="en-US" dirty="0"/>
              </a:p>
              <a:p>
                <a:pPr marL="0" indent="0">
                  <a:buNone/>
                </a:pPr>
                <a:r>
                  <a:rPr lang="en-US" dirty="0"/>
                  <a:t>where</a:t>
                </a:r>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oMath>
                </a14:m>
                <a:r>
                  <a:rPr lang="en-US" dirty="0"/>
                  <a:t> is the </a:t>
                </a:r>
                <a:r>
                  <a:rPr lang="en-US" dirty="0">
                    <a:solidFill>
                      <a:srgbClr val="FF0000"/>
                    </a:solidFill>
                  </a:rPr>
                  <a:t>dot product </a:t>
                </a:r>
                <a:r>
                  <a:rPr lang="en-US" dirty="0"/>
                  <a:t>(also called </a:t>
                </a:r>
                <a:r>
                  <a:rPr lang="en-US" dirty="0">
                    <a:solidFill>
                      <a:srgbClr val="FF0000"/>
                    </a:solidFill>
                  </a:rPr>
                  <a:t>scalar product</a:t>
                </a:r>
                <a:r>
                  <a:rPr lang="en-US" dirty="0"/>
                  <a:t>)</a:t>
                </a:r>
              </a:p>
              <a:p>
                <a14:m>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oMath>
                </a14:m>
                <a:r>
                  <a:rPr lang="en-US" dirty="0"/>
                  <a:t> and </a:t>
                </a:r>
                <a14:m>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d>
                    <m:r>
                      <a:rPr lang="en-US" i="1">
                        <a:latin typeface="Cambria Math" panose="02040503050406030204" pitchFamily="18" charset="0"/>
                      </a:rPr>
                      <m:t> </m:t>
                    </m:r>
                  </m:oMath>
                </a14:m>
                <a:r>
                  <a:rPr lang="en-US" dirty="0"/>
                  <a:t>are the </a:t>
                </a:r>
                <a:r>
                  <a:rPr lang="en-US" dirty="0">
                    <a:solidFill>
                      <a:srgbClr val="FF0000"/>
                    </a:solidFill>
                  </a:rPr>
                  <a:t>lengths</a:t>
                </a:r>
                <a:r>
                  <a:rPr lang="en-US" dirty="0"/>
                  <a:t> (also called the </a:t>
                </a:r>
                <a:r>
                  <a:rPr lang="en-US" dirty="0">
                    <a:solidFill>
                      <a:srgbClr val="FF0000"/>
                    </a:solidFill>
                  </a:rPr>
                  <a:t>norms</a:t>
                </a:r>
                <a:r>
                  <a:rPr lang="en-US" dirty="0"/>
                  <a:t>) of the vectors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oMath>
                </a14:m>
                <a:r>
                  <a:rPr lang="en-US" dirty="0"/>
                  <a:t>. </a:t>
                </a:r>
              </a:p>
            </p:txBody>
          </p:sp>
        </mc:Choice>
        <mc:Fallback xmlns="">
          <p:sp>
            <p:nvSpPr>
              <p:cNvPr id="4" name="Content Placeholder 3">
                <a:extLst>
                  <a:ext uri="{FF2B5EF4-FFF2-40B4-BE49-F238E27FC236}">
                    <a16:creationId xmlns:a16="http://schemas.microsoft.com/office/drawing/2014/main" id="{B6B01096-D787-4DED-8BD7-950EFB910FE8}"/>
                  </a:ext>
                </a:extLst>
              </p:cNvPr>
              <p:cNvSpPr>
                <a:spLocks noGrp="1" noRot="1" noChangeAspect="1" noMove="1" noResize="1" noEditPoints="1" noAdjustHandles="1" noChangeArrowheads="1" noChangeShapeType="1" noTextEdit="1"/>
              </p:cNvSpPr>
              <p:nvPr>
                <p:ph sz="quarter" idx="1"/>
              </p:nvPr>
            </p:nvSpPr>
            <p:spPr>
              <a:blipFill>
                <a:blip r:embed="rId2"/>
                <a:stretch>
                  <a:fillRect l="-1178" t="-136" b="-2714"/>
                </a:stretch>
              </a:blipFill>
            </p:spPr>
            <p:txBody>
              <a:bodyPr/>
              <a:lstStyle/>
              <a:p>
                <a:r>
                  <a:rPr lang="en-US">
                    <a:noFill/>
                  </a:rPr>
                  <a:t> </a:t>
                </a:r>
              </a:p>
            </p:txBody>
          </p:sp>
        </mc:Fallback>
      </mc:AlternateContent>
    </p:spTree>
    <p:extLst>
      <p:ext uri="{BB962C8B-B14F-4D97-AF65-F5344CB8AC3E}">
        <p14:creationId xmlns:p14="http://schemas.microsoft.com/office/powerpoint/2010/main" val="206800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DAE4-F426-4DD1-9FE3-1846BB436342}"/>
              </a:ext>
            </a:extLst>
          </p:cNvPr>
          <p:cNvSpPr>
            <a:spLocks noGrp="1"/>
          </p:cNvSpPr>
          <p:nvPr>
            <p:ph type="title"/>
          </p:nvPr>
        </p:nvSpPr>
        <p:spPr/>
        <p:txBody>
          <a:bodyPr/>
          <a:lstStyle/>
          <a:p>
            <a:r>
              <a:rPr lang="en-US" dirty="0"/>
              <a:t>Cosine Similarity</a:t>
            </a:r>
          </a:p>
        </p:txBody>
      </p:sp>
      <p:sp>
        <p:nvSpPr>
          <p:cNvPr id="3" name="Slide Number Placeholder 2">
            <a:extLst>
              <a:ext uri="{FF2B5EF4-FFF2-40B4-BE49-F238E27FC236}">
                <a16:creationId xmlns:a16="http://schemas.microsoft.com/office/drawing/2014/main" id="{BF234FD6-1D50-4F12-A35C-AEAE33983521}"/>
              </a:ext>
            </a:extLst>
          </p:cNvPr>
          <p:cNvSpPr>
            <a:spLocks noGrp="1"/>
          </p:cNvSpPr>
          <p:nvPr>
            <p:ph type="sldNum" sz="quarter" idx="12"/>
          </p:nvPr>
        </p:nvSpPr>
        <p:spPr/>
        <p:txBody>
          <a:bodyPr>
            <a:normAutofit fontScale="85000" lnSpcReduction="20000"/>
          </a:bodyPr>
          <a:lstStyle/>
          <a:p>
            <a:fld id="{69974E82-3C2C-4ABB-838F-79BD9B35B7DF}" type="slidenum">
              <a:rPr lang="en-US" smtClean="0"/>
              <a:t>15</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6B01096-D787-4DED-8BD7-950EFB910FE8}"/>
                  </a:ext>
                </a:extLst>
              </p:cNvPr>
              <p:cNvSpPr>
                <a:spLocks noGrp="1"/>
              </p:cNvSpPr>
              <p:nvPr>
                <p:ph sz="quarter"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sim</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num>
                        <m:den>
                          <m:d>
                            <m:dPr>
                              <m:begChr m:val="‖"/>
                              <m:endChr m:val="‖"/>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b="0" i="1" smtClean="0">
                              <a:latin typeface="Cambria Math" panose="02040503050406030204" pitchFamily="18" charset="0"/>
                            </a:rPr>
                            <m:t>‖</m:t>
                          </m:r>
                        </m:den>
                      </m:f>
                    </m:oMath>
                  </m:oMathPara>
                </a14:m>
                <a:endParaRPr lang="en-US" dirty="0"/>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oMath>
                  </m:oMathPara>
                </a14:m>
                <a:endParaRPr lang="en-US" dirty="0"/>
              </a:p>
              <a:p>
                <a:pPr marL="0" indent="0">
                  <a:buNone/>
                </a:pPr>
                <a:endParaRPr lang="en-US" sz="8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d>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sub>
                            <m:sup>
                              <m:r>
                                <a:rPr lang="en-US" b="0" i="1" smtClean="0">
                                  <a:latin typeface="Cambria Math" panose="02040503050406030204" pitchFamily="18" charset="0"/>
                                </a:rPr>
                                <m:t>2</m:t>
                              </m:r>
                            </m:sup>
                          </m:sSubSup>
                        </m:e>
                      </m:rad>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b="0" i="1" smtClean="0">
                                  <a:latin typeface="Cambria Math" panose="02040503050406030204" pitchFamily="18" charset="0"/>
                                </a:rPr>
                                <m:t>𝑌</m:t>
                              </m:r>
                            </m:e>
                          </m:acc>
                        </m:e>
                      </m:d>
                      <m:r>
                        <a:rPr lang="en-US">
                          <a:latin typeface="Cambria Math" panose="02040503050406030204" pitchFamily="18" charset="0"/>
                        </a:rPr>
                        <m:t>=</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b="0" i="1" smtClean="0">
                                  <a:latin typeface="Cambria Math" panose="02040503050406030204" pitchFamily="18" charset="0"/>
                                </a:rPr>
                                <m:t>𝑦</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𝑦</m:t>
                              </m:r>
                            </m:e>
                            <m:sub>
                              <m:r>
                                <a:rPr lang="en-US" i="1">
                                  <a:latin typeface="Cambria Math" panose="02040503050406030204" pitchFamily="18" charset="0"/>
                                </a:rPr>
                                <m:t>𝑛</m:t>
                              </m:r>
                            </m:sub>
                            <m:sup>
                              <m:r>
                                <a:rPr lang="en-US" i="1">
                                  <a:latin typeface="Cambria Math" panose="02040503050406030204" pitchFamily="18" charset="0"/>
                                </a:rPr>
                                <m:t>2</m:t>
                              </m:r>
                            </m:sup>
                          </m:sSubSup>
                        </m:e>
                      </m:rad>
                    </m:oMath>
                  </m:oMathPara>
                </a14:m>
                <a:endParaRPr lang="en-US" dirty="0"/>
              </a:p>
            </p:txBody>
          </p:sp>
        </mc:Choice>
        <mc:Fallback xmlns="">
          <p:sp>
            <p:nvSpPr>
              <p:cNvPr id="4" name="Content Placeholder 3">
                <a:extLst>
                  <a:ext uri="{FF2B5EF4-FFF2-40B4-BE49-F238E27FC236}">
                    <a16:creationId xmlns:a16="http://schemas.microsoft.com/office/drawing/2014/main" id="{B6B01096-D787-4DED-8BD7-950EFB910FE8}"/>
                  </a:ext>
                </a:extLst>
              </p:cNvPr>
              <p:cNvSpPr>
                <a:spLocks noGrp="1" noRot="1" noChangeAspect="1" noMove="1" noResize="1" noEditPoints="1" noAdjustHandles="1" noChangeArrowheads="1" noChangeShapeType="1" noTextEdit="1"/>
              </p:cNvSpPr>
              <p:nvPr>
                <p:ph sz="quarter" idx="1"/>
              </p:nvPr>
            </p:nvSpPr>
            <p:spPr>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0124CBA-FC63-4AA6-91F2-1E1ED2E410FC}"/>
              </a:ext>
            </a:extLst>
          </p:cNvPr>
          <p:cNvSpPr txBox="1"/>
          <p:nvPr/>
        </p:nvSpPr>
        <p:spPr>
          <a:xfrm>
            <a:off x="1585731" y="1990846"/>
            <a:ext cx="2199190" cy="461665"/>
          </a:xfrm>
          <a:prstGeom prst="rect">
            <a:avLst/>
          </a:prstGeom>
          <a:noFill/>
        </p:spPr>
        <p:txBody>
          <a:bodyPr wrap="square" rtlCol="0">
            <a:spAutoFit/>
          </a:bodyPr>
          <a:lstStyle/>
          <a:p>
            <a:r>
              <a:rPr lang="en-US" sz="2400" dirty="0">
                <a:solidFill>
                  <a:srgbClr val="FF0000"/>
                </a:solidFill>
              </a:rPr>
              <a:t>cosine similarity</a:t>
            </a:r>
          </a:p>
        </p:txBody>
      </p:sp>
      <p:cxnSp>
        <p:nvCxnSpPr>
          <p:cNvPr id="7" name="Straight Arrow Connector 6">
            <a:extLst>
              <a:ext uri="{FF2B5EF4-FFF2-40B4-BE49-F238E27FC236}">
                <a16:creationId xmlns:a16="http://schemas.microsoft.com/office/drawing/2014/main" id="{39791938-AD7F-488C-9CC0-3617A8B3C638}"/>
              </a:ext>
            </a:extLst>
          </p:cNvPr>
          <p:cNvCxnSpPr>
            <a:cxnSpLocks/>
            <a:stCxn id="5" idx="3"/>
          </p:cNvCxnSpPr>
          <p:nvPr/>
        </p:nvCxnSpPr>
        <p:spPr>
          <a:xfrm>
            <a:off x="3784921" y="2221679"/>
            <a:ext cx="40511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ECFA33-53D1-4D75-AB86-D20286CA0533}"/>
              </a:ext>
            </a:extLst>
          </p:cNvPr>
          <p:cNvSpPr txBox="1"/>
          <p:nvPr/>
        </p:nvSpPr>
        <p:spPr>
          <a:xfrm>
            <a:off x="1585732" y="3336404"/>
            <a:ext cx="1608882" cy="461665"/>
          </a:xfrm>
          <a:prstGeom prst="rect">
            <a:avLst/>
          </a:prstGeom>
          <a:noFill/>
        </p:spPr>
        <p:txBody>
          <a:bodyPr wrap="square" rtlCol="0">
            <a:spAutoFit/>
          </a:bodyPr>
          <a:lstStyle/>
          <a:p>
            <a:r>
              <a:rPr lang="en-US" sz="2400" dirty="0">
                <a:solidFill>
                  <a:srgbClr val="FF0000"/>
                </a:solidFill>
              </a:rPr>
              <a:t>dot product</a:t>
            </a:r>
          </a:p>
        </p:txBody>
      </p:sp>
      <p:cxnSp>
        <p:nvCxnSpPr>
          <p:cNvPr id="11" name="Straight Arrow Connector 10">
            <a:extLst>
              <a:ext uri="{FF2B5EF4-FFF2-40B4-BE49-F238E27FC236}">
                <a16:creationId xmlns:a16="http://schemas.microsoft.com/office/drawing/2014/main" id="{C070694A-0204-4F07-B6D5-8054EE798DCE}"/>
              </a:ext>
            </a:extLst>
          </p:cNvPr>
          <p:cNvCxnSpPr>
            <a:cxnSpLocks/>
          </p:cNvCxnSpPr>
          <p:nvPr/>
        </p:nvCxnSpPr>
        <p:spPr>
          <a:xfrm>
            <a:off x="3338858" y="3580561"/>
            <a:ext cx="6486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8FA6529-3F68-4380-85BB-4AFEE238D235}"/>
              </a:ext>
            </a:extLst>
          </p:cNvPr>
          <p:cNvSpPr txBox="1"/>
          <p:nvPr/>
        </p:nvSpPr>
        <p:spPr>
          <a:xfrm>
            <a:off x="2103788" y="4716202"/>
            <a:ext cx="1036372" cy="461665"/>
          </a:xfrm>
          <a:prstGeom prst="rect">
            <a:avLst/>
          </a:prstGeom>
          <a:noFill/>
        </p:spPr>
        <p:txBody>
          <a:bodyPr wrap="square" rtlCol="0">
            <a:spAutoFit/>
          </a:bodyPr>
          <a:lstStyle/>
          <a:p>
            <a:r>
              <a:rPr lang="en-US" sz="2400" dirty="0">
                <a:solidFill>
                  <a:srgbClr val="FF0000"/>
                </a:solidFill>
              </a:rPr>
              <a:t>lengths</a:t>
            </a:r>
          </a:p>
        </p:txBody>
      </p:sp>
      <p:cxnSp>
        <p:nvCxnSpPr>
          <p:cNvPr id="14" name="Straight Arrow Connector 13">
            <a:extLst>
              <a:ext uri="{FF2B5EF4-FFF2-40B4-BE49-F238E27FC236}">
                <a16:creationId xmlns:a16="http://schemas.microsoft.com/office/drawing/2014/main" id="{1AD696A1-8E0E-4092-9D96-B82B77349E8A}"/>
              </a:ext>
            </a:extLst>
          </p:cNvPr>
          <p:cNvCxnSpPr>
            <a:cxnSpLocks/>
            <a:stCxn id="13" idx="3"/>
          </p:cNvCxnSpPr>
          <p:nvPr/>
        </p:nvCxnSpPr>
        <p:spPr>
          <a:xfrm flipV="1">
            <a:off x="3140160" y="4610253"/>
            <a:ext cx="1235070" cy="3367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1590AC-3A69-42C9-BEBC-EC2F8B285D01}"/>
              </a:ext>
            </a:extLst>
          </p:cNvPr>
          <p:cNvCxnSpPr>
            <a:cxnSpLocks/>
          </p:cNvCxnSpPr>
          <p:nvPr/>
        </p:nvCxnSpPr>
        <p:spPr>
          <a:xfrm>
            <a:off x="3167387" y="4947034"/>
            <a:ext cx="1180616" cy="4623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144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233-31FE-4299-8929-60D83A0E628E}"/>
              </a:ext>
            </a:extLst>
          </p:cNvPr>
          <p:cNvSpPr>
            <a:spLocks noGrp="1"/>
          </p:cNvSpPr>
          <p:nvPr>
            <p:ph type="title"/>
          </p:nvPr>
        </p:nvSpPr>
        <p:spPr/>
        <p:txBody>
          <a:bodyPr/>
          <a:lstStyle/>
          <a:p>
            <a:r>
              <a:rPr lang="en-US" dirty="0"/>
              <a:t>Cosine Similarity Between User 1 and User 2</a:t>
            </a:r>
          </a:p>
        </p:txBody>
      </p:sp>
      <p:sp>
        <p:nvSpPr>
          <p:cNvPr id="3" name="Slide Number Placeholder 2">
            <a:extLst>
              <a:ext uri="{FF2B5EF4-FFF2-40B4-BE49-F238E27FC236}">
                <a16:creationId xmlns:a16="http://schemas.microsoft.com/office/drawing/2014/main" id="{9BEFFE89-DE76-4E77-8952-6A5CE1E124FC}"/>
              </a:ext>
            </a:extLst>
          </p:cNvPr>
          <p:cNvSpPr>
            <a:spLocks noGrp="1"/>
          </p:cNvSpPr>
          <p:nvPr>
            <p:ph type="sldNum" sz="quarter" idx="12"/>
          </p:nvPr>
        </p:nvSpPr>
        <p:spPr/>
        <p:txBody>
          <a:bodyPr>
            <a:normAutofit fontScale="85000" lnSpcReduction="20000"/>
          </a:bodyPr>
          <a:lstStyle/>
          <a:p>
            <a:fld id="{69974E82-3C2C-4ABB-838F-79BD9B35B7DF}" type="slidenum">
              <a:rPr lang="en-US" smtClean="0"/>
              <a:t>16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AAD070-93F6-417D-8DAF-9A9A17E4D52A}"/>
                  </a:ext>
                </a:extLst>
              </p:cNvPr>
              <p:cNvSpPr txBox="1"/>
              <p:nvPr/>
            </p:nvSpPr>
            <p:spPr>
              <a:xfrm>
                <a:off x="4658165" y="4775028"/>
                <a:ext cx="6153874" cy="14471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900" b="0" i="0" smtClean="0">
                          <a:latin typeface="Cambria Math" panose="02040503050406030204" pitchFamily="18" charset="0"/>
                        </a:rPr>
                        <m:t>sim</m:t>
                      </m:r>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e>
                      </m:d>
                      <m:r>
                        <a:rPr lang="en-US" sz="2900" b="0" i="1" smtClean="0">
                          <a:latin typeface="Cambria Math" panose="02040503050406030204" pitchFamily="18" charset="0"/>
                        </a:rPr>
                        <m:t>=</m:t>
                      </m:r>
                      <m:f>
                        <m:fPr>
                          <m:ctrlPr>
                            <a:rPr lang="en-US" sz="2900" b="0" i="1" smtClean="0">
                              <a:latin typeface="Cambria Math" panose="02040503050406030204" pitchFamily="18" charset="0"/>
                            </a:rPr>
                          </m:ctrlPr>
                        </m:fPr>
                        <m:num>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num>
                        <m:den>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1</m:t>
                                  </m:r>
                                </m:sub>
                              </m:sSub>
                            </m:e>
                          </m:d>
                          <m:r>
                            <a:rPr lang="en-US" sz="2900" b="0" i="1" smtClean="0">
                              <a:latin typeface="Cambria Math" panose="02040503050406030204" pitchFamily="18" charset="0"/>
                            </a:rPr>
                            <m:t>⋅</m:t>
                          </m:r>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𝑈</m:t>
                                  </m:r>
                                </m:e>
                                <m:sub>
                                  <m:r>
                                    <a:rPr lang="en-US" sz="2900" i="1">
                                      <a:latin typeface="Cambria Math" panose="02040503050406030204" pitchFamily="18" charset="0"/>
                                    </a:rPr>
                                    <m:t>2</m:t>
                                  </m:r>
                                </m:sub>
                              </m:sSub>
                            </m:e>
                          </m:d>
                        </m:den>
                      </m:f>
                      <m:r>
                        <a:rPr lang="en-US" sz="2900" b="0" i="1" smtClean="0">
                          <a:latin typeface="Cambria Math" panose="02040503050406030204" pitchFamily="18" charset="0"/>
                        </a:rPr>
                        <m:t>≈0.276</m:t>
                      </m:r>
                    </m:oMath>
                  </m:oMathPara>
                </a14:m>
                <a:endParaRPr lang="en-US" sz="2900" b="0" dirty="0"/>
              </a:p>
              <a:p>
                <a:endParaRPr lang="en-US" sz="2900" dirty="0"/>
              </a:p>
            </p:txBody>
          </p:sp>
        </mc:Choice>
        <mc:Fallback xmlns="">
          <p:sp>
            <p:nvSpPr>
              <p:cNvPr id="5" name="TextBox 4">
                <a:extLst>
                  <a:ext uri="{FF2B5EF4-FFF2-40B4-BE49-F238E27FC236}">
                    <a16:creationId xmlns:a16="http://schemas.microsoft.com/office/drawing/2014/main" id="{D9AAD070-93F6-417D-8DAF-9A9A17E4D52A}"/>
                  </a:ext>
                </a:extLst>
              </p:cNvPr>
              <p:cNvSpPr txBox="1">
                <a:spLocks noRot="1" noChangeAspect="1" noMove="1" noResize="1" noEditPoints="1" noAdjustHandles="1" noChangeArrowheads="1" noChangeShapeType="1" noTextEdit="1"/>
              </p:cNvSpPr>
              <p:nvPr/>
            </p:nvSpPr>
            <p:spPr>
              <a:xfrm>
                <a:off x="4658165" y="4775028"/>
                <a:ext cx="6153874" cy="144719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547DC64-5452-45BC-9BB4-883E47A27EAE}"/>
                  </a:ext>
                </a:extLst>
              </p:cNvPr>
              <p:cNvSpPr txBox="1"/>
              <p:nvPr/>
            </p:nvSpPr>
            <p:spPr>
              <a:xfrm>
                <a:off x="1379961" y="4337936"/>
                <a:ext cx="2428111"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e>
                      </m:d>
                      <m:r>
                        <a:rPr lang="en-US" sz="2900" b="0" i="1" smtClean="0">
                          <a:latin typeface="Cambria Math" panose="02040503050406030204" pitchFamily="18" charset="0"/>
                        </a:rPr>
                        <m:t>≈7.014</m:t>
                      </m:r>
                    </m:oMath>
                  </m:oMathPara>
                </a14:m>
                <a:endParaRPr lang="en-US" sz="2900" dirty="0"/>
              </a:p>
            </p:txBody>
          </p:sp>
        </mc:Choice>
        <mc:Fallback xmlns="">
          <p:sp>
            <p:nvSpPr>
              <p:cNvPr id="6" name="TextBox 5">
                <a:extLst>
                  <a:ext uri="{FF2B5EF4-FFF2-40B4-BE49-F238E27FC236}">
                    <a16:creationId xmlns:a16="http://schemas.microsoft.com/office/drawing/2014/main" id="{A547DC64-5452-45BC-9BB4-883E47A27EAE}"/>
                  </a:ext>
                </a:extLst>
              </p:cNvPr>
              <p:cNvSpPr txBox="1">
                <a:spLocks noRot="1" noChangeAspect="1" noMove="1" noResize="1" noEditPoints="1" noAdjustHandles="1" noChangeArrowheads="1" noChangeShapeType="1" noTextEdit="1"/>
              </p:cNvSpPr>
              <p:nvPr/>
            </p:nvSpPr>
            <p:spPr>
              <a:xfrm>
                <a:off x="1379961" y="4337936"/>
                <a:ext cx="2428111" cy="5386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F62056-63AD-4A0A-ACC0-59E6E6839E77}"/>
                  </a:ext>
                </a:extLst>
              </p:cNvPr>
              <p:cNvSpPr txBox="1"/>
              <p:nvPr/>
            </p:nvSpPr>
            <p:spPr>
              <a:xfrm>
                <a:off x="1379961" y="4960015"/>
                <a:ext cx="2729052"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e>
                      </m:d>
                      <m:r>
                        <a:rPr lang="en-US" sz="2900" b="0" i="1" smtClean="0">
                          <a:latin typeface="Cambria Math" panose="02040503050406030204" pitchFamily="18" charset="0"/>
                        </a:rPr>
                        <m:t>≈7.263</m:t>
                      </m:r>
                    </m:oMath>
                  </m:oMathPara>
                </a14:m>
                <a:endParaRPr lang="en-US" sz="2900" dirty="0"/>
              </a:p>
            </p:txBody>
          </p:sp>
        </mc:Choice>
        <mc:Fallback xmlns="">
          <p:sp>
            <p:nvSpPr>
              <p:cNvPr id="7" name="TextBox 6">
                <a:extLst>
                  <a:ext uri="{FF2B5EF4-FFF2-40B4-BE49-F238E27FC236}">
                    <a16:creationId xmlns:a16="http://schemas.microsoft.com/office/drawing/2014/main" id="{D5F62056-63AD-4A0A-ACC0-59E6E6839E77}"/>
                  </a:ext>
                </a:extLst>
              </p:cNvPr>
              <p:cNvSpPr txBox="1">
                <a:spLocks noRot="1" noChangeAspect="1" noMove="1" noResize="1" noEditPoints="1" noAdjustHandles="1" noChangeArrowheads="1" noChangeShapeType="1" noTextEdit="1"/>
              </p:cNvSpPr>
              <p:nvPr/>
            </p:nvSpPr>
            <p:spPr>
              <a:xfrm>
                <a:off x="1379961" y="4960015"/>
                <a:ext cx="2729052" cy="5386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91B819-9C75-42AD-B7CB-9899346F01EE}"/>
                  </a:ext>
                </a:extLst>
              </p:cNvPr>
              <p:cNvSpPr txBox="1"/>
              <p:nvPr/>
            </p:nvSpPr>
            <p:spPr>
              <a:xfrm>
                <a:off x="1379960" y="5582094"/>
                <a:ext cx="2821649" cy="53860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1</m:t>
                          </m:r>
                        </m:sub>
                      </m:sSub>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𝑈</m:t>
                          </m:r>
                        </m:e>
                        <m:sub>
                          <m:r>
                            <a:rPr lang="en-US" sz="2900" b="0" i="1" smtClean="0">
                              <a:latin typeface="Cambria Math" panose="02040503050406030204" pitchFamily="18" charset="0"/>
                            </a:rPr>
                            <m:t>2</m:t>
                          </m:r>
                        </m:sub>
                      </m:sSub>
                      <m:r>
                        <a:rPr lang="en-US" sz="2900" b="0" i="1" smtClean="0">
                          <a:latin typeface="Cambria Math" panose="02040503050406030204" pitchFamily="18" charset="0"/>
                        </a:rPr>
                        <m:t>=14.05</m:t>
                      </m:r>
                    </m:oMath>
                  </m:oMathPara>
                </a14:m>
                <a:endParaRPr lang="en-US" sz="2900" dirty="0"/>
              </a:p>
            </p:txBody>
          </p:sp>
        </mc:Choice>
        <mc:Fallback xmlns="">
          <p:sp>
            <p:nvSpPr>
              <p:cNvPr id="8" name="TextBox 7">
                <a:extLst>
                  <a:ext uri="{FF2B5EF4-FFF2-40B4-BE49-F238E27FC236}">
                    <a16:creationId xmlns:a16="http://schemas.microsoft.com/office/drawing/2014/main" id="{CF91B819-9C75-42AD-B7CB-9899346F01EE}"/>
                  </a:ext>
                </a:extLst>
              </p:cNvPr>
              <p:cNvSpPr txBox="1">
                <a:spLocks noRot="1" noChangeAspect="1" noMove="1" noResize="1" noEditPoints="1" noAdjustHandles="1" noChangeArrowheads="1" noChangeShapeType="1" noTextEdit="1"/>
              </p:cNvSpPr>
              <p:nvPr/>
            </p:nvSpPr>
            <p:spPr>
              <a:xfrm>
                <a:off x="1379960" y="5582094"/>
                <a:ext cx="2821649" cy="538609"/>
              </a:xfrm>
              <a:prstGeom prst="rect">
                <a:avLst/>
              </a:prstGeom>
              <a:blipFill>
                <a:blip r:embed="rId5"/>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42A15892-3953-4A4F-A085-9156282F3F36}"/>
              </a:ext>
            </a:extLst>
          </p:cNvPr>
          <p:cNvPicPr>
            <a:picLocks noChangeAspect="1"/>
          </p:cNvPicPr>
          <p:nvPr/>
        </p:nvPicPr>
        <p:blipFill>
          <a:blip r:embed="rId6"/>
          <a:stretch>
            <a:fillRect/>
          </a:stretch>
        </p:blipFill>
        <p:spPr>
          <a:xfrm>
            <a:off x="2020471" y="1602907"/>
            <a:ext cx="8151058" cy="2517866"/>
          </a:xfrm>
          <a:prstGeom prst="rect">
            <a:avLst/>
          </a:prstGeom>
        </p:spPr>
      </p:pic>
    </p:spTree>
    <p:extLst>
      <p:ext uri="{BB962C8B-B14F-4D97-AF65-F5344CB8AC3E}">
        <p14:creationId xmlns:p14="http://schemas.microsoft.com/office/powerpoint/2010/main" val="2542851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BF12-197F-48AD-8352-CB47FE46C2B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860CFAD-3E2B-4D4B-96E7-CF2AD00F5E0B}"/>
              </a:ext>
            </a:extLst>
          </p:cNvPr>
          <p:cNvSpPr>
            <a:spLocks noGrp="1"/>
          </p:cNvSpPr>
          <p:nvPr>
            <p:ph type="sldNum" sz="quarter" idx="12"/>
          </p:nvPr>
        </p:nvSpPr>
        <p:spPr/>
        <p:txBody>
          <a:bodyPr/>
          <a:lstStyle/>
          <a:p>
            <a:fld id="{69974E82-3C2C-4ABB-838F-79BD9B35B7DF}" type="slidenum">
              <a:rPr lang="en-US" smtClean="0"/>
              <a:t>17</a:t>
            </a:fld>
            <a:endParaRPr lang="en-US"/>
          </a:p>
        </p:txBody>
      </p:sp>
      <p:sp>
        <p:nvSpPr>
          <p:cNvPr id="4" name="Content Placeholder 3">
            <a:extLst>
              <a:ext uri="{FF2B5EF4-FFF2-40B4-BE49-F238E27FC236}">
                <a16:creationId xmlns:a16="http://schemas.microsoft.com/office/drawing/2014/main" id="{5C6BF172-93A5-48E5-A23A-7E67333A6642}"/>
              </a:ext>
            </a:extLst>
          </p:cNvPr>
          <p:cNvSpPr>
            <a:spLocks noGrp="1"/>
          </p:cNvSpPr>
          <p:nvPr>
            <p:ph sz="quarter" idx="1"/>
          </p:nvPr>
        </p:nvSpPr>
        <p:spPr/>
        <p:txBody>
          <a:bodyPr/>
          <a:lstStyle/>
          <a:p>
            <a:pPr marL="0" indent="0">
              <a:buNone/>
            </a:pPr>
            <a:r>
              <a:rPr lang="en-US" dirty="0"/>
              <a:t>will be continued on Monday</a:t>
            </a:r>
          </a:p>
        </p:txBody>
      </p:sp>
    </p:spTree>
    <p:extLst>
      <p:ext uri="{BB962C8B-B14F-4D97-AF65-F5344CB8AC3E}">
        <p14:creationId xmlns:p14="http://schemas.microsoft.com/office/powerpoint/2010/main" val="730257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sz="quarter" idx="1"/>
          </p:nvPr>
        </p:nvSpPr>
        <p:spPr>
          <a:xfrm>
            <a:off x="812799" y="1589567"/>
            <a:ext cx="7155543" cy="4572000"/>
          </a:xfrm>
        </p:spPr>
        <p:txBody>
          <a:bodyPr>
            <a:normAutofit/>
          </a:bodyPr>
          <a:lstStyle/>
          <a:p>
            <a:pPr marL="0" indent="0">
              <a:buNone/>
            </a:pPr>
            <a:r>
              <a:rPr lang="en-US" dirty="0"/>
              <a:t>Section 3.3.2</a:t>
            </a:r>
          </a:p>
        </p:txBody>
      </p:sp>
      <p:sp>
        <p:nvSpPr>
          <p:cNvPr id="5" name="Slide Number Placeholder 4"/>
          <p:cNvSpPr>
            <a:spLocks noGrp="1"/>
          </p:cNvSpPr>
          <p:nvPr>
            <p:ph type="sldNum" sz="quarter" idx="16"/>
          </p:nvPr>
        </p:nvSpPr>
        <p:spPr/>
        <p:txBody>
          <a:bodyPr>
            <a:normAutofit fontScale="85000" lnSpcReduction="20000"/>
          </a:bodyPr>
          <a:lstStyle/>
          <a:p>
            <a:fld id="{C42FE918-A725-4A17-832F-F28B624C2EC6}" type="slidenum">
              <a:rPr lang="en-US" smtClean="0"/>
              <a:t>18</a:t>
            </a:fld>
            <a:endParaRPr lang="en-US"/>
          </a:p>
        </p:txBody>
      </p:sp>
      <p:pic>
        <p:nvPicPr>
          <p:cNvPr id="6" name="Picture 5">
            <a:extLst>
              <a:ext uri="{FF2B5EF4-FFF2-40B4-BE49-F238E27FC236}">
                <a16:creationId xmlns:a16="http://schemas.microsoft.com/office/drawing/2014/main" id="{D43BD102-EB16-447C-B953-6F14AC941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6029" y="1589567"/>
            <a:ext cx="3507971" cy="4572000"/>
          </a:xfrm>
          <a:prstGeom prst="rect">
            <a:avLst/>
          </a:prstGeom>
        </p:spPr>
      </p:pic>
    </p:spTree>
    <p:extLst>
      <p:ext uri="{BB962C8B-B14F-4D97-AF65-F5344CB8AC3E}">
        <p14:creationId xmlns:p14="http://schemas.microsoft.com/office/powerpoint/2010/main" val="293329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2935-CA52-49AF-BD18-8BECF55BC55A}"/>
              </a:ext>
            </a:extLst>
          </p:cNvPr>
          <p:cNvSpPr>
            <a:spLocks noGrp="1"/>
          </p:cNvSpPr>
          <p:nvPr>
            <p:ph type="title"/>
          </p:nvPr>
        </p:nvSpPr>
        <p:spPr/>
        <p:txBody>
          <a:bodyPr/>
          <a:lstStyle/>
          <a:p>
            <a:r>
              <a:rPr lang="en-US" dirty="0"/>
              <a:t>What Is a Recommender Network?</a:t>
            </a:r>
          </a:p>
        </p:txBody>
      </p:sp>
      <p:sp>
        <p:nvSpPr>
          <p:cNvPr id="3" name="Content Placeholder 2">
            <a:extLst>
              <a:ext uri="{FF2B5EF4-FFF2-40B4-BE49-F238E27FC236}">
                <a16:creationId xmlns:a16="http://schemas.microsoft.com/office/drawing/2014/main" id="{0BF2799A-3A08-4B35-9671-AF3009135502}"/>
              </a:ext>
            </a:extLst>
          </p:cNvPr>
          <p:cNvSpPr>
            <a:spLocks noGrp="1"/>
          </p:cNvSpPr>
          <p:nvPr>
            <p:ph sz="quarter" idx="1"/>
          </p:nvPr>
        </p:nvSpPr>
        <p:spPr>
          <a:xfrm>
            <a:off x="812801" y="1589567"/>
            <a:ext cx="6537124" cy="4572000"/>
          </a:xfrm>
        </p:spPr>
        <p:txBody>
          <a:bodyPr>
            <a:normAutofit lnSpcReduction="10000"/>
          </a:bodyPr>
          <a:lstStyle/>
          <a:p>
            <a:r>
              <a:rPr lang="en-US" b="1" dirty="0">
                <a:solidFill>
                  <a:srgbClr val="0070C0"/>
                </a:solidFill>
              </a:rPr>
              <a:t>Bipartite networks. </a:t>
            </a:r>
            <a:r>
              <a:rPr lang="en-US" dirty="0"/>
              <a:t>Most </a:t>
            </a:r>
            <a:r>
              <a:rPr lang="en-US" dirty="0">
                <a:solidFill>
                  <a:srgbClr val="FF0000"/>
                </a:solidFill>
              </a:rPr>
              <a:t>recommender systems </a:t>
            </a:r>
            <a:r>
              <a:rPr lang="en-US" dirty="0"/>
              <a:t>such as Amazon’s system and Netflix’s system are based on bipartite networks called </a:t>
            </a:r>
            <a:r>
              <a:rPr lang="en-US" dirty="0">
                <a:solidFill>
                  <a:srgbClr val="FF0000"/>
                </a:solidFill>
              </a:rPr>
              <a:t>recommender networks </a:t>
            </a:r>
            <a:r>
              <a:rPr lang="en-US" dirty="0"/>
              <a:t>or </a:t>
            </a:r>
            <a:r>
              <a:rPr lang="en-US" dirty="0">
                <a:solidFill>
                  <a:srgbClr val="FF0000"/>
                </a:solidFill>
              </a:rPr>
              <a:t>user-item networks</a:t>
            </a:r>
            <a:r>
              <a:rPr lang="en-US" dirty="0"/>
              <a:t>.</a:t>
            </a:r>
          </a:p>
          <a:p>
            <a:r>
              <a:rPr lang="en-US" b="1" dirty="0">
                <a:solidFill>
                  <a:srgbClr val="0070C0"/>
                </a:solidFill>
              </a:rPr>
              <a:t>Ratings.</a:t>
            </a:r>
            <a:r>
              <a:rPr lang="en-US" dirty="0"/>
              <a:t> Such networks are augmented with labeling all edges by numbers: a number assigned to an edge connecting a user and an item is a rating given by the user to the item.</a:t>
            </a:r>
          </a:p>
          <a:p>
            <a:endParaRPr lang="en-US" dirty="0"/>
          </a:p>
          <a:p>
            <a:endParaRPr lang="en-US" dirty="0"/>
          </a:p>
        </p:txBody>
      </p:sp>
      <p:pic>
        <p:nvPicPr>
          <p:cNvPr id="6" name="Content Placeholder 5">
            <a:extLst>
              <a:ext uri="{FF2B5EF4-FFF2-40B4-BE49-F238E27FC236}">
                <a16:creationId xmlns:a16="http://schemas.microsoft.com/office/drawing/2014/main" id="{65C9A51D-8765-4F9C-9B87-256AA5B39EC8}"/>
              </a:ext>
            </a:extLst>
          </p:cNvPr>
          <p:cNvPicPr>
            <a:picLocks noGrp="1" noChangeAspect="1"/>
          </p:cNvPicPr>
          <p:nvPr>
            <p:ph sz="quarter" idx="2"/>
          </p:nvPr>
        </p:nvPicPr>
        <p:blipFill>
          <a:blip r:embed="rId2"/>
          <a:stretch>
            <a:fillRect/>
          </a:stretch>
        </p:blipFill>
        <p:spPr>
          <a:xfrm>
            <a:off x="7547270" y="1589567"/>
            <a:ext cx="4024707" cy="4572000"/>
          </a:xfrm>
          <a:prstGeom prst="rect">
            <a:avLst/>
          </a:prstGeom>
        </p:spPr>
      </p:pic>
      <p:sp>
        <p:nvSpPr>
          <p:cNvPr id="5" name="Slide Number Placeholder 4">
            <a:extLst>
              <a:ext uri="{FF2B5EF4-FFF2-40B4-BE49-F238E27FC236}">
                <a16:creationId xmlns:a16="http://schemas.microsoft.com/office/drawing/2014/main" id="{88589C5C-7B96-4FE3-84AA-E1A03A0E4527}"/>
              </a:ext>
            </a:extLst>
          </p:cNvPr>
          <p:cNvSpPr>
            <a:spLocks noGrp="1"/>
          </p:cNvSpPr>
          <p:nvPr>
            <p:ph type="sldNum" sz="quarter" idx="16"/>
          </p:nvPr>
        </p:nvSpPr>
        <p:spPr/>
        <p:txBody>
          <a:bodyPr>
            <a:normAutofit fontScale="85000" lnSpcReduction="20000"/>
          </a:bodyPr>
          <a:lstStyle/>
          <a:p>
            <a:fld id="{69974E82-3C2C-4ABB-838F-79BD9B35B7DF}" type="slidenum">
              <a:rPr lang="en-US" smtClean="0"/>
              <a:t>2</a:t>
            </a:fld>
            <a:endParaRPr lang="en-US"/>
          </a:p>
        </p:txBody>
      </p:sp>
    </p:spTree>
    <p:extLst>
      <p:ext uri="{BB962C8B-B14F-4D97-AF65-F5344CB8AC3E}">
        <p14:creationId xmlns:p14="http://schemas.microsoft.com/office/powerpoint/2010/main" val="224315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2935-CA52-49AF-BD18-8BECF55BC55A}"/>
              </a:ext>
            </a:extLst>
          </p:cNvPr>
          <p:cNvSpPr>
            <a:spLocks noGrp="1"/>
          </p:cNvSpPr>
          <p:nvPr>
            <p:ph type="title"/>
          </p:nvPr>
        </p:nvSpPr>
        <p:spPr/>
        <p:txBody>
          <a:bodyPr/>
          <a:lstStyle/>
          <a:p>
            <a:r>
              <a:rPr lang="en-US" dirty="0"/>
              <a:t>Collaborative Filtering</a:t>
            </a:r>
          </a:p>
        </p:txBody>
      </p:sp>
      <p:sp>
        <p:nvSpPr>
          <p:cNvPr id="3" name="Content Placeholder 2">
            <a:extLst>
              <a:ext uri="{FF2B5EF4-FFF2-40B4-BE49-F238E27FC236}">
                <a16:creationId xmlns:a16="http://schemas.microsoft.com/office/drawing/2014/main" id="{0BF2799A-3A08-4B35-9671-AF3009135502}"/>
              </a:ext>
            </a:extLst>
          </p:cNvPr>
          <p:cNvSpPr>
            <a:spLocks noGrp="1"/>
          </p:cNvSpPr>
          <p:nvPr>
            <p:ph sz="quarter" idx="1"/>
          </p:nvPr>
        </p:nvSpPr>
        <p:spPr>
          <a:xfrm>
            <a:off x="812800" y="1589567"/>
            <a:ext cx="6734469" cy="4572000"/>
          </a:xfrm>
        </p:spPr>
        <p:txBody>
          <a:bodyPr>
            <a:normAutofit/>
          </a:bodyPr>
          <a:lstStyle/>
          <a:p>
            <a:r>
              <a:rPr lang="en-US" dirty="0"/>
              <a:t>Recommender systems are based on a technique called </a:t>
            </a:r>
            <a:r>
              <a:rPr lang="en-US" dirty="0">
                <a:solidFill>
                  <a:srgbClr val="FF0000"/>
                </a:solidFill>
              </a:rPr>
              <a:t>collaborative filtering</a:t>
            </a:r>
            <a:r>
              <a:rPr lang="en-US" dirty="0"/>
              <a:t>. The underlying recommender network is used to make a prediction for a given user: which of the items will the user like?</a:t>
            </a:r>
          </a:p>
          <a:p>
            <a:r>
              <a:rPr lang="en-US" dirty="0"/>
              <a:t>There are two forms of collaborative filtering:</a:t>
            </a:r>
          </a:p>
          <a:p>
            <a:pPr lvl="1"/>
            <a:r>
              <a:rPr lang="en-US" dirty="0"/>
              <a:t>user-to-user form;</a:t>
            </a:r>
          </a:p>
          <a:p>
            <a:pPr lvl="1"/>
            <a:r>
              <a:rPr lang="en-US" dirty="0"/>
              <a:t>item-to-item form.</a:t>
            </a:r>
          </a:p>
          <a:p>
            <a:endParaRPr lang="en-US" dirty="0"/>
          </a:p>
          <a:p>
            <a:endParaRPr lang="en-US" dirty="0"/>
          </a:p>
        </p:txBody>
      </p:sp>
      <p:pic>
        <p:nvPicPr>
          <p:cNvPr id="6" name="Content Placeholder 5">
            <a:extLst>
              <a:ext uri="{FF2B5EF4-FFF2-40B4-BE49-F238E27FC236}">
                <a16:creationId xmlns:a16="http://schemas.microsoft.com/office/drawing/2014/main" id="{65C9A51D-8765-4F9C-9B87-256AA5B39EC8}"/>
              </a:ext>
            </a:extLst>
          </p:cNvPr>
          <p:cNvPicPr>
            <a:picLocks noGrp="1" noChangeAspect="1"/>
          </p:cNvPicPr>
          <p:nvPr>
            <p:ph sz="quarter" idx="2"/>
          </p:nvPr>
        </p:nvPicPr>
        <p:blipFill>
          <a:blip r:embed="rId2"/>
          <a:stretch>
            <a:fillRect/>
          </a:stretch>
        </p:blipFill>
        <p:spPr>
          <a:xfrm>
            <a:off x="7547270" y="1589567"/>
            <a:ext cx="4024707" cy="4572000"/>
          </a:xfrm>
          <a:prstGeom prst="rect">
            <a:avLst/>
          </a:prstGeom>
        </p:spPr>
      </p:pic>
      <p:sp>
        <p:nvSpPr>
          <p:cNvPr id="5" name="Slide Number Placeholder 4">
            <a:extLst>
              <a:ext uri="{FF2B5EF4-FFF2-40B4-BE49-F238E27FC236}">
                <a16:creationId xmlns:a16="http://schemas.microsoft.com/office/drawing/2014/main" id="{88589C5C-7B96-4FE3-84AA-E1A03A0E4527}"/>
              </a:ext>
            </a:extLst>
          </p:cNvPr>
          <p:cNvSpPr>
            <a:spLocks noGrp="1"/>
          </p:cNvSpPr>
          <p:nvPr>
            <p:ph type="sldNum" sz="quarter" idx="16"/>
          </p:nvPr>
        </p:nvSpPr>
        <p:spPr/>
        <p:txBody>
          <a:bodyPr>
            <a:normAutofit fontScale="85000" lnSpcReduction="20000"/>
          </a:bodyPr>
          <a:lstStyle/>
          <a:p>
            <a:fld id="{69974E82-3C2C-4ABB-838F-79BD9B35B7DF}" type="slidenum">
              <a:rPr lang="en-US" smtClean="0"/>
              <a:t>3</a:t>
            </a:fld>
            <a:endParaRPr lang="en-US"/>
          </a:p>
        </p:txBody>
      </p:sp>
      <p:sp>
        <p:nvSpPr>
          <p:cNvPr id="4" name="Block Arc 3">
            <a:extLst>
              <a:ext uri="{FF2B5EF4-FFF2-40B4-BE49-F238E27FC236}">
                <a16:creationId xmlns:a16="http://schemas.microsoft.com/office/drawing/2014/main" id="{B1C737AA-92D0-4BA2-B07A-C2F481241913}"/>
              </a:ext>
            </a:extLst>
          </p:cNvPr>
          <p:cNvSpPr/>
          <p:nvPr/>
        </p:nvSpPr>
        <p:spPr>
          <a:xfrm flipV="1">
            <a:off x="8530542" y="5069710"/>
            <a:ext cx="2187615" cy="752355"/>
          </a:xfrm>
          <a:prstGeom prst="blockArc">
            <a:avLst>
              <a:gd name="adj1" fmla="val 11696676"/>
              <a:gd name="adj2" fmla="val 49325"/>
              <a:gd name="adj3" fmla="val 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371956DF-5902-49F3-9A9F-9911E6ED37CB}"/>
              </a:ext>
            </a:extLst>
          </p:cNvPr>
          <p:cNvSpPr txBox="1"/>
          <p:nvPr/>
        </p:nvSpPr>
        <p:spPr>
          <a:xfrm>
            <a:off x="9624349" y="5822065"/>
            <a:ext cx="532435" cy="584775"/>
          </a:xfrm>
          <a:prstGeom prst="rect">
            <a:avLst/>
          </a:prstGeom>
          <a:noFill/>
        </p:spPr>
        <p:txBody>
          <a:bodyPr wrap="square" rtlCol="0">
            <a:spAutoFit/>
          </a:bodyPr>
          <a:lstStyle/>
          <a:p>
            <a:r>
              <a:rPr lang="en-US" sz="3200" dirty="0">
                <a:solidFill>
                  <a:srgbClr val="FF0000"/>
                </a:solidFill>
                <a:latin typeface="Arial Rounded MT Bold" panose="020F0704030504030204" pitchFamily="34" charset="0"/>
              </a:rPr>
              <a:t>?</a:t>
            </a:r>
          </a:p>
        </p:txBody>
      </p:sp>
    </p:spTree>
    <p:extLst>
      <p:ext uri="{BB962C8B-B14F-4D97-AF65-F5344CB8AC3E}">
        <p14:creationId xmlns:p14="http://schemas.microsoft.com/office/powerpoint/2010/main" val="164582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E987F2-77E5-4C93-B934-F4F9E0AD3526}"/>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119A0A63-87F0-4F11-B1E9-50882B618B9F}"/>
              </a:ext>
            </a:extLst>
          </p:cNvPr>
          <p:cNvSpPr>
            <a:spLocks noGrp="1"/>
          </p:cNvSpPr>
          <p:nvPr>
            <p:ph type="title"/>
          </p:nvPr>
        </p:nvSpPr>
        <p:spPr/>
        <p:txBody>
          <a:bodyPr/>
          <a:lstStyle/>
          <a:p>
            <a:r>
              <a:rPr lang="en-US" dirty="0"/>
              <a:t>User-to-User Collaborative Filtering</a:t>
            </a:r>
          </a:p>
        </p:txBody>
      </p:sp>
      <p:sp>
        <p:nvSpPr>
          <p:cNvPr id="4" name="Slide Number Placeholder 3">
            <a:extLst>
              <a:ext uri="{FF2B5EF4-FFF2-40B4-BE49-F238E27FC236}">
                <a16:creationId xmlns:a16="http://schemas.microsoft.com/office/drawing/2014/main" id="{FDBC761A-410F-4CE8-99C7-ABC83989E08F}"/>
              </a:ext>
            </a:extLst>
          </p:cNvPr>
          <p:cNvSpPr>
            <a:spLocks noGrp="1"/>
          </p:cNvSpPr>
          <p:nvPr>
            <p:ph type="sldNum" sz="quarter" idx="11"/>
          </p:nvPr>
        </p:nvSpPr>
        <p:spPr/>
        <p:txBody>
          <a:bodyPr/>
          <a:lstStyle/>
          <a:p>
            <a:fld id="{69974E82-3C2C-4ABB-838F-79BD9B35B7DF}" type="slidenum">
              <a:rPr lang="en-US" smtClean="0"/>
              <a:t>4</a:t>
            </a:fld>
            <a:endParaRPr lang="en-US"/>
          </a:p>
        </p:txBody>
      </p:sp>
    </p:spTree>
    <p:extLst>
      <p:ext uri="{BB962C8B-B14F-4D97-AF65-F5344CB8AC3E}">
        <p14:creationId xmlns:p14="http://schemas.microsoft.com/office/powerpoint/2010/main" val="1098383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53A5-2F36-44BC-B7E7-D3CE96CFF599}"/>
              </a:ext>
            </a:extLst>
          </p:cNvPr>
          <p:cNvSpPr>
            <a:spLocks noGrp="1"/>
          </p:cNvSpPr>
          <p:nvPr>
            <p:ph type="title"/>
          </p:nvPr>
        </p:nvSpPr>
        <p:spPr/>
        <p:txBody>
          <a:bodyPr/>
          <a:lstStyle/>
          <a:p>
            <a:r>
              <a:rPr lang="en-US" dirty="0"/>
              <a:t>Recommender Networks in Table Form</a:t>
            </a:r>
          </a:p>
        </p:txBody>
      </p:sp>
      <p:sp>
        <p:nvSpPr>
          <p:cNvPr id="3" name="Slide Number Placeholder 2">
            <a:extLst>
              <a:ext uri="{FF2B5EF4-FFF2-40B4-BE49-F238E27FC236}">
                <a16:creationId xmlns:a16="http://schemas.microsoft.com/office/drawing/2014/main" id="{C66E0013-5FC5-454E-B0F2-EDA81698CD83}"/>
              </a:ext>
            </a:extLst>
          </p:cNvPr>
          <p:cNvSpPr>
            <a:spLocks noGrp="1"/>
          </p:cNvSpPr>
          <p:nvPr>
            <p:ph type="sldNum" sz="quarter" idx="12"/>
          </p:nvPr>
        </p:nvSpPr>
        <p:spPr/>
        <p:txBody>
          <a:bodyPr>
            <a:normAutofit fontScale="85000" lnSpcReduction="20000"/>
          </a:bodyPr>
          <a:lstStyle/>
          <a:p>
            <a:fld id="{69974E82-3C2C-4ABB-838F-79BD9B35B7DF}" type="slidenum">
              <a:rPr lang="en-US" smtClean="0"/>
              <a:t>5</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6C1EE56-9401-4FAD-96E4-86EFB177ED0F}"/>
                  </a:ext>
                </a:extLst>
              </p:cNvPr>
              <p:cNvSpPr>
                <a:spLocks noGrp="1"/>
              </p:cNvSpPr>
              <p:nvPr>
                <p:ph sz="quarter" idx="1"/>
              </p:nvPr>
            </p:nvSpPr>
            <p:spPr/>
            <p:txBody>
              <a:bodyPr>
                <a:normAutofit lnSpcReduction="10000"/>
              </a:bodyPr>
              <a:lstStyle/>
              <a:p>
                <a:pPr marL="0" indent="0">
                  <a:buNone/>
                </a:pPr>
                <a:r>
                  <a:rPr lang="en-US" dirty="0"/>
                  <a:t>The table below represents a recommender network, where ratings are integers from </a:t>
                </a:r>
                <a14:m>
                  <m:oMath xmlns:m="http://schemas.openxmlformats.org/officeDocument/2006/math">
                    <m:r>
                      <a:rPr lang="en-US" i="1" dirty="0" smtClean="0">
                        <a:latin typeface="Cambria Math" panose="02040503050406030204" pitchFamily="18" charset="0"/>
                      </a:rPr>
                      <m:t>1</m:t>
                    </m:r>
                  </m:oMath>
                </a14:m>
                <a:r>
                  <a:rPr lang="en-US" dirty="0"/>
                  <a:t> to </a:t>
                </a:r>
                <a14:m>
                  <m:oMath xmlns:m="http://schemas.openxmlformats.org/officeDocument/2006/math">
                    <m:r>
                      <a:rPr lang="en-US" b="0" i="1" smtClean="0">
                        <a:latin typeface="Cambria Math" panose="02040503050406030204" pitchFamily="18" charset="0"/>
                      </a:rPr>
                      <m:t>10</m:t>
                    </m:r>
                  </m:oMath>
                </a14:m>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solidFill>
                    <a:srgbClr val="0070C0"/>
                  </a:solidFill>
                </a:endParaRPr>
              </a:p>
              <a:p>
                <a:pPr marL="0" indent="0">
                  <a:buNone/>
                </a:pPr>
                <a:r>
                  <a:rPr lang="en-US" b="1" dirty="0">
                    <a:solidFill>
                      <a:srgbClr val="0070C0"/>
                    </a:solidFill>
                  </a:rPr>
                  <a:t>Remark.</a:t>
                </a:r>
                <a:r>
                  <a:rPr lang="en-US" dirty="0"/>
                  <a:t> A typical table is “sparse”: most entries are empty.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36C1EE56-9401-4FAD-96E4-86EFB177ED0F}"/>
                  </a:ext>
                </a:extLst>
              </p:cNvPr>
              <p:cNvSpPr>
                <a:spLocks noGrp="1" noRot="1" noChangeAspect="1" noMove="1" noResize="1" noEditPoints="1" noAdjustHandles="1" noChangeArrowheads="1" noChangeShapeType="1" noTextEdit="1"/>
              </p:cNvSpPr>
              <p:nvPr>
                <p:ph sz="quarter" idx="1"/>
              </p:nvPr>
            </p:nvSpPr>
            <p:spPr>
              <a:blipFill>
                <a:blip r:embed="rId2"/>
                <a:stretch>
                  <a:fillRect l="-1178" t="-23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1008761553"/>
                  </p:ext>
                </p:extLst>
              </p:nvPr>
            </p:nvGraphicFramePr>
            <p:xfrm>
              <a:off x="2032000" y="2659380"/>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708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70840">
                    <a:tc>
                      <a:txBody>
                        <a:bodyPr/>
                        <a:lstStyle/>
                        <a:p>
                          <a:r>
                            <a:rPr lang="en-US" sz="2000" dirty="0">
                              <a:solidFill>
                                <a:srgbClr val="0070C0"/>
                              </a:solidFill>
                            </a:rPr>
                            <a:t>user 1</a:t>
                          </a:r>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7</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3</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m:t>
                                </m:r>
                              </m:oMath>
                            </m:oMathPara>
                          </a14:m>
                          <a:endParaRPr lang="en-US" sz="2000" dirty="0"/>
                        </a:p>
                      </a:txBody>
                      <a:tcPr/>
                    </a:tc>
                    <a:extLst>
                      <a:ext uri="{0D108BD9-81ED-4DB2-BD59-A6C34878D82A}">
                        <a16:rowId xmlns:a16="http://schemas.microsoft.com/office/drawing/2014/main" val="2802668366"/>
                      </a:ext>
                    </a:extLst>
                  </a:tr>
                  <a:tr h="370840">
                    <a:tc>
                      <a:txBody>
                        <a:bodyPr/>
                        <a:lstStyle/>
                        <a:p>
                          <a:r>
                            <a:rPr lang="en-US" sz="2000" dirty="0">
                              <a:solidFill>
                                <a:srgbClr val="0070C0"/>
                              </a:solidFill>
                            </a:rPr>
                            <a:t>user 2</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10</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2</m:t>
                                </m:r>
                              </m:oMath>
                            </m:oMathPara>
                          </a14:m>
                          <a:endParaRPr lang="en-US" sz="2000" dirty="0"/>
                        </a:p>
                      </a:txBody>
                      <a:tcPr/>
                    </a:tc>
                    <a:tc>
                      <a:txBody>
                        <a:bodyPr/>
                        <a:lstStyle/>
                        <a:p>
                          <a:pPr algn="ctr"/>
                          <a:endParaRPr lang="en-US" sz="2000"/>
                        </a:p>
                      </a:txBody>
                      <a:tcPr/>
                    </a:tc>
                    <a:extLst>
                      <a:ext uri="{0D108BD9-81ED-4DB2-BD59-A6C34878D82A}">
                        <a16:rowId xmlns:a16="http://schemas.microsoft.com/office/drawing/2014/main" val="1207153018"/>
                      </a:ext>
                    </a:extLst>
                  </a:tr>
                  <a:tr h="370840">
                    <a:tc>
                      <a:txBody>
                        <a:bodyPr/>
                        <a:lstStyle/>
                        <a:p>
                          <a:r>
                            <a:rPr lang="en-US" sz="2000" dirty="0">
                              <a:solidFill>
                                <a:srgbClr val="0070C0"/>
                              </a:solidFill>
                            </a:rPr>
                            <a:t>user 3</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5</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9</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5</m:t>
                                </m:r>
                              </m:oMath>
                            </m:oMathPara>
                          </a14:m>
                          <a:endParaRPr lang="en-US" sz="2000" dirty="0"/>
                        </a:p>
                      </a:txBody>
                      <a:tcPr/>
                    </a:tc>
                    <a:extLst>
                      <a:ext uri="{0D108BD9-81ED-4DB2-BD59-A6C34878D82A}">
                        <a16:rowId xmlns:a16="http://schemas.microsoft.com/office/drawing/2014/main" val="127959333"/>
                      </a:ext>
                    </a:extLst>
                  </a:tr>
                  <a:tr h="370840">
                    <a:tc>
                      <a:txBody>
                        <a:bodyPr/>
                        <a:lstStyle/>
                        <a:p>
                          <a:r>
                            <a:rPr lang="en-US" sz="2000" dirty="0">
                              <a:solidFill>
                                <a:srgbClr val="0070C0"/>
                              </a:solidFill>
                            </a:rPr>
                            <a:t>user 4</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9</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2</m:t>
                                </m:r>
                              </m:oMath>
                            </m:oMathPara>
                          </a14:m>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9</m:t>
                                </m:r>
                              </m:oMath>
                            </m:oMathPara>
                          </a14:m>
                          <a:endParaRPr lang="en-US" sz="2000" dirty="0"/>
                        </a:p>
                      </a:txBody>
                      <a:tcPr/>
                    </a:tc>
                    <a:tc>
                      <a:txBody>
                        <a:bodyPr/>
                        <a:lstStyle/>
                        <a:p>
                          <a:pPr algn="ctr"/>
                          <a:endParaRPr lang="en-US" sz="2000" dirty="0"/>
                        </a:p>
                      </a:txBody>
                      <a:tcPr/>
                    </a:tc>
                    <a:extLst>
                      <a:ext uri="{0D108BD9-81ED-4DB2-BD59-A6C34878D82A}">
                        <a16:rowId xmlns:a16="http://schemas.microsoft.com/office/drawing/2014/main" val="1010608871"/>
                      </a:ext>
                    </a:extLst>
                  </a:tr>
                  <a:tr h="370840">
                    <a:tc>
                      <a:txBody>
                        <a:bodyPr/>
                        <a:lstStyle/>
                        <a:p>
                          <a:r>
                            <a:rPr lang="en-US" sz="2000" dirty="0">
                              <a:solidFill>
                                <a:srgbClr val="0070C0"/>
                              </a:solidFill>
                            </a:rPr>
                            <a:t>user 5</a:t>
                          </a:r>
                        </a:p>
                      </a:txBody>
                      <a:tcPr/>
                    </a:tc>
                    <a:tc>
                      <a:txBody>
                        <a:bodyPr/>
                        <a:lstStyle/>
                        <a:p>
                          <a:pPr algn="ctr"/>
                          <a:endParaRPr lang="en-US" sz="2000" dirty="0"/>
                        </a:p>
                      </a:txBody>
                      <a:tcPr/>
                    </a:tc>
                    <a:tc>
                      <a:txBody>
                        <a:bodyPr/>
                        <a:lstStyle/>
                        <a:p>
                          <a:pPr algn="ct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3</m:t>
                                </m:r>
                              </m:oMath>
                            </m:oMathPara>
                          </a14:m>
                          <a:endParaRPr lang="en-US" sz="2000" dirty="0"/>
                        </a:p>
                      </a:txBody>
                      <a:tcPr/>
                    </a:tc>
                    <a:extLst>
                      <a:ext uri="{0D108BD9-81ED-4DB2-BD59-A6C34878D82A}">
                        <a16:rowId xmlns:a16="http://schemas.microsoft.com/office/drawing/2014/main" val="593281273"/>
                      </a:ext>
                    </a:extLst>
                  </a:tr>
                </a:tbl>
              </a:graphicData>
            </a:graphic>
          </p:graphicFrame>
        </mc:Choice>
        <mc:Fallback xmlns="">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1008761553"/>
                  </p:ext>
                </p:extLst>
              </p:nvPr>
            </p:nvGraphicFramePr>
            <p:xfrm>
              <a:off x="2032000" y="2659380"/>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962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96240">
                    <a:tc>
                      <a:txBody>
                        <a:bodyPr/>
                        <a:lstStyle/>
                        <a:p>
                          <a:r>
                            <a:rPr lang="en-US" sz="2000" dirty="0">
                              <a:solidFill>
                                <a:srgbClr val="0070C0"/>
                              </a:solidFill>
                            </a:rPr>
                            <a:t>user 1</a:t>
                          </a:r>
                        </a:p>
                      </a:txBody>
                      <a:tcPr/>
                    </a:tc>
                    <a:tc>
                      <a:txBody>
                        <a:bodyPr/>
                        <a:lstStyle/>
                        <a:p>
                          <a:pPr algn="ctr"/>
                          <a:endParaRPr lang="en-US" sz="2000" dirty="0"/>
                        </a:p>
                      </a:txBody>
                      <a:tcPr/>
                    </a:tc>
                    <a:tc>
                      <a:txBody>
                        <a:bodyPr/>
                        <a:lstStyle/>
                        <a:p>
                          <a:endParaRPr lang="en-US"/>
                        </a:p>
                      </a:txBody>
                      <a:tcPr>
                        <a:blipFill>
                          <a:blip r:embed="rId3"/>
                          <a:stretch>
                            <a:fillRect l="-201807" t="-107692" r="-503614" b="-427692"/>
                          </a:stretch>
                        </a:blipFill>
                      </a:tcPr>
                    </a:tc>
                    <a:tc>
                      <a:txBody>
                        <a:bodyPr/>
                        <a:lstStyle/>
                        <a:p>
                          <a:endParaRPr lang="en-US"/>
                        </a:p>
                      </a:txBody>
                      <a:tcPr>
                        <a:blipFill>
                          <a:blip r:embed="rId3"/>
                          <a:stretch>
                            <a:fillRect l="-300000" t="-107692" r="-400599" b="-427692"/>
                          </a:stretch>
                        </a:blipFill>
                      </a:tcPr>
                    </a:tc>
                    <a:tc>
                      <a:txBody>
                        <a:bodyPr/>
                        <a:lstStyle/>
                        <a:p>
                          <a:endParaRPr lang="en-US"/>
                        </a:p>
                      </a:txBody>
                      <a:tcPr>
                        <a:blipFill>
                          <a:blip r:embed="rId3"/>
                          <a:stretch>
                            <a:fillRect l="-400000" t="-107692" r="-300599" b="-427692"/>
                          </a:stretch>
                        </a:blipFill>
                      </a:tcPr>
                    </a:tc>
                    <a:tc>
                      <a:txBody>
                        <a:bodyPr/>
                        <a:lstStyle/>
                        <a:p>
                          <a:pPr algn="ctr"/>
                          <a:endParaRPr lang="en-US" sz="2000" dirty="0"/>
                        </a:p>
                      </a:txBody>
                      <a:tcPr/>
                    </a:tc>
                    <a:tc>
                      <a:txBody>
                        <a:bodyPr/>
                        <a:lstStyle/>
                        <a:p>
                          <a:endParaRPr lang="en-US"/>
                        </a:p>
                      </a:txBody>
                      <a:tcPr>
                        <a:blipFill>
                          <a:blip r:embed="rId3"/>
                          <a:stretch>
                            <a:fillRect l="-603614" t="-107692" r="-101807" b="-427692"/>
                          </a:stretch>
                        </a:blipFill>
                      </a:tcPr>
                    </a:tc>
                    <a:tc>
                      <a:txBody>
                        <a:bodyPr/>
                        <a:lstStyle/>
                        <a:p>
                          <a:endParaRPr lang="en-US"/>
                        </a:p>
                      </a:txBody>
                      <a:tcPr>
                        <a:blipFill>
                          <a:blip r:embed="rId3"/>
                          <a:stretch>
                            <a:fillRect l="-699401" t="-107692" r="-1198" b="-427692"/>
                          </a:stretch>
                        </a:blipFill>
                      </a:tcPr>
                    </a:tc>
                    <a:extLst>
                      <a:ext uri="{0D108BD9-81ED-4DB2-BD59-A6C34878D82A}">
                        <a16:rowId xmlns:a16="http://schemas.microsoft.com/office/drawing/2014/main" val="2802668366"/>
                      </a:ext>
                    </a:extLst>
                  </a:tr>
                  <a:tr h="396240">
                    <a:tc>
                      <a:txBody>
                        <a:bodyPr/>
                        <a:lstStyle/>
                        <a:p>
                          <a:r>
                            <a:rPr lang="en-US" sz="2000" dirty="0">
                              <a:solidFill>
                                <a:srgbClr val="0070C0"/>
                              </a:solidFill>
                            </a:rPr>
                            <a:t>user 2</a:t>
                          </a:r>
                        </a:p>
                      </a:txBody>
                      <a:tcPr/>
                    </a:tc>
                    <a:tc>
                      <a:txBody>
                        <a:bodyPr/>
                        <a:lstStyle/>
                        <a:p>
                          <a:endParaRPr lang="en-US"/>
                        </a:p>
                      </a:txBody>
                      <a:tcPr>
                        <a:blipFill>
                          <a:blip r:embed="rId3"/>
                          <a:stretch>
                            <a:fillRect l="-100599" t="-204545" r="-600000" b="-321212"/>
                          </a:stretch>
                        </a:blipFill>
                      </a:tcPr>
                    </a:tc>
                    <a:tc>
                      <a:txBody>
                        <a:bodyPr/>
                        <a:lstStyle/>
                        <a:p>
                          <a:endParaRPr lang="en-US"/>
                        </a:p>
                      </a:txBody>
                      <a:tcPr>
                        <a:blipFill>
                          <a:blip r:embed="rId3"/>
                          <a:stretch>
                            <a:fillRect l="-201807" t="-204545" r="-503614" b="-321212"/>
                          </a:stretch>
                        </a:blipFill>
                      </a:tcPr>
                    </a:tc>
                    <a:tc>
                      <a:txBody>
                        <a:bodyPr/>
                        <a:lstStyle/>
                        <a:p>
                          <a:pPr algn="ctr"/>
                          <a:endParaRPr lang="en-US" sz="2000" dirty="0"/>
                        </a:p>
                      </a:txBody>
                      <a:tcPr/>
                    </a:tc>
                    <a:tc>
                      <a:txBody>
                        <a:bodyPr/>
                        <a:lstStyle/>
                        <a:p>
                          <a:endParaRPr lang="en-US"/>
                        </a:p>
                      </a:txBody>
                      <a:tcPr>
                        <a:blipFill>
                          <a:blip r:embed="rId3"/>
                          <a:stretch>
                            <a:fillRect l="-400000" t="-204545" r="-300599" b="-321212"/>
                          </a:stretch>
                        </a:blipFill>
                      </a:tcPr>
                    </a:tc>
                    <a:tc>
                      <a:txBody>
                        <a:bodyPr/>
                        <a:lstStyle/>
                        <a:p>
                          <a:pPr algn="ctr"/>
                          <a:endParaRPr lang="en-US" sz="2000" dirty="0"/>
                        </a:p>
                      </a:txBody>
                      <a:tcPr/>
                    </a:tc>
                    <a:tc>
                      <a:txBody>
                        <a:bodyPr/>
                        <a:lstStyle/>
                        <a:p>
                          <a:endParaRPr lang="en-US"/>
                        </a:p>
                      </a:txBody>
                      <a:tcPr>
                        <a:blipFill>
                          <a:blip r:embed="rId3"/>
                          <a:stretch>
                            <a:fillRect l="-603614" t="-204545" r="-101807" b="-321212"/>
                          </a:stretch>
                        </a:blipFill>
                      </a:tcPr>
                    </a:tc>
                    <a:tc>
                      <a:txBody>
                        <a:bodyPr/>
                        <a:lstStyle/>
                        <a:p>
                          <a:pPr algn="ctr"/>
                          <a:endParaRPr lang="en-US" sz="2000"/>
                        </a:p>
                      </a:txBody>
                      <a:tcPr/>
                    </a:tc>
                    <a:extLst>
                      <a:ext uri="{0D108BD9-81ED-4DB2-BD59-A6C34878D82A}">
                        <a16:rowId xmlns:a16="http://schemas.microsoft.com/office/drawing/2014/main" val="1207153018"/>
                      </a:ext>
                    </a:extLst>
                  </a:tr>
                  <a:tr h="396240">
                    <a:tc>
                      <a:txBody>
                        <a:bodyPr/>
                        <a:lstStyle/>
                        <a:p>
                          <a:r>
                            <a:rPr lang="en-US" sz="2000" dirty="0">
                              <a:solidFill>
                                <a:srgbClr val="0070C0"/>
                              </a:solidFill>
                            </a:rPr>
                            <a:t>user 3</a:t>
                          </a:r>
                        </a:p>
                      </a:txBody>
                      <a:tcPr/>
                    </a:tc>
                    <a:tc>
                      <a:txBody>
                        <a:bodyPr/>
                        <a:lstStyle/>
                        <a:p>
                          <a:endParaRPr lang="en-US"/>
                        </a:p>
                      </a:txBody>
                      <a:tcPr>
                        <a:blipFill>
                          <a:blip r:embed="rId3"/>
                          <a:stretch>
                            <a:fillRect l="-100599" t="-309231" r="-600000" b="-226154"/>
                          </a:stretch>
                        </a:blipFill>
                      </a:tcPr>
                    </a:tc>
                    <a:tc>
                      <a:txBody>
                        <a:bodyPr/>
                        <a:lstStyle/>
                        <a:p>
                          <a:pPr algn="ctr"/>
                          <a:endParaRPr lang="en-US" sz="2000" dirty="0"/>
                        </a:p>
                      </a:txBody>
                      <a:tcPr/>
                    </a:tc>
                    <a:tc>
                      <a:txBody>
                        <a:bodyPr/>
                        <a:lstStyle/>
                        <a:p>
                          <a:endParaRPr lang="en-US"/>
                        </a:p>
                      </a:txBody>
                      <a:tcPr>
                        <a:blipFill>
                          <a:blip r:embed="rId3"/>
                          <a:stretch>
                            <a:fillRect l="-300000" t="-309231" r="-400599" b="-226154"/>
                          </a:stretch>
                        </a:blipFill>
                      </a:tcPr>
                    </a:tc>
                    <a:tc>
                      <a:txBody>
                        <a:bodyPr/>
                        <a:lstStyle/>
                        <a:p>
                          <a:endParaRPr lang="en-US"/>
                        </a:p>
                      </a:txBody>
                      <a:tcPr>
                        <a:blipFill>
                          <a:blip r:embed="rId3"/>
                          <a:stretch>
                            <a:fillRect l="-400000" t="-309231" r="-300599" b="-226154"/>
                          </a:stretch>
                        </a:blipFill>
                      </a:tcPr>
                    </a:tc>
                    <a:tc>
                      <a:txBody>
                        <a:bodyPr/>
                        <a:lstStyle/>
                        <a:p>
                          <a:endParaRPr lang="en-US"/>
                        </a:p>
                      </a:txBody>
                      <a:tcPr>
                        <a:blipFill>
                          <a:blip r:embed="rId3"/>
                          <a:stretch>
                            <a:fillRect l="-500000" t="-309231" r="-200599" b="-226154"/>
                          </a:stretch>
                        </a:blipFill>
                      </a:tcPr>
                    </a:tc>
                    <a:tc>
                      <a:txBody>
                        <a:bodyPr/>
                        <a:lstStyle/>
                        <a:p>
                          <a:pPr algn="ctr"/>
                          <a:endParaRPr lang="en-US" sz="2000" dirty="0"/>
                        </a:p>
                      </a:txBody>
                      <a:tcPr/>
                    </a:tc>
                    <a:tc>
                      <a:txBody>
                        <a:bodyPr/>
                        <a:lstStyle/>
                        <a:p>
                          <a:endParaRPr lang="en-US"/>
                        </a:p>
                      </a:txBody>
                      <a:tcPr>
                        <a:blipFill>
                          <a:blip r:embed="rId3"/>
                          <a:stretch>
                            <a:fillRect l="-699401" t="-309231" r="-1198" b="-226154"/>
                          </a:stretch>
                        </a:blipFill>
                      </a:tcPr>
                    </a:tc>
                    <a:extLst>
                      <a:ext uri="{0D108BD9-81ED-4DB2-BD59-A6C34878D82A}">
                        <a16:rowId xmlns:a16="http://schemas.microsoft.com/office/drawing/2014/main" val="127959333"/>
                      </a:ext>
                    </a:extLst>
                  </a:tr>
                  <a:tr h="396240">
                    <a:tc>
                      <a:txBody>
                        <a:bodyPr/>
                        <a:lstStyle/>
                        <a:p>
                          <a:r>
                            <a:rPr lang="en-US" sz="2000" dirty="0">
                              <a:solidFill>
                                <a:srgbClr val="0070C0"/>
                              </a:solidFill>
                            </a:rPr>
                            <a:t>user 4</a:t>
                          </a:r>
                        </a:p>
                      </a:txBody>
                      <a:tcPr/>
                    </a:tc>
                    <a:tc>
                      <a:txBody>
                        <a:bodyPr/>
                        <a:lstStyle/>
                        <a:p>
                          <a:endParaRPr lang="en-US"/>
                        </a:p>
                      </a:txBody>
                      <a:tcPr>
                        <a:blipFill>
                          <a:blip r:embed="rId3"/>
                          <a:stretch>
                            <a:fillRect l="-100599" t="-409231" r="-600000" b="-126154"/>
                          </a:stretch>
                        </a:blipFill>
                      </a:tcPr>
                    </a:tc>
                    <a:tc>
                      <a:txBody>
                        <a:bodyPr/>
                        <a:lstStyle/>
                        <a:p>
                          <a:endParaRPr lang="en-US"/>
                        </a:p>
                      </a:txBody>
                      <a:tcPr>
                        <a:blipFill>
                          <a:blip r:embed="rId3"/>
                          <a:stretch>
                            <a:fillRect l="-201807" t="-409231" r="-503614" b="-126154"/>
                          </a:stretch>
                        </a:blipFill>
                      </a:tcPr>
                    </a:tc>
                    <a:tc>
                      <a:txBody>
                        <a:bodyPr/>
                        <a:lstStyle/>
                        <a:p>
                          <a:endParaRPr lang="en-US"/>
                        </a:p>
                      </a:txBody>
                      <a:tcPr>
                        <a:blipFill>
                          <a:blip r:embed="rId3"/>
                          <a:stretch>
                            <a:fillRect l="-300000" t="-409231" r="-400599" b="-126154"/>
                          </a:stretch>
                        </a:blipFill>
                      </a:tcPr>
                    </a:tc>
                    <a:tc>
                      <a:txBody>
                        <a:bodyPr/>
                        <a:lstStyle/>
                        <a:p>
                          <a:pPr algn="ctr"/>
                          <a:endParaRPr lang="en-US" sz="2000" dirty="0"/>
                        </a:p>
                      </a:txBody>
                      <a:tcPr/>
                    </a:tc>
                    <a:tc>
                      <a:txBody>
                        <a:bodyPr/>
                        <a:lstStyle/>
                        <a:p>
                          <a:endParaRPr lang="en-US"/>
                        </a:p>
                      </a:txBody>
                      <a:tcPr>
                        <a:blipFill>
                          <a:blip r:embed="rId3"/>
                          <a:stretch>
                            <a:fillRect l="-500000" t="-409231" r="-200599" b="-126154"/>
                          </a:stretch>
                        </a:blipFill>
                      </a:tcPr>
                    </a:tc>
                    <a:tc>
                      <a:txBody>
                        <a:bodyPr/>
                        <a:lstStyle/>
                        <a:p>
                          <a:endParaRPr lang="en-US"/>
                        </a:p>
                      </a:txBody>
                      <a:tcPr>
                        <a:blipFill>
                          <a:blip r:embed="rId3"/>
                          <a:stretch>
                            <a:fillRect l="-603614" t="-409231" r="-101807" b="-126154"/>
                          </a:stretch>
                        </a:blipFill>
                      </a:tcPr>
                    </a:tc>
                    <a:tc>
                      <a:txBody>
                        <a:bodyPr/>
                        <a:lstStyle/>
                        <a:p>
                          <a:pPr algn="ctr"/>
                          <a:endParaRPr lang="en-US" sz="2000" dirty="0"/>
                        </a:p>
                      </a:txBody>
                      <a:tcPr/>
                    </a:tc>
                    <a:extLst>
                      <a:ext uri="{0D108BD9-81ED-4DB2-BD59-A6C34878D82A}">
                        <a16:rowId xmlns:a16="http://schemas.microsoft.com/office/drawing/2014/main" val="1010608871"/>
                      </a:ext>
                    </a:extLst>
                  </a:tr>
                  <a:tr h="396240">
                    <a:tc>
                      <a:txBody>
                        <a:bodyPr/>
                        <a:lstStyle/>
                        <a:p>
                          <a:r>
                            <a:rPr lang="en-US" sz="2000" dirty="0">
                              <a:solidFill>
                                <a:srgbClr val="0070C0"/>
                              </a:solidFill>
                            </a:rPr>
                            <a:t>user 5</a:t>
                          </a:r>
                        </a:p>
                      </a:txBody>
                      <a:tcPr/>
                    </a:tc>
                    <a:tc>
                      <a:txBody>
                        <a:bodyPr/>
                        <a:lstStyle/>
                        <a:p>
                          <a:pPr algn="ctr"/>
                          <a:endParaRPr lang="en-US" sz="2000" dirty="0"/>
                        </a:p>
                      </a:txBody>
                      <a:tcPr/>
                    </a:tc>
                    <a:tc>
                      <a:txBody>
                        <a:bodyPr/>
                        <a:lstStyle/>
                        <a:p>
                          <a:pPr algn="ctr"/>
                          <a:endParaRPr lang="en-US" sz="2000" dirty="0"/>
                        </a:p>
                      </a:txBody>
                      <a:tcPr/>
                    </a:tc>
                    <a:tc>
                      <a:txBody>
                        <a:bodyPr/>
                        <a:lstStyle/>
                        <a:p>
                          <a:endParaRPr lang="en-US"/>
                        </a:p>
                      </a:txBody>
                      <a:tcPr>
                        <a:blipFill>
                          <a:blip r:embed="rId3"/>
                          <a:stretch>
                            <a:fillRect l="-300000" t="-509231" r="-400599" b="-26154"/>
                          </a:stretch>
                        </a:blipFill>
                      </a:tcPr>
                    </a:tc>
                    <a:tc>
                      <a:txBody>
                        <a:bodyPr/>
                        <a:lstStyle/>
                        <a:p>
                          <a:endParaRPr lang="en-US"/>
                        </a:p>
                      </a:txBody>
                      <a:tcPr>
                        <a:blipFill>
                          <a:blip r:embed="rId3"/>
                          <a:stretch>
                            <a:fillRect l="-400000" t="-509231" r="-300599" b="-26154"/>
                          </a:stretch>
                        </a:blipFill>
                      </a:tcPr>
                    </a:tc>
                    <a:tc>
                      <a:txBody>
                        <a:bodyPr/>
                        <a:lstStyle/>
                        <a:p>
                          <a:endParaRPr lang="en-US"/>
                        </a:p>
                      </a:txBody>
                      <a:tcPr>
                        <a:blipFill>
                          <a:blip r:embed="rId3"/>
                          <a:stretch>
                            <a:fillRect l="-500000" t="-509231" r="-200599" b="-26154"/>
                          </a:stretch>
                        </a:blipFill>
                      </a:tcPr>
                    </a:tc>
                    <a:tc>
                      <a:txBody>
                        <a:bodyPr/>
                        <a:lstStyle/>
                        <a:p>
                          <a:endParaRPr lang="en-US"/>
                        </a:p>
                      </a:txBody>
                      <a:tcPr>
                        <a:blipFill>
                          <a:blip r:embed="rId3"/>
                          <a:stretch>
                            <a:fillRect l="-603614" t="-509231" r="-101807" b="-26154"/>
                          </a:stretch>
                        </a:blipFill>
                      </a:tcPr>
                    </a:tc>
                    <a:tc>
                      <a:txBody>
                        <a:bodyPr/>
                        <a:lstStyle/>
                        <a:p>
                          <a:endParaRPr lang="en-US"/>
                        </a:p>
                      </a:txBody>
                      <a:tcPr>
                        <a:blipFill>
                          <a:blip r:embed="rId3"/>
                          <a:stretch>
                            <a:fillRect l="-699401" t="-509231" r="-1198" b="-26154"/>
                          </a:stretch>
                        </a:blipFill>
                      </a:tcPr>
                    </a:tc>
                    <a:extLst>
                      <a:ext uri="{0D108BD9-81ED-4DB2-BD59-A6C34878D82A}">
                        <a16:rowId xmlns:a16="http://schemas.microsoft.com/office/drawing/2014/main" val="593281273"/>
                      </a:ext>
                    </a:extLst>
                  </a:tr>
                </a:tbl>
              </a:graphicData>
            </a:graphic>
          </p:graphicFrame>
        </mc:Fallback>
      </mc:AlternateContent>
    </p:spTree>
    <p:extLst>
      <p:ext uri="{BB962C8B-B14F-4D97-AF65-F5344CB8AC3E}">
        <p14:creationId xmlns:p14="http://schemas.microsoft.com/office/powerpoint/2010/main" val="357414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53A5-2F36-44BC-B7E7-D3CE96CFF599}"/>
              </a:ext>
            </a:extLst>
          </p:cNvPr>
          <p:cNvSpPr>
            <a:spLocks noGrp="1"/>
          </p:cNvSpPr>
          <p:nvPr>
            <p:ph type="title"/>
          </p:nvPr>
        </p:nvSpPr>
        <p:spPr/>
        <p:txBody>
          <a:bodyPr/>
          <a:lstStyle/>
          <a:p>
            <a:r>
              <a:rPr lang="en-US" dirty="0"/>
              <a:t>Indirect Ratings</a:t>
            </a:r>
          </a:p>
        </p:txBody>
      </p:sp>
      <p:sp>
        <p:nvSpPr>
          <p:cNvPr id="3" name="Slide Number Placeholder 2">
            <a:extLst>
              <a:ext uri="{FF2B5EF4-FFF2-40B4-BE49-F238E27FC236}">
                <a16:creationId xmlns:a16="http://schemas.microsoft.com/office/drawing/2014/main" id="{C66E0013-5FC5-454E-B0F2-EDA81698CD83}"/>
              </a:ext>
            </a:extLst>
          </p:cNvPr>
          <p:cNvSpPr>
            <a:spLocks noGrp="1"/>
          </p:cNvSpPr>
          <p:nvPr>
            <p:ph type="sldNum" sz="quarter" idx="12"/>
          </p:nvPr>
        </p:nvSpPr>
        <p:spPr/>
        <p:txBody>
          <a:bodyPr>
            <a:normAutofit fontScale="85000" lnSpcReduction="20000"/>
          </a:bodyPr>
          <a:lstStyle/>
          <a:p>
            <a:fld id="{69974E82-3C2C-4ABB-838F-79BD9B35B7DF}" type="slidenum">
              <a:rPr lang="en-US" smtClean="0"/>
              <a:t>6</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6C1EE56-9401-4FAD-96E4-86EFB177ED0F}"/>
                  </a:ext>
                </a:extLst>
              </p:cNvPr>
              <p:cNvSpPr>
                <a:spLocks noGrp="1"/>
              </p:cNvSpPr>
              <p:nvPr>
                <p:ph sz="quarter" idx="1"/>
              </p:nvPr>
            </p:nvSpPr>
            <p:spPr/>
            <p:txBody>
              <a:bodyPr>
                <a:normAutofit/>
              </a:bodyPr>
              <a:lstStyle/>
              <a:p>
                <a:pPr marL="0" indent="0">
                  <a:buNone/>
                </a:pPr>
                <a:r>
                  <a:rPr lang="en-US" dirty="0"/>
                  <a:t>Entries in the table may have various interpretation, not necessarily explicit ratings given by users. Here is just one example. The items are TV channels and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-entry is an amount of time spent by user </a:t>
                </a:r>
                <a14:m>
                  <m:oMath xmlns:m="http://schemas.openxmlformats.org/officeDocument/2006/math">
                    <m:r>
                      <a:rPr lang="en-US" b="0" i="1" smtClean="0">
                        <a:latin typeface="Cambria Math" panose="02040503050406030204" pitchFamily="18" charset="0"/>
                      </a:rPr>
                      <m:t>𝑖</m:t>
                    </m:r>
                  </m:oMath>
                </a14:m>
                <a:r>
                  <a:rPr lang="en-US" dirty="0"/>
                  <a:t> watching channel </a:t>
                </a:r>
                <a14:m>
                  <m:oMath xmlns:m="http://schemas.openxmlformats.org/officeDocument/2006/math">
                    <m:r>
                      <a:rPr lang="en-US" b="0" i="1" smtClean="0">
                        <a:latin typeface="Cambria Math" panose="02040503050406030204" pitchFamily="18" charset="0"/>
                      </a:rPr>
                      <m:t>𝑗</m:t>
                    </m:r>
                  </m:oMath>
                </a14:m>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dirty="0">
                  <a:solidFill>
                    <a:srgbClr val="0070C0"/>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36C1EE56-9401-4FAD-96E4-86EFB177ED0F}"/>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437F4D0-9902-49FC-9E6D-0054D92C739D}"/>
              </a:ext>
            </a:extLst>
          </p:cNvPr>
          <p:cNvSpPr txBox="1"/>
          <p:nvPr/>
        </p:nvSpPr>
        <p:spPr>
          <a:xfrm>
            <a:off x="9413593" y="4753958"/>
            <a:ext cx="1828799" cy="707886"/>
          </a:xfrm>
          <a:prstGeom prst="rect">
            <a:avLst/>
          </a:prstGeom>
          <a:noFill/>
        </p:spPr>
        <p:txBody>
          <a:bodyPr wrap="square" rtlCol="0">
            <a:spAutoFit/>
          </a:bodyPr>
          <a:lstStyle/>
          <a:p>
            <a:r>
              <a:rPr lang="en-US" sz="2000" dirty="0">
                <a:solidFill>
                  <a:srgbClr val="FF0000"/>
                </a:solidFill>
              </a:rPr>
              <a:t>number of hours per week</a:t>
            </a:r>
          </a:p>
        </p:txBody>
      </p:sp>
      <p:cxnSp>
        <p:nvCxnSpPr>
          <p:cNvPr id="12" name="Straight Arrow Connector 11">
            <a:extLst>
              <a:ext uri="{FF2B5EF4-FFF2-40B4-BE49-F238E27FC236}">
                <a16:creationId xmlns:a16="http://schemas.microsoft.com/office/drawing/2014/main" id="{BD5F5340-95AF-45D1-BA77-441AB6FB698C}"/>
              </a:ext>
            </a:extLst>
          </p:cNvPr>
          <p:cNvCxnSpPr>
            <a:cxnSpLocks/>
          </p:cNvCxnSpPr>
          <p:nvPr/>
        </p:nvCxnSpPr>
        <p:spPr>
          <a:xfrm flipH="1">
            <a:off x="8619555" y="5107901"/>
            <a:ext cx="69673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2CB22B85-D290-456A-9C17-066AFB4EEC05}"/>
              </a:ext>
            </a:extLst>
          </p:cNvPr>
          <p:cNvPicPr>
            <a:picLocks noChangeAspect="1"/>
          </p:cNvPicPr>
          <p:nvPr/>
        </p:nvPicPr>
        <p:blipFill>
          <a:blip r:embed="rId3"/>
          <a:stretch>
            <a:fillRect/>
          </a:stretch>
        </p:blipFill>
        <p:spPr>
          <a:xfrm>
            <a:off x="816864" y="3682306"/>
            <a:ext cx="8151058" cy="2517866"/>
          </a:xfrm>
          <a:prstGeom prst="rect">
            <a:avLst/>
          </a:prstGeom>
        </p:spPr>
      </p:pic>
    </p:spTree>
    <p:extLst>
      <p:ext uri="{BB962C8B-B14F-4D97-AF65-F5344CB8AC3E}">
        <p14:creationId xmlns:p14="http://schemas.microsoft.com/office/powerpoint/2010/main" val="44000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53A5-2F36-44BC-B7E7-D3CE96CFF599}"/>
              </a:ext>
            </a:extLst>
          </p:cNvPr>
          <p:cNvSpPr>
            <a:spLocks noGrp="1"/>
          </p:cNvSpPr>
          <p:nvPr>
            <p:ph type="title"/>
          </p:nvPr>
        </p:nvSpPr>
        <p:spPr/>
        <p:txBody>
          <a:bodyPr/>
          <a:lstStyle/>
          <a:p>
            <a:r>
              <a:rPr lang="en-US" dirty="0"/>
              <a:t>Normalized Ratings</a:t>
            </a:r>
          </a:p>
        </p:txBody>
      </p:sp>
      <p:sp>
        <p:nvSpPr>
          <p:cNvPr id="3" name="Slide Number Placeholder 2">
            <a:extLst>
              <a:ext uri="{FF2B5EF4-FFF2-40B4-BE49-F238E27FC236}">
                <a16:creationId xmlns:a16="http://schemas.microsoft.com/office/drawing/2014/main" id="{C66E0013-5FC5-454E-B0F2-EDA81698CD83}"/>
              </a:ext>
            </a:extLst>
          </p:cNvPr>
          <p:cNvSpPr>
            <a:spLocks noGrp="1"/>
          </p:cNvSpPr>
          <p:nvPr>
            <p:ph type="sldNum" sz="quarter" idx="12"/>
          </p:nvPr>
        </p:nvSpPr>
        <p:spPr/>
        <p:txBody>
          <a:bodyPr>
            <a:normAutofit fontScale="85000" lnSpcReduction="20000"/>
          </a:bodyPr>
          <a:lstStyle/>
          <a:p>
            <a:fld id="{69974E82-3C2C-4ABB-838F-79BD9B35B7DF}" type="slidenum">
              <a:rPr lang="en-US" smtClean="0"/>
              <a:t>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6C1EE56-9401-4FAD-96E4-86EFB177ED0F}"/>
                  </a:ext>
                </a:extLst>
              </p:cNvPr>
              <p:cNvSpPr>
                <a:spLocks noGrp="1"/>
              </p:cNvSpPr>
              <p:nvPr>
                <p:ph sz="quarter" idx="1"/>
              </p:nvPr>
            </p:nvSpPr>
            <p:spPr/>
            <p:txBody>
              <a:bodyPr>
                <a:normAutofit/>
              </a:bodyPr>
              <a:lstStyle/>
              <a:p>
                <a:pPr marL="0" indent="0">
                  <a:buNone/>
                </a:pPr>
                <a:r>
                  <a:rPr lang="en-US" dirty="0"/>
                  <a:t>Typically, there is a big difference between users in their average ratings. Therefore, it is common to normalize entries in recommender tables. For example, an entry can be the rating minus the average rating of a given user. An empty entry is replaced with </a:t>
                </a:r>
                <a14:m>
                  <m:oMath xmlns:m="http://schemas.openxmlformats.org/officeDocument/2006/math">
                    <m:r>
                      <a:rPr lang="en-US" i="1" dirty="0">
                        <a:latin typeface="Cambria Math" panose="02040503050406030204" pitchFamily="18" charset="0"/>
                      </a:rPr>
                      <m:t>0</m:t>
                    </m:r>
                  </m:oMath>
                </a14:m>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36C1EE56-9401-4FAD-96E4-86EFB177ED0F}"/>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r="-17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3102374891"/>
                  </p:ext>
                </p:extLst>
              </p:nvPr>
            </p:nvGraphicFramePr>
            <p:xfrm>
              <a:off x="2032000" y="3718560"/>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708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70840">
                    <a:tc>
                      <a:txBody>
                        <a:bodyPr/>
                        <a:lstStyle/>
                        <a:p>
                          <a:r>
                            <a:rPr lang="en-US" sz="2000" dirty="0">
                              <a:solidFill>
                                <a:srgbClr val="0070C0"/>
                              </a:solidFill>
                            </a:rPr>
                            <a:t>user 1</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0.6</m:t>
                                </m:r>
                              </m:oMath>
                            </m:oMathPara>
                          </a14:m>
                          <a:endParaRPr lang="en-US" sz="2000" dirty="0"/>
                        </a:p>
                      </a:txBody>
                      <a:tcPr/>
                    </a:tc>
                    <a:extLst>
                      <a:ext uri="{0D108BD9-81ED-4DB2-BD59-A6C34878D82A}">
                        <a16:rowId xmlns:a16="http://schemas.microsoft.com/office/drawing/2014/main" val="2802668366"/>
                      </a:ext>
                    </a:extLst>
                  </a:tr>
                  <a:tr h="370840">
                    <a:tc>
                      <a:txBody>
                        <a:bodyPr/>
                        <a:lstStyle/>
                        <a:p>
                          <a:r>
                            <a:rPr lang="en-US" sz="2000" dirty="0">
                              <a:solidFill>
                                <a:srgbClr val="0070C0"/>
                              </a:solidFill>
                            </a:rPr>
                            <a:t>user 2</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6.25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extLst>
                      <a:ext uri="{0D108BD9-81ED-4DB2-BD59-A6C34878D82A}">
                        <a16:rowId xmlns:a16="http://schemas.microsoft.com/office/drawing/2014/main" val="1207153018"/>
                      </a:ext>
                    </a:extLst>
                  </a:tr>
                  <a:tr h="370840">
                    <a:tc>
                      <a:txBody>
                        <a:bodyPr/>
                        <a:lstStyle/>
                        <a:p>
                          <a:r>
                            <a:rPr lang="en-US" sz="2000" dirty="0">
                              <a:solidFill>
                                <a:srgbClr val="0070C0"/>
                              </a:solidFill>
                            </a:rPr>
                            <a:t>user 3</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0.2</m:t>
                                </m:r>
                              </m:oMath>
                            </m:oMathPara>
                          </a14:m>
                          <a:endParaRPr lang="en-US" sz="2000" dirty="0"/>
                        </a:p>
                      </a:txBody>
                      <a:tcPr/>
                    </a:tc>
                    <a:extLst>
                      <a:ext uri="{0D108BD9-81ED-4DB2-BD59-A6C34878D82A}">
                        <a16:rowId xmlns:a16="http://schemas.microsoft.com/office/drawing/2014/main" val="127959333"/>
                      </a:ext>
                    </a:extLst>
                  </a:tr>
                  <a:tr h="370840">
                    <a:tc>
                      <a:txBody>
                        <a:bodyPr/>
                        <a:lstStyle/>
                        <a:p>
                          <a:r>
                            <a:rPr lang="en-US" sz="2000" dirty="0">
                              <a:solidFill>
                                <a:srgbClr val="0070C0"/>
                              </a:solidFill>
                            </a:rPr>
                            <a:t>user 4</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extLst>
                      <a:ext uri="{0D108BD9-81ED-4DB2-BD59-A6C34878D82A}">
                        <a16:rowId xmlns:a16="http://schemas.microsoft.com/office/drawing/2014/main" val="1010608871"/>
                      </a:ext>
                    </a:extLst>
                  </a:tr>
                  <a:tr h="370840">
                    <a:tc>
                      <a:txBody>
                        <a:bodyPr/>
                        <a:lstStyle/>
                        <a:p>
                          <a:r>
                            <a:rPr lang="en-US" sz="2000" dirty="0">
                              <a:solidFill>
                                <a:srgbClr val="0070C0"/>
                              </a:solidFill>
                            </a:rPr>
                            <a:t>user 5</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−1.4</m:t>
                                </m:r>
                              </m:oMath>
                            </m:oMathPara>
                          </a14:m>
                          <a:endParaRPr lang="en-US" sz="2000" dirty="0"/>
                        </a:p>
                      </a:txBody>
                      <a:tcPr/>
                    </a:tc>
                    <a:extLst>
                      <a:ext uri="{0D108BD9-81ED-4DB2-BD59-A6C34878D82A}">
                        <a16:rowId xmlns:a16="http://schemas.microsoft.com/office/drawing/2014/main" val="593281273"/>
                      </a:ext>
                    </a:extLst>
                  </a:tr>
                </a:tbl>
              </a:graphicData>
            </a:graphic>
          </p:graphicFrame>
        </mc:Choice>
        <mc:Fallback xmlns="">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3102374891"/>
                  </p:ext>
                </p:extLst>
              </p:nvPr>
            </p:nvGraphicFramePr>
            <p:xfrm>
              <a:off x="2032000" y="3718560"/>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962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96240">
                    <a:tc>
                      <a:txBody>
                        <a:bodyPr/>
                        <a:lstStyle/>
                        <a:p>
                          <a:r>
                            <a:rPr lang="en-US" sz="2000" dirty="0">
                              <a:solidFill>
                                <a:srgbClr val="0070C0"/>
                              </a:solidFill>
                            </a:rPr>
                            <a:t>user 1</a:t>
                          </a:r>
                        </a:p>
                      </a:txBody>
                      <a:tcPr/>
                    </a:tc>
                    <a:tc>
                      <a:txBody>
                        <a:bodyPr/>
                        <a:lstStyle/>
                        <a:p>
                          <a:endParaRPr lang="en-US"/>
                        </a:p>
                      </a:txBody>
                      <a:tcPr>
                        <a:blipFill>
                          <a:blip r:embed="rId3"/>
                          <a:stretch>
                            <a:fillRect l="-100599" t="-107692" r="-600000" b="-427692"/>
                          </a:stretch>
                        </a:blipFill>
                      </a:tcPr>
                    </a:tc>
                    <a:tc>
                      <a:txBody>
                        <a:bodyPr/>
                        <a:lstStyle/>
                        <a:p>
                          <a:endParaRPr lang="en-US"/>
                        </a:p>
                      </a:txBody>
                      <a:tcPr>
                        <a:blipFill>
                          <a:blip r:embed="rId3"/>
                          <a:stretch>
                            <a:fillRect l="-201807" t="-107692" r="-503614" b="-427692"/>
                          </a:stretch>
                        </a:blipFill>
                      </a:tcPr>
                    </a:tc>
                    <a:tc>
                      <a:txBody>
                        <a:bodyPr/>
                        <a:lstStyle/>
                        <a:p>
                          <a:endParaRPr lang="en-US"/>
                        </a:p>
                      </a:txBody>
                      <a:tcPr>
                        <a:blipFill>
                          <a:blip r:embed="rId3"/>
                          <a:stretch>
                            <a:fillRect l="-300000" t="-107692" r="-400599" b="-427692"/>
                          </a:stretch>
                        </a:blipFill>
                      </a:tcPr>
                    </a:tc>
                    <a:tc>
                      <a:txBody>
                        <a:bodyPr/>
                        <a:lstStyle/>
                        <a:p>
                          <a:endParaRPr lang="en-US"/>
                        </a:p>
                      </a:txBody>
                      <a:tcPr>
                        <a:blipFill>
                          <a:blip r:embed="rId3"/>
                          <a:stretch>
                            <a:fillRect l="-400000" t="-107692" r="-300599" b="-427692"/>
                          </a:stretch>
                        </a:blipFill>
                      </a:tcPr>
                    </a:tc>
                    <a:tc>
                      <a:txBody>
                        <a:bodyPr/>
                        <a:lstStyle/>
                        <a:p>
                          <a:endParaRPr lang="en-US"/>
                        </a:p>
                      </a:txBody>
                      <a:tcPr>
                        <a:blipFill>
                          <a:blip r:embed="rId3"/>
                          <a:stretch>
                            <a:fillRect l="-500000" t="-107692" r="-200599" b="-427692"/>
                          </a:stretch>
                        </a:blipFill>
                      </a:tcPr>
                    </a:tc>
                    <a:tc>
                      <a:txBody>
                        <a:bodyPr/>
                        <a:lstStyle/>
                        <a:p>
                          <a:endParaRPr lang="en-US"/>
                        </a:p>
                      </a:txBody>
                      <a:tcPr>
                        <a:blipFill>
                          <a:blip r:embed="rId3"/>
                          <a:stretch>
                            <a:fillRect l="-603614" t="-107692" r="-101807" b="-427692"/>
                          </a:stretch>
                        </a:blipFill>
                      </a:tcPr>
                    </a:tc>
                    <a:tc>
                      <a:txBody>
                        <a:bodyPr/>
                        <a:lstStyle/>
                        <a:p>
                          <a:endParaRPr lang="en-US"/>
                        </a:p>
                      </a:txBody>
                      <a:tcPr>
                        <a:blipFill>
                          <a:blip r:embed="rId3"/>
                          <a:stretch>
                            <a:fillRect l="-699401" t="-107692" r="-1198" b="-427692"/>
                          </a:stretch>
                        </a:blipFill>
                      </a:tcPr>
                    </a:tc>
                    <a:extLst>
                      <a:ext uri="{0D108BD9-81ED-4DB2-BD59-A6C34878D82A}">
                        <a16:rowId xmlns:a16="http://schemas.microsoft.com/office/drawing/2014/main" val="2802668366"/>
                      </a:ext>
                    </a:extLst>
                  </a:tr>
                  <a:tr h="396240">
                    <a:tc>
                      <a:txBody>
                        <a:bodyPr/>
                        <a:lstStyle/>
                        <a:p>
                          <a:r>
                            <a:rPr lang="en-US" sz="2000" dirty="0">
                              <a:solidFill>
                                <a:srgbClr val="0070C0"/>
                              </a:solidFill>
                            </a:rPr>
                            <a:t>user 2</a:t>
                          </a:r>
                        </a:p>
                      </a:txBody>
                      <a:tcPr/>
                    </a:tc>
                    <a:tc>
                      <a:txBody>
                        <a:bodyPr/>
                        <a:lstStyle/>
                        <a:p>
                          <a:endParaRPr lang="en-US"/>
                        </a:p>
                      </a:txBody>
                      <a:tcPr>
                        <a:blipFill>
                          <a:blip r:embed="rId3"/>
                          <a:stretch>
                            <a:fillRect l="-100599" t="-207692" r="-600000" b="-327692"/>
                          </a:stretch>
                        </a:blipFill>
                      </a:tcPr>
                    </a:tc>
                    <a:tc>
                      <a:txBody>
                        <a:bodyPr/>
                        <a:lstStyle/>
                        <a:p>
                          <a:endParaRPr lang="en-US"/>
                        </a:p>
                      </a:txBody>
                      <a:tcPr>
                        <a:blipFill>
                          <a:blip r:embed="rId3"/>
                          <a:stretch>
                            <a:fillRect l="-201807" t="-207692" r="-503614" b="-327692"/>
                          </a:stretch>
                        </a:blipFill>
                      </a:tcPr>
                    </a:tc>
                    <a:tc>
                      <a:txBody>
                        <a:bodyPr/>
                        <a:lstStyle/>
                        <a:p>
                          <a:endParaRPr lang="en-US"/>
                        </a:p>
                      </a:txBody>
                      <a:tcPr>
                        <a:blipFill>
                          <a:blip r:embed="rId3"/>
                          <a:stretch>
                            <a:fillRect l="-300000" t="-207692" r="-400599" b="-327692"/>
                          </a:stretch>
                        </a:blipFill>
                      </a:tcPr>
                    </a:tc>
                    <a:tc>
                      <a:txBody>
                        <a:bodyPr/>
                        <a:lstStyle/>
                        <a:p>
                          <a:endParaRPr lang="en-US"/>
                        </a:p>
                      </a:txBody>
                      <a:tcPr>
                        <a:blipFill>
                          <a:blip r:embed="rId3"/>
                          <a:stretch>
                            <a:fillRect l="-400000" t="-207692" r="-300599" b="-327692"/>
                          </a:stretch>
                        </a:blipFill>
                      </a:tcPr>
                    </a:tc>
                    <a:tc>
                      <a:txBody>
                        <a:bodyPr/>
                        <a:lstStyle/>
                        <a:p>
                          <a:endParaRPr lang="en-US"/>
                        </a:p>
                      </a:txBody>
                      <a:tcPr>
                        <a:blipFill>
                          <a:blip r:embed="rId3"/>
                          <a:stretch>
                            <a:fillRect l="-500000" t="-207692" r="-200599" b="-327692"/>
                          </a:stretch>
                        </a:blipFill>
                      </a:tcPr>
                    </a:tc>
                    <a:tc>
                      <a:txBody>
                        <a:bodyPr/>
                        <a:lstStyle/>
                        <a:p>
                          <a:endParaRPr lang="en-US"/>
                        </a:p>
                      </a:txBody>
                      <a:tcPr>
                        <a:blipFill>
                          <a:blip r:embed="rId3"/>
                          <a:stretch>
                            <a:fillRect l="-603614" t="-207692" r="-101807" b="-327692"/>
                          </a:stretch>
                        </a:blipFill>
                      </a:tcPr>
                    </a:tc>
                    <a:tc>
                      <a:txBody>
                        <a:bodyPr/>
                        <a:lstStyle/>
                        <a:p>
                          <a:endParaRPr lang="en-US"/>
                        </a:p>
                      </a:txBody>
                      <a:tcPr>
                        <a:blipFill>
                          <a:blip r:embed="rId3"/>
                          <a:stretch>
                            <a:fillRect l="-699401" t="-207692" r="-1198" b="-327692"/>
                          </a:stretch>
                        </a:blipFill>
                      </a:tcPr>
                    </a:tc>
                    <a:extLst>
                      <a:ext uri="{0D108BD9-81ED-4DB2-BD59-A6C34878D82A}">
                        <a16:rowId xmlns:a16="http://schemas.microsoft.com/office/drawing/2014/main" val="1207153018"/>
                      </a:ext>
                    </a:extLst>
                  </a:tr>
                  <a:tr h="396240">
                    <a:tc>
                      <a:txBody>
                        <a:bodyPr/>
                        <a:lstStyle/>
                        <a:p>
                          <a:r>
                            <a:rPr lang="en-US" sz="2000" dirty="0">
                              <a:solidFill>
                                <a:srgbClr val="0070C0"/>
                              </a:solidFill>
                            </a:rPr>
                            <a:t>user 3</a:t>
                          </a:r>
                        </a:p>
                      </a:txBody>
                      <a:tcPr/>
                    </a:tc>
                    <a:tc>
                      <a:txBody>
                        <a:bodyPr/>
                        <a:lstStyle/>
                        <a:p>
                          <a:endParaRPr lang="en-US"/>
                        </a:p>
                      </a:txBody>
                      <a:tcPr>
                        <a:blipFill>
                          <a:blip r:embed="rId3"/>
                          <a:stretch>
                            <a:fillRect l="-100599" t="-307692" r="-600000" b="-227692"/>
                          </a:stretch>
                        </a:blipFill>
                      </a:tcPr>
                    </a:tc>
                    <a:tc>
                      <a:txBody>
                        <a:bodyPr/>
                        <a:lstStyle/>
                        <a:p>
                          <a:endParaRPr lang="en-US"/>
                        </a:p>
                      </a:txBody>
                      <a:tcPr>
                        <a:blipFill>
                          <a:blip r:embed="rId3"/>
                          <a:stretch>
                            <a:fillRect l="-201807" t="-307692" r="-503614" b="-227692"/>
                          </a:stretch>
                        </a:blipFill>
                      </a:tcPr>
                    </a:tc>
                    <a:tc>
                      <a:txBody>
                        <a:bodyPr/>
                        <a:lstStyle/>
                        <a:p>
                          <a:endParaRPr lang="en-US"/>
                        </a:p>
                      </a:txBody>
                      <a:tcPr>
                        <a:blipFill>
                          <a:blip r:embed="rId3"/>
                          <a:stretch>
                            <a:fillRect l="-300000" t="-307692" r="-400599" b="-227692"/>
                          </a:stretch>
                        </a:blipFill>
                      </a:tcPr>
                    </a:tc>
                    <a:tc>
                      <a:txBody>
                        <a:bodyPr/>
                        <a:lstStyle/>
                        <a:p>
                          <a:endParaRPr lang="en-US"/>
                        </a:p>
                      </a:txBody>
                      <a:tcPr>
                        <a:blipFill>
                          <a:blip r:embed="rId3"/>
                          <a:stretch>
                            <a:fillRect l="-400000" t="-307692" r="-300599" b="-227692"/>
                          </a:stretch>
                        </a:blipFill>
                      </a:tcPr>
                    </a:tc>
                    <a:tc>
                      <a:txBody>
                        <a:bodyPr/>
                        <a:lstStyle/>
                        <a:p>
                          <a:endParaRPr lang="en-US"/>
                        </a:p>
                      </a:txBody>
                      <a:tcPr>
                        <a:blipFill>
                          <a:blip r:embed="rId3"/>
                          <a:stretch>
                            <a:fillRect l="-500000" t="-307692" r="-200599" b="-227692"/>
                          </a:stretch>
                        </a:blipFill>
                      </a:tcPr>
                    </a:tc>
                    <a:tc>
                      <a:txBody>
                        <a:bodyPr/>
                        <a:lstStyle/>
                        <a:p>
                          <a:endParaRPr lang="en-US"/>
                        </a:p>
                      </a:txBody>
                      <a:tcPr>
                        <a:blipFill>
                          <a:blip r:embed="rId3"/>
                          <a:stretch>
                            <a:fillRect l="-603614" t="-307692" r="-101807" b="-227692"/>
                          </a:stretch>
                        </a:blipFill>
                      </a:tcPr>
                    </a:tc>
                    <a:tc>
                      <a:txBody>
                        <a:bodyPr/>
                        <a:lstStyle/>
                        <a:p>
                          <a:endParaRPr lang="en-US"/>
                        </a:p>
                      </a:txBody>
                      <a:tcPr>
                        <a:blipFill>
                          <a:blip r:embed="rId3"/>
                          <a:stretch>
                            <a:fillRect l="-699401" t="-307692" r="-1198" b="-227692"/>
                          </a:stretch>
                        </a:blipFill>
                      </a:tcPr>
                    </a:tc>
                    <a:extLst>
                      <a:ext uri="{0D108BD9-81ED-4DB2-BD59-A6C34878D82A}">
                        <a16:rowId xmlns:a16="http://schemas.microsoft.com/office/drawing/2014/main" val="127959333"/>
                      </a:ext>
                    </a:extLst>
                  </a:tr>
                  <a:tr h="396240">
                    <a:tc>
                      <a:txBody>
                        <a:bodyPr/>
                        <a:lstStyle/>
                        <a:p>
                          <a:r>
                            <a:rPr lang="en-US" sz="2000" dirty="0">
                              <a:solidFill>
                                <a:srgbClr val="0070C0"/>
                              </a:solidFill>
                            </a:rPr>
                            <a:t>user 4</a:t>
                          </a:r>
                        </a:p>
                      </a:txBody>
                      <a:tcPr/>
                    </a:tc>
                    <a:tc>
                      <a:txBody>
                        <a:bodyPr/>
                        <a:lstStyle/>
                        <a:p>
                          <a:endParaRPr lang="en-US"/>
                        </a:p>
                      </a:txBody>
                      <a:tcPr>
                        <a:blipFill>
                          <a:blip r:embed="rId3"/>
                          <a:stretch>
                            <a:fillRect l="-100599" t="-407692" r="-600000" b="-127692"/>
                          </a:stretch>
                        </a:blipFill>
                      </a:tcPr>
                    </a:tc>
                    <a:tc>
                      <a:txBody>
                        <a:bodyPr/>
                        <a:lstStyle/>
                        <a:p>
                          <a:endParaRPr lang="en-US"/>
                        </a:p>
                      </a:txBody>
                      <a:tcPr>
                        <a:blipFill>
                          <a:blip r:embed="rId3"/>
                          <a:stretch>
                            <a:fillRect l="-201807" t="-407692" r="-503614" b="-127692"/>
                          </a:stretch>
                        </a:blipFill>
                      </a:tcPr>
                    </a:tc>
                    <a:tc>
                      <a:txBody>
                        <a:bodyPr/>
                        <a:lstStyle/>
                        <a:p>
                          <a:endParaRPr lang="en-US"/>
                        </a:p>
                      </a:txBody>
                      <a:tcPr>
                        <a:blipFill>
                          <a:blip r:embed="rId3"/>
                          <a:stretch>
                            <a:fillRect l="-300000" t="-407692" r="-400599" b="-127692"/>
                          </a:stretch>
                        </a:blipFill>
                      </a:tcPr>
                    </a:tc>
                    <a:tc>
                      <a:txBody>
                        <a:bodyPr/>
                        <a:lstStyle/>
                        <a:p>
                          <a:endParaRPr lang="en-US"/>
                        </a:p>
                      </a:txBody>
                      <a:tcPr>
                        <a:blipFill>
                          <a:blip r:embed="rId3"/>
                          <a:stretch>
                            <a:fillRect l="-400000" t="-407692" r="-300599" b="-127692"/>
                          </a:stretch>
                        </a:blipFill>
                      </a:tcPr>
                    </a:tc>
                    <a:tc>
                      <a:txBody>
                        <a:bodyPr/>
                        <a:lstStyle/>
                        <a:p>
                          <a:endParaRPr lang="en-US"/>
                        </a:p>
                      </a:txBody>
                      <a:tcPr>
                        <a:blipFill>
                          <a:blip r:embed="rId3"/>
                          <a:stretch>
                            <a:fillRect l="-500000" t="-407692" r="-200599" b="-127692"/>
                          </a:stretch>
                        </a:blipFill>
                      </a:tcPr>
                    </a:tc>
                    <a:tc>
                      <a:txBody>
                        <a:bodyPr/>
                        <a:lstStyle/>
                        <a:p>
                          <a:endParaRPr lang="en-US"/>
                        </a:p>
                      </a:txBody>
                      <a:tcPr>
                        <a:blipFill>
                          <a:blip r:embed="rId3"/>
                          <a:stretch>
                            <a:fillRect l="-603614" t="-407692" r="-101807" b="-127692"/>
                          </a:stretch>
                        </a:blipFill>
                      </a:tcPr>
                    </a:tc>
                    <a:tc>
                      <a:txBody>
                        <a:bodyPr/>
                        <a:lstStyle/>
                        <a:p>
                          <a:endParaRPr lang="en-US"/>
                        </a:p>
                      </a:txBody>
                      <a:tcPr>
                        <a:blipFill>
                          <a:blip r:embed="rId3"/>
                          <a:stretch>
                            <a:fillRect l="-699401" t="-407692" r="-1198" b="-127692"/>
                          </a:stretch>
                        </a:blipFill>
                      </a:tcPr>
                    </a:tc>
                    <a:extLst>
                      <a:ext uri="{0D108BD9-81ED-4DB2-BD59-A6C34878D82A}">
                        <a16:rowId xmlns:a16="http://schemas.microsoft.com/office/drawing/2014/main" val="1010608871"/>
                      </a:ext>
                    </a:extLst>
                  </a:tr>
                  <a:tr h="396240">
                    <a:tc>
                      <a:txBody>
                        <a:bodyPr/>
                        <a:lstStyle/>
                        <a:p>
                          <a:r>
                            <a:rPr lang="en-US" sz="2000" dirty="0">
                              <a:solidFill>
                                <a:srgbClr val="0070C0"/>
                              </a:solidFill>
                            </a:rPr>
                            <a:t>user 5</a:t>
                          </a:r>
                        </a:p>
                      </a:txBody>
                      <a:tcPr/>
                    </a:tc>
                    <a:tc>
                      <a:txBody>
                        <a:bodyPr/>
                        <a:lstStyle/>
                        <a:p>
                          <a:endParaRPr lang="en-US"/>
                        </a:p>
                      </a:txBody>
                      <a:tcPr>
                        <a:blipFill>
                          <a:blip r:embed="rId3"/>
                          <a:stretch>
                            <a:fillRect l="-100599" t="-507692" r="-600000" b="-27692"/>
                          </a:stretch>
                        </a:blipFill>
                      </a:tcPr>
                    </a:tc>
                    <a:tc>
                      <a:txBody>
                        <a:bodyPr/>
                        <a:lstStyle/>
                        <a:p>
                          <a:endParaRPr lang="en-US"/>
                        </a:p>
                      </a:txBody>
                      <a:tcPr>
                        <a:blipFill>
                          <a:blip r:embed="rId3"/>
                          <a:stretch>
                            <a:fillRect l="-201807" t="-507692" r="-503614" b="-27692"/>
                          </a:stretch>
                        </a:blipFill>
                      </a:tcPr>
                    </a:tc>
                    <a:tc>
                      <a:txBody>
                        <a:bodyPr/>
                        <a:lstStyle/>
                        <a:p>
                          <a:endParaRPr lang="en-US"/>
                        </a:p>
                      </a:txBody>
                      <a:tcPr>
                        <a:blipFill>
                          <a:blip r:embed="rId3"/>
                          <a:stretch>
                            <a:fillRect l="-300000" t="-507692" r="-400599" b="-27692"/>
                          </a:stretch>
                        </a:blipFill>
                      </a:tcPr>
                    </a:tc>
                    <a:tc>
                      <a:txBody>
                        <a:bodyPr/>
                        <a:lstStyle/>
                        <a:p>
                          <a:endParaRPr lang="en-US"/>
                        </a:p>
                      </a:txBody>
                      <a:tcPr>
                        <a:blipFill>
                          <a:blip r:embed="rId3"/>
                          <a:stretch>
                            <a:fillRect l="-400000" t="-507692" r="-300599" b="-27692"/>
                          </a:stretch>
                        </a:blipFill>
                      </a:tcPr>
                    </a:tc>
                    <a:tc>
                      <a:txBody>
                        <a:bodyPr/>
                        <a:lstStyle/>
                        <a:p>
                          <a:endParaRPr lang="en-US"/>
                        </a:p>
                      </a:txBody>
                      <a:tcPr>
                        <a:blipFill>
                          <a:blip r:embed="rId3"/>
                          <a:stretch>
                            <a:fillRect l="-500000" t="-507692" r="-200599" b="-27692"/>
                          </a:stretch>
                        </a:blipFill>
                      </a:tcPr>
                    </a:tc>
                    <a:tc>
                      <a:txBody>
                        <a:bodyPr/>
                        <a:lstStyle/>
                        <a:p>
                          <a:endParaRPr lang="en-US"/>
                        </a:p>
                      </a:txBody>
                      <a:tcPr>
                        <a:blipFill>
                          <a:blip r:embed="rId3"/>
                          <a:stretch>
                            <a:fillRect l="-603614" t="-507692" r="-101807" b="-27692"/>
                          </a:stretch>
                        </a:blipFill>
                      </a:tcPr>
                    </a:tc>
                    <a:tc>
                      <a:txBody>
                        <a:bodyPr/>
                        <a:lstStyle/>
                        <a:p>
                          <a:endParaRPr lang="en-US"/>
                        </a:p>
                      </a:txBody>
                      <a:tcPr>
                        <a:blipFill>
                          <a:blip r:embed="rId3"/>
                          <a:stretch>
                            <a:fillRect l="-699401" t="-507692" r="-1198" b="-27692"/>
                          </a:stretch>
                        </a:blipFill>
                      </a:tcPr>
                    </a:tc>
                    <a:extLst>
                      <a:ext uri="{0D108BD9-81ED-4DB2-BD59-A6C34878D82A}">
                        <a16:rowId xmlns:a16="http://schemas.microsoft.com/office/drawing/2014/main" val="593281273"/>
                      </a:ext>
                    </a:extLst>
                  </a:tr>
                </a:tbl>
              </a:graphicData>
            </a:graphic>
          </p:graphicFrame>
        </mc:Fallback>
      </mc:AlternateContent>
    </p:spTree>
    <p:extLst>
      <p:ext uri="{BB962C8B-B14F-4D97-AF65-F5344CB8AC3E}">
        <p14:creationId xmlns:p14="http://schemas.microsoft.com/office/powerpoint/2010/main" val="85459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53A5-2F36-44BC-B7E7-D3CE96CFF599}"/>
              </a:ext>
            </a:extLst>
          </p:cNvPr>
          <p:cNvSpPr>
            <a:spLocks noGrp="1"/>
          </p:cNvSpPr>
          <p:nvPr>
            <p:ph type="title"/>
          </p:nvPr>
        </p:nvSpPr>
        <p:spPr/>
        <p:txBody>
          <a:bodyPr/>
          <a:lstStyle/>
          <a:p>
            <a:r>
              <a:rPr lang="en-US" dirty="0"/>
              <a:t>Profiles</a:t>
            </a:r>
          </a:p>
        </p:txBody>
      </p:sp>
      <p:sp>
        <p:nvSpPr>
          <p:cNvPr id="3" name="Slide Number Placeholder 2">
            <a:extLst>
              <a:ext uri="{FF2B5EF4-FFF2-40B4-BE49-F238E27FC236}">
                <a16:creationId xmlns:a16="http://schemas.microsoft.com/office/drawing/2014/main" id="{C66E0013-5FC5-454E-B0F2-EDA81698CD83}"/>
              </a:ext>
            </a:extLst>
          </p:cNvPr>
          <p:cNvSpPr>
            <a:spLocks noGrp="1"/>
          </p:cNvSpPr>
          <p:nvPr>
            <p:ph type="sldNum" sz="quarter" idx="12"/>
          </p:nvPr>
        </p:nvSpPr>
        <p:spPr/>
        <p:txBody>
          <a:bodyPr>
            <a:normAutofit fontScale="85000" lnSpcReduction="20000"/>
          </a:bodyPr>
          <a:lstStyle/>
          <a:p>
            <a:fld id="{69974E82-3C2C-4ABB-838F-79BD9B35B7DF}" type="slidenum">
              <a:rPr lang="en-US" smtClean="0"/>
              <a:t>8</a:t>
            </a:fld>
            <a:endParaRPr lang="en-US"/>
          </a:p>
        </p:txBody>
      </p:sp>
      <p:sp>
        <p:nvSpPr>
          <p:cNvPr id="4" name="Content Placeholder 3">
            <a:extLst>
              <a:ext uri="{FF2B5EF4-FFF2-40B4-BE49-F238E27FC236}">
                <a16:creationId xmlns:a16="http://schemas.microsoft.com/office/drawing/2014/main" id="{36C1EE56-9401-4FAD-96E4-86EFB177ED0F}"/>
              </a:ext>
            </a:extLst>
          </p:cNvPr>
          <p:cNvSpPr>
            <a:spLocks noGrp="1"/>
          </p:cNvSpPr>
          <p:nvPr>
            <p:ph sz="quarter" idx="1"/>
          </p:nvPr>
        </p:nvSpPr>
        <p:spPr/>
        <p:txBody>
          <a:bodyPr>
            <a:normAutofit/>
          </a:bodyPr>
          <a:lstStyle/>
          <a:p>
            <a:pPr marL="0" indent="0">
              <a:buNone/>
            </a:pPr>
            <a:r>
              <a:rPr lang="en-US" b="1" dirty="0">
                <a:solidFill>
                  <a:srgbClr val="0070C0"/>
                </a:solidFill>
              </a:rPr>
              <a:t>Profiles.</a:t>
            </a:r>
            <a:r>
              <a:rPr lang="en-US" dirty="0"/>
              <a:t> Every row is thought of as a user’s </a:t>
            </a:r>
            <a:r>
              <a:rPr lang="en-US" dirty="0">
                <a:solidFill>
                  <a:srgbClr val="FF0000"/>
                </a:solidFill>
              </a:rPr>
              <a:t>profile</a:t>
            </a:r>
            <a:r>
              <a:rPr lang="en-US" dirty="0"/>
              <a:t>. The profile of a user expresses the user’s opinions about items (the user’s “tastes”).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3819810243"/>
                  </p:ext>
                </p:extLst>
              </p:nvPr>
            </p:nvGraphicFramePr>
            <p:xfrm>
              <a:off x="920831" y="3124296"/>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299656">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70840">
                    <a:tc>
                      <a:txBody>
                        <a:bodyPr/>
                        <a:lstStyle/>
                        <a:p>
                          <a:r>
                            <a:rPr lang="en-US" sz="2000" dirty="0">
                              <a:solidFill>
                                <a:srgbClr val="0070C0"/>
                              </a:solidFill>
                            </a:rPr>
                            <a:t>user 1</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0.6</m:t>
                                </m:r>
                              </m:oMath>
                            </m:oMathPara>
                          </a14:m>
                          <a:endParaRPr lang="en-US" sz="2000" dirty="0"/>
                        </a:p>
                      </a:txBody>
                      <a:tcPr/>
                    </a:tc>
                    <a:extLst>
                      <a:ext uri="{0D108BD9-81ED-4DB2-BD59-A6C34878D82A}">
                        <a16:rowId xmlns:a16="http://schemas.microsoft.com/office/drawing/2014/main" val="2802668366"/>
                      </a:ext>
                    </a:extLst>
                  </a:tr>
                  <a:tr h="370840">
                    <a:tc>
                      <a:txBody>
                        <a:bodyPr/>
                        <a:lstStyle/>
                        <a:p>
                          <a:r>
                            <a:rPr lang="en-US" sz="2000" dirty="0">
                              <a:solidFill>
                                <a:srgbClr val="0070C0"/>
                              </a:solidFill>
                            </a:rPr>
                            <a:t>user 2</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6.25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−1.75</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extLst>
                      <a:ext uri="{0D108BD9-81ED-4DB2-BD59-A6C34878D82A}">
                        <a16:rowId xmlns:a16="http://schemas.microsoft.com/office/drawing/2014/main" val="1207153018"/>
                      </a:ext>
                    </a:extLst>
                  </a:tr>
                  <a:tr h="370840">
                    <a:tc>
                      <a:txBody>
                        <a:bodyPr/>
                        <a:lstStyle/>
                        <a:p>
                          <a:r>
                            <a:rPr lang="en-US" sz="2000" dirty="0">
                              <a:solidFill>
                                <a:srgbClr val="0070C0"/>
                              </a:solidFill>
                            </a:rPr>
                            <a:t>user 3</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4.2</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−3.8</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0.2</m:t>
                                </m:r>
                              </m:oMath>
                            </m:oMathPara>
                          </a14:m>
                          <a:endParaRPr lang="en-US" sz="2000" dirty="0"/>
                        </a:p>
                      </a:txBody>
                      <a:tcPr/>
                    </a:tc>
                    <a:extLst>
                      <a:ext uri="{0D108BD9-81ED-4DB2-BD59-A6C34878D82A}">
                        <a16:rowId xmlns:a16="http://schemas.microsoft.com/office/drawing/2014/main" val="127959333"/>
                      </a:ext>
                    </a:extLst>
                  </a:tr>
                  <a:tr h="370840">
                    <a:tc>
                      <a:txBody>
                        <a:bodyPr/>
                        <a:lstStyle/>
                        <a:p>
                          <a:r>
                            <a:rPr lang="en-US" sz="2000" dirty="0">
                              <a:solidFill>
                                <a:srgbClr val="0070C0"/>
                              </a:solidFill>
                            </a:rPr>
                            <a:t>user 4</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extLst>
                      <a:ext uri="{0D108BD9-81ED-4DB2-BD59-A6C34878D82A}">
                        <a16:rowId xmlns:a16="http://schemas.microsoft.com/office/drawing/2014/main" val="1010608871"/>
                      </a:ext>
                    </a:extLst>
                  </a:tr>
                  <a:tr h="370840">
                    <a:tc>
                      <a:txBody>
                        <a:bodyPr/>
                        <a:lstStyle/>
                        <a:p>
                          <a:r>
                            <a:rPr lang="en-US" sz="2000" dirty="0">
                              <a:solidFill>
                                <a:srgbClr val="0070C0"/>
                              </a:solidFill>
                            </a:rPr>
                            <a:t>user 5</a:t>
                          </a:r>
                        </a:p>
                      </a:txBody>
                      <a:tcP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−2.4</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3.6</m:t>
                                </m:r>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−1.4</m:t>
                                </m:r>
                              </m:oMath>
                            </m:oMathPara>
                          </a14:m>
                          <a:endParaRPr lang="en-US" sz="2000" dirty="0"/>
                        </a:p>
                      </a:txBody>
                      <a:tcPr/>
                    </a:tc>
                    <a:extLst>
                      <a:ext uri="{0D108BD9-81ED-4DB2-BD59-A6C34878D82A}">
                        <a16:rowId xmlns:a16="http://schemas.microsoft.com/office/drawing/2014/main" val="593281273"/>
                      </a:ext>
                    </a:extLst>
                  </a:tr>
                </a:tbl>
              </a:graphicData>
            </a:graphic>
          </p:graphicFrame>
        </mc:Choice>
        <mc:Fallback xmlns="">
          <p:graphicFrame>
            <p:nvGraphicFramePr>
              <p:cNvPr id="8" name="Table 7">
                <a:extLst>
                  <a:ext uri="{FF2B5EF4-FFF2-40B4-BE49-F238E27FC236}">
                    <a16:creationId xmlns:a16="http://schemas.microsoft.com/office/drawing/2014/main" id="{473F3D83-FEAE-4E92-8227-A27A30C92150}"/>
                  </a:ext>
                </a:extLst>
              </p:cNvPr>
              <p:cNvGraphicFramePr>
                <a:graphicFrameLocks noGrp="1"/>
              </p:cNvGraphicFramePr>
              <p:nvPr>
                <p:extLst>
                  <p:ext uri="{D42A27DB-BD31-4B8C-83A1-F6EECF244321}">
                    <p14:modId xmlns:p14="http://schemas.microsoft.com/office/powerpoint/2010/main" val="3819810243"/>
                  </p:ext>
                </p:extLst>
              </p:nvPr>
            </p:nvGraphicFramePr>
            <p:xfrm>
              <a:off x="920831" y="3124296"/>
              <a:ext cx="8128000" cy="23774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524842739"/>
                        </a:ext>
                      </a:extLst>
                    </a:gridCol>
                    <a:gridCol w="1016000">
                      <a:extLst>
                        <a:ext uri="{9D8B030D-6E8A-4147-A177-3AD203B41FA5}">
                          <a16:colId xmlns:a16="http://schemas.microsoft.com/office/drawing/2014/main" val="3389041057"/>
                        </a:ext>
                      </a:extLst>
                    </a:gridCol>
                    <a:gridCol w="1016000">
                      <a:extLst>
                        <a:ext uri="{9D8B030D-6E8A-4147-A177-3AD203B41FA5}">
                          <a16:colId xmlns:a16="http://schemas.microsoft.com/office/drawing/2014/main" val="2645823866"/>
                        </a:ext>
                      </a:extLst>
                    </a:gridCol>
                    <a:gridCol w="1016000">
                      <a:extLst>
                        <a:ext uri="{9D8B030D-6E8A-4147-A177-3AD203B41FA5}">
                          <a16:colId xmlns:a16="http://schemas.microsoft.com/office/drawing/2014/main" val="4271220017"/>
                        </a:ext>
                      </a:extLst>
                    </a:gridCol>
                    <a:gridCol w="1016000">
                      <a:extLst>
                        <a:ext uri="{9D8B030D-6E8A-4147-A177-3AD203B41FA5}">
                          <a16:colId xmlns:a16="http://schemas.microsoft.com/office/drawing/2014/main" val="1983793663"/>
                        </a:ext>
                      </a:extLst>
                    </a:gridCol>
                    <a:gridCol w="1016000">
                      <a:extLst>
                        <a:ext uri="{9D8B030D-6E8A-4147-A177-3AD203B41FA5}">
                          <a16:colId xmlns:a16="http://schemas.microsoft.com/office/drawing/2014/main" val="634697842"/>
                        </a:ext>
                      </a:extLst>
                    </a:gridCol>
                    <a:gridCol w="1016000">
                      <a:extLst>
                        <a:ext uri="{9D8B030D-6E8A-4147-A177-3AD203B41FA5}">
                          <a16:colId xmlns:a16="http://schemas.microsoft.com/office/drawing/2014/main" val="2397024260"/>
                        </a:ext>
                      </a:extLst>
                    </a:gridCol>
                    <a:gridCol w="1016000">
                      <a:extLst>
                        <a:ext uri="{9D8B030D-6E8A-4147-A177-3AD203B41FA5}">
                          <a16:colId xmlns:a16="http://schemas.microsoft.com/office/drawing/2014/main" val="1157161567"/>
                        </a:ext>
                      </a:extLst>
                    </a:gridCol>
                  </a:tblGrid>
                  <a:tr h="396240">
                    <a:tc>
                      <a:txBody>
                        <a:bodyPr/>
                        <a:lstStyle/>
                        <a:p>
                          <a:endParaRPr lang="en-US" sz="2000" dirty="0"/>
                        </a:p>
                      </a:txBody>
                      <a:tcPr/>
                    </a:tc>
                    <a:tc>
                      <a:txBody>
                        <a:bodyPr/>
                        <a:lstStyle/>
                        <a:p>
                          <a:pPr algn="ctr"/>
                          <a:r>
                            <a:rPr lang="en-US" sz="2000" dirty="0">
                              <a:solidFill>
                                <a:srgbClr val="0070C0"/>
                              </a:solidFill>
                            </a:rPr>
                            <a:t>item 1</a:t>
                          </a:r>
                        </a:p>
                      </a:txBody>
                      <a:tcPr/>
                    </a:tc>
                    <a:tc>
                      <a:txBody>
                        <a:bodyPr/>
                        <a:lstStyle/>
                        <a:p>
                          <a:pPr algn="ctr"/>
                          <a:r>
                            <a:rPr lang="en-US" sz="2000" dirty="0">
                              <a:solidFill>
                                <a:srgbClr val="0070C0"/>
                              </a:solidFill>
                            </a:rPr>
                            <a:t>item 2</a:t>
                          </a:r>
                        </a:p>
                      </a:txBody>
                      <a:tcPr/>
                    </a:tc>
                    <a:tc>
                      <a:txBody>
                        <a:bodyPr/>
                        <a:lstStyle/>
                        <a:p>
                          <a:pPr algn="ctr"/>
                          <a:r>
                            <a:rPr lang="en-US" sz="2000" dirty="0">
                              <a:solidFill>
                                <a:srgbClr val="0070C0"/>
                              </a:solidFill>
                            </a:rPr>
                            <a:t>item 3</a:t>
                          </a:r>
                        </a:p>
                      </a:txBody>
                      <a:tcPr/>
                    </a:tc>
                    <a:tc>
                      <a:txBody>
                        <a:bodyPr/>
                        <a:lstStyle/>
                        <a:p>
                          <a:pPr algn="ctr"/>
                          <a:r>
                            <a:rPr lang="en-US" sz="2000" dirty="0">
                              <a:solidFill>
                                <a:srgbClr val="0070C0"/>
                              </a:solidFill>
                            </a:rPr>
                            <a:t>item 4</a:t>
                          </a:r>
                        </a:p>
                      </a:txBody>
                      <a:tcPr/>
                    </a:tc>
                    <a:tc>
                      <a:txBody>
                        <a:bodyPr/>
                        <a:lstStyle/>
                        <a:p>
                          <a:pPr algn="ctr"/>
                          <a:r>
                            <a:rPr lang="en-US" sz="2000" dirty="0">
                              <a:solidFill>
                                <a:srgbClr val="0070C0"/>
                              </a:solidFill>
                            </a:rPr>
                            <a:t>item 5</a:t>
                          </a:r>
                        </a:p>
                      </a:txBody>
                      <a:tcPr/>
                    </a:tc>
                    <a:tc>
                      <a:txBody>
                        <a:bodyPr/>
                        <a:lstStyle/>
                        <a:p>
                          <a:pPr algn="ctr"/>
                          <a:r>
                            <a:rPr lang="en-US" sz="2000" dirty="0">
                              <a:solidFill>
                                <a:srgbClr val="0070C0"/>
                              </a:solidFill>
                            </a:rPr>
                            <a:t>item 6</a:t>
                          </a:r>
                        </a:p>
                      </a:txBody>
                      <a:tcPr/>
                    </a:tc>
                    <a:tc>
                      <a:txBody>
                        <a:bodyPr/>
                        <a:lstStyle/>
                        <a:p>
                          <a:pPr algn="ctr"/>
                          <a:r>
                            <a:rPr lang="en-US" sz="2000" dirty="0">
                              <a:solidFill>
                                <a:srgbClr val="0070C0"/>
                              </a:solidFill>
                            </a:rPr>
                            <a:t>item 7</a:t>
                          </a:r>
                        </a:p>
                      </a:txBody>
                      <a:tcPr/>
                    </a:tc>
                    <a:extLst>
                      <a:ext uri="{0D108BD9-81ED-4DB2-BD59-A6C34878D82A}">
                        <a16:rowId xmlns:a16="http://schemas.microsoft.com/office/drawing/2014/main" val="988871600"/>
                      </a:ext>
                    </a:extLst>
                  </a:tr>
                  <a:tr h="396240">
                    <a:tc>
                      <a:txBody>
                        <a:bodyPr/>
                        <a:lstStyle/>
                        <a:p>
                          <a:r>
                            <a:rPr lang="en-US" sz="2000" dirty="0">
                              <a:solidFill>
                                <a:srgbClr val="0070C0"/>
                              </a:solidFill>
                            </a:rPr>
                            <a:t>user 1</a:t>
                          </a:r>
                        </a:p>
                      </a:txBody>
                      <a:tcPr/>
                    </a:tc>
                    <a:tc>
                      <a:txBody>
                        <a:bodyPr/>
                        <a:lstStyle/>
                        <a:p>
                          <a:endParaRPr lang="en-US"/>
                        </a:p>
                      </a:txBody>
                      <a:tcPr>
                        <a:blipFill>
                          <a:blip r:embed="rId2"/>
                          <a:stretch>
                            <a:fillRect l="-100599" t="-107692" r="-600000" b="-429231"/>
                          </a:stretch>
                        </a:blipFill>
                      </a:tcPr>
                    </a:tc>
                    <a:tc>
                      <a:txBody>
                        <a:bodyPr/>
                        <a:lstStyle/>
                        <a:p>
                          <a:endParaRPr lang="en-US"/>
                        </a:p>
                      </a:txBody>
                      <a:tcPr>
                        <a:blipFill>
                          <a:blip r:embed="rId2"/>
                          <a:stretch>
                            <a:fillRect l="-201807" t="-107692" r="-503614" b="-429231"/>
                          </a:stretch>
                        </a:blipFill>
                      </a:tcPr>
                    </a:tc>
                    <a:tc>
                      <a:txBody>
                        <a:bodyPr/>
                        <a:lstStyle/>
                        <a:p>
                          <a:endParaRPr lang="en-US"/>
                        </a:p>
                      </a:txBody>
                      <a:tcPr>
                        <a:blipFill>
                          <a:blip r:embed="rId2"/>
                          <a:stretch>
                            <a:fillRect l="-300000" t="-107692" r="-400599" b="-429231"/>
                          </a:stretch>
                        </a:blipFill>
                      </a:tcPr>
                    </a:tc>
                    <a:tc>
                      <a:txBody>
                        <a:bodyPr/>
                        <a:lstStyle/>
                        <a:p>
                          <a:endParaRPr lang="en-US"/>
                        </a:p>
                      </a:txBody>
                      <a:tcPr>
                        <a:blipFill>
                          <a:blip r:embed="rId2"/>
                          <a:stretch>
                            <a:fillRect l="-400000" t="-107692" r="-300599" b="-429231"/>
                          </a:stretch>
                        </a:blipFill>
                      </a:tcPr>
                    </a:tc>
                    <a:tc>
                      <a:txBody>
                        <a:bodyPr/>
                        <a:lstStyle/>
                        <a:p>
                          <a:endParaRPr lang="en-US"/>
                        </a:p>
                      </a:txBody>
                      <a:tcPr>
                        <a:blipFill>
                          <a:blip r:embed="rId2"/>
                          <a:stretch>
                            <a:fillRect l="-500000" t="-107692" r="-200599" b="-429231"/>
                          </a:stretch>
                        </a:blipFill>
                      </a:tcPr>
                    </a:tc>
                    <a:tc>
                      <a:txBody>
                        <a:bodyPr/>
                        <a:lstStyle/>
                        <a:p>
                          <a:endParaRPr lang="en-US"/>
                        </a:p>
                      </a:txBody>
                      <a:tcPr>
                        <a:blipFill>
                          <a:blip r:embed="rId2"/>
                          <a:stretch>
                            <a:fillRect l="-603614" t="-107692" r="-101807" b="-429231"/>
                          </a:stretch>
                        </a:blipFill>
                      </a:tcPr>
                    </a:tc>
                    <a:tc>
                      <a:txBody>
                        <a:bodyPr/>
                        <a:lstStyle/>
                        <a:p>
                          <a:endParaRPr lang="en-US"/>
                        </a:p>
                      </a:txBody>
                      <a:tcPr>
                        <a:blipFill>
                          <a:blip r:embed="rId2"/>
                          <a:stretch>
                            <a:fillRect l="-699401" t="-107692" r="-1198" b="-429231"/>
                          </a:stretch>
                        </a:blipFill>
                      </a:tcPr>
                    </a:tc>
                    <a:extLst>
                      <a:ext uri="{0D108BD9-81ED-4DB2-BD59-A6C34878D82A}">
                        <a16:rowId xmlns:a16="http://schemas.microsoft.com/office/drawing/2014/main" val="2802668366"/>
                      </a:ext>
                    </a:extLst>
                  </a:tr>
                  <a:tr h="396240">
                    <a:tc>
                      <a:txBody>
                        <a:bodyPr/>
                        <a:lstStyle/>
                        <a:p>
                          <a:r>
                            <a:rPr lang="en-US" sz="2000" dirty="0">
                              <a:solidFill>
                                <a:srgbClr val="0070C0"/>
                              </a:solidFill>
                            </a:rPr>
                            <a:t>user 2</a:t>
                          </a:r>
                        </a:p>
                      </a:txBody>
                      <a:tcPr/>
                    </a:tc>
                    <a:tc>
                      <a:txBody>
                        <a:bodyPr/>
                        <a:lstStyle/>
                        <a:p>
                          <a:endParaRPr lang="en-US"/>
                        </a:p>
                      </a:txBody>
                      <a:tcPr>
                        <a:blipFill>
                          <a:blip r:embed="rId2"/>
                          <a:stretch>
                            <a:fillRect l="-100599" t="-204545" r="-600000" b="-322727"/>
                          </a:stretch>
                        </a:blipFill>
                      </a:tcPr>
                    </a:tc>
                    <a:tc>
                      <a:txBody>
                        <a:bodyPr/>
                        <a:lstStyle/>
                        <a:p>
                          <a:endParaRPr lang="en-US"/>
                        </a:p>
                      </a:txBody>
                      <a:tcPr>
                        <a:blipFill>
                          <a:blip r:embed="rId2"/>
                          <a:stretch>
                            <a:fillRect l="-201807" t="-204545" r="-503614" b="-322727"/>
                          </a:stretch>
                        </a:blipFill>
                      </a:tcPr>
                    </a:tc>
                    <a:tc>
                      <a:txBody>
                        <a:bodyPr/>
                        <a:lstStyle/>
                        <a:p>
                          <a:endParaRPr lang="en-US"/>
                        </a:p>
                      </a:txBody>
                      <a:tcPr>
                        <a:blipFill>
                          <a:blip r:embed="rId2"/>
                          <a:stretch>
                            <a:fillRect l="-300000" t="-204545" r="-400599" b="-322727"/>
                          </a:stretch>
                        </a:blipFill>
                      </a:tcPr>
                    </a:tc>
                    <a:tc>
                      <a:txBody>
                        <a:bodyPr/>
                        <a:lstStyle/>
                        <a:p>
                          <a:endParaRPr lang="en-US"/>
                        </a:p>
                      </a:txBody>
                      <a:tcPr>
                        <a:blipFill>
                          <a:blip r:embed="rId2"/>
                          <a:stretch>
                            <a:fillRect l="-400000" t="-204545" r="-300599" b="-322727"/>
                          </a:stretch>
                        </a:blipFill>
                      </a:tcPr>
                    </a:tc>
                    <a:tc>
                      <a:txBody>
                        <a:bodyPr/>
                        <a:lstStyle/>
                        <a:p>
                          <a:endParaRPr lang="en-US"/>
                        </a:p>
                      </a:txBody>
                      <a:tcPr>
                        <a:blipFill>
                          <a:blip r:embed="rId2"/>
                          <a:stretch>
                            <a:fillRect l="-500000" t="-204545" r="-200599" b="-322727"/>
                          </a:stretch>
                        </a:blipFill>
                      </a:tcPr>
                    </a:tc>
                    <a:tc>
                      <a:txBody>
                        <a:bodyPr/>
                        <a:lstStyle/>
                        <a:p>
                          <a:endParaRPr lang="en-US"/>
                        </a:p>
                      </a:txBody>
                      <a:tcPr>
                        <a:blipFill>
                          <a:blip r:embed="rId2"/>
                          <a:stretch>
                            <a:fillRect l="-603614" t="-204545" r="-101807" b="-322727"/>
                          </a:stretch>
                        </a:blipFill>
                      </a:tcPr>
                    </a:tc>
                    <a:tc>
                      <a:txBody>
                        <a:bodyPr/>
                        <a:lstStyle/>
                        <a:p>
                          <a:endParaRPr lang="en-US"/>
                        </a:p>
                      </a:txBody>
                      <a:tcPr>
                        <a:blipFill>
                          <a:blip r:embed="rId2"/>
                          <a:stretch>
                            <a:fillRect l="-699401" t="-204545" r="-1198" b="-322727"/>
                          </a:stretch>
                        </a:blipFill>
                      </a:tcPr>
                    </a:tc>
                    <a:extLst>
                      <a:ext uri="{0D108BD9-81ED-4DB2-BD59-A6C34878D82A}">
                        <a16:rowId xmlns:a16="http://schemas.microsoft.com/office/drawing/2014/main" val="1207153018"/>
                      </a:ext>
                    </a:extLst>
                  </a:tr>
                  <a:tr h="396240">
                    <a:tc>
                      <a:txBody>
                        <a:bodyPr/>
                        <a:lstStyle/>
                        <a:p>
                          <a:r>
                            <a:rPr lang="en-US" sz="2000" dirty="0">
                              <a:solidFill>
                                <a:srgbClr val="0070C0"/>
                              </a:solidFill>
                            </a:rPr>
                            <a:t>user 3</a:t>
                          </a:r>
                        </a:p>
                      </a:txBody>
                      <a:tcPr/>
                    </a:tc>
                    <a:tc>
                      <a:txBody>
                        <a:bodyPr/>
                        <a:lstStyle/>
                        <a:p>
                          <a:endParaRPr lang="en-US"/>
                        </a:p>
                      </a:txBody>
                      <a:tcPr>
                        <a:blipFill>
                          <a:blip r:embed="rId2"/>
                          <a:stretch>
                            <a:fillRect l="-100599" t="-309231" r="-600000" b="-227692"/>
                          </a:stretch>
                        </a:blipFill>
                      </a:tcPr>
                    </a:tc>
                    <a:tc>
                      <a:txBody>
                        <a:bodyPr/>
                        <a:lstStyle/>
                        <a:p>
                          <a:endParaRPr lang="en-US"/>
                        </a:p>
                      </a:txBody>
                      <a:tcPr>
                        <a:blipFill>
                          <a:blip r:embed="rId2"/>
                          <a:stretch>
                            <a:fillRect l="-201807" t="-309231" r="-503614" b="-227692"/>
                          </a:stretch>
                        </a:blipFill>
                      </a:tcPr>
                    </a:tc>
                    <a:tc>
                      <a:txBody>
                        <a:bodyPr/>
                        <a:lstStyle/>
                        <a:p>
                          <a:endParaRPr lang="en-US"/>
                        </a:p>
                      </a:txBody>
                      <a:tcPr>
                        <a:blipFill>
                          <a:blip r:embed="rId2"/>
                          <a:stretch>
                            <a:fillRect l="-300000" t="-309231" r="-400599" b="-227692"/>
                          </a:stretch>
                        </a:blipFill>
                      </a:tcPr>
                    </a:tc>
                    <a:tc>
                      <a:txBody>
                        <a:bodyPr/>
                        <a:lstStyle/>
                        <a:p>
                          <a:endParaRPr lang="en-US"/>
                        </a:p>
                      </a:txBody>
                      <a:tcPr>
                        <a:blipFill>
                          <a:blip r:embed="rId2"/>
                          <a:stretch>
                            <a:fillRect l="-400000" t="-309231" r="-300599" b="-227692"/>
                          </a:stretch>
                        </a:blipFill>
                      </a:tcPr>
                    </a:tc>
                    <a:tc>
                      <a:txBody>
                        <a:bodyPr/>
                        <a:lstStyle/>
                        <a:p>
                          <a:endParaRPr lang="en-US"/>
                        </a:p>
                      </a:txBody>
                      <a:tcPr>
                        <a:blipFill>
                          <a:blip r:embed="rId2"/>
                          <a:stretch>
                            <a:fillRect l="-500000" t="-309231" r="-200599" b="-227692"/>
                          </a:stretch>
                        </a:blipFill>
                      </a:tcPr>
                    </a:tc>
                    <a:tc>
                      <a:txBody>
                        <a:bodyPr/>
                        <a:lstStyle/>
                        <a:p>
                          <a:endParaRPr lang="en-US"/>
                        </a:p>
                      </a:txBody>
                      <a:tcPr>
                        <a:blipFill>
                          <a:blip r:embed="rId2"/>
                          <a:stretch>
                            <a:fillRect l="-603614" t="-309231" r="-101807" b="-227692"/>
                          </a:stretch>
                        </a:blipFill>
                      </a:tcPr>
                    </a:tc>
                    <a:tc>
                      <a:txBody>
                        <a:bodyPr/>
                        <a:lstStyle/>
                        <a:p>
                          <a:endParaRPr lang="en-US"/>
                        </a:p>
                      </a:txBody>
                      <a:tcPr>
                        <a:blipFill>
                          <a:blip r:embed="rId2"/>
                          <a:stretch>
                            <a:fillRect l="-699401" t="-309231" r="-1198" b="-227692"/>
                          </a:stretch>
                        </a:blipFill>
                      </a:tcPr>
                    </a:tc>
                    <a:extLst>
                      <a:ext uri="{0D108BD9-81ED-4DB2-BD59-A6C34878D82A}">
                        <a16:rowId xmlns:a16="http://schemas.microsoft.com/office/drawing/2014/main" val="127959333"/>
                      </a:ext>
                    </a:extLst>
                  </a:tr>
                  <a:tr h="396240">
                    <a:tc>
                      <a:txBody>
                        <a:bodyPr/>
                        <a:lstStyle/>
                        <a:p>
                          <a:r>
                            <a:rPr lang="en-US" sz="2000" dirty="0">
                              <a:solidFill>
                                <a:srgbClr val="0070C0"/>
                              </a:solidFill>
                            </a:rPr>
                            <a:t>user 4</a:t>
                          </a:r>
                        </a:p>
                      </a:txBody>
                      <a:tcPr/>
                    </a:tc>
                    <a:tc>
                      <a:txBody>
                        <a:bodyPr/>
                        <a:lstStyle/>
                        <a:p>
                          <a:endParaRPr lang="en-US"/>
                        </a:p>
                      </a:txBody>
                      <a:tcPr>
                        <a:blipFill>
                          <a:blip r:embed="rId2"/>
                          <a:stretch>
                            <a:fillRect l="-100599" t="-409231" r="-600000" b="-127692"/>
                          </a:stretch>
                        </a:blipFill>
                      </a:tcPr>
                    </a:tc>
                    <a:tc>
                      <a:txBody>
                        <a:bodyPr/>
                        <a:lstStyle/>
                        <a:p>
                          <a:endParaRPr lang="en-US"/>
                        </a:p>
                      </a:txBody>
                      <a:tcPr>
                        <a:blipFill>
                          <a:blip r:embed="rId2"/>
                          <a:stretch>
                            <a:fillRect l="-201807" t="-409231" r="-503614" b="-127692"/>
                          </a:stretch>
                        </a:blipFill>
                      </a:tcPr>
                    </a:tc>
                    <a:tc>
                      <a:txBody>
                        <a:bodyPr/>
                        <a:lstStyle/>
                        <a:p>
                          <a:endParaRPr lang="en-US"/>
                        </a:p>
                      </a:txBody>
                      <a:tcPr>
                        <a:blipFill>
                          <a:blip r:embed="rId2"/>
                          <a:stretch>
                            <a:fillRect l="-300000" t="-409231" r="-400599" b="-127692"/>
                          </a:stretch>
                        </a:blipFill>
                      </a:tcPr>
                    </a:tc>
                    <a:tc>
                      <a:txBody>
                        <a:bodyPr/>
                        <a:lstStyle/>
                        <a:p>
                          <a:endParaRPr lang="en-US"/>
                        </a:p>
                      </a:txBody>
                      <a:tcPr>
                        <a:blipFill>
                          <a:blip r:embed="rId2"/>
                          <a:stretch>
                            <a:fillRect l="-400000" t="-409231" r="-300599" b="-127692"/>
                          </a:stretch>
                        </a:blipFill>
                      </a:tcPr>
                    </a:tc>
                    <a:tc>
                      <a:txBody>
                        <a:bodyPr/>
                        <a:lstStyle/>
                        <a:p>
                          <a:endParaRPr lang="en-US"/>
                        </a:p>
                      </a:txBody>
                      <a:tcPr>
                        <a:blipFill>
                          <a:blip r:embed="rId2"/>
                          <a:stretch>
                            <a:fillRect l="-500000" t="-409231" r="-200599" b="-127692"/>
                          </a:stretch>
                        </a:blipFill>
                      </a:tcPr>
                    </a:tc>
                    <a:tc>
                      <a:txBody>
                        <a:bodyPr/>
                        <a:lstStyle/>
                        <a:p>
                          <a:endParaRPr lang="en-US"/>
                        </a:p>
                      </a:txBody>
                      <a:tcPr>
                        <a:blipFill>
                          <a:blip r:embed="rId2"/>
                          <a:stretch>
                            <a:fillRect l="-603614" t="-409231" r="-101807" b="-127692"/>
                          </a:stretch>
                        </a:blipFill>
                      </a:tcPr>
                    </a:tc>
                    <a:tc>
                      <a:txBody>
                        <a:bodyPr/>
                        <a:lstStyle/>
                        <a:p>
                          <a:endParaRPr lang="en-US"/>
                        </a:p>
                      </a:txBody>
                      <a:tcPr>
                        <a:blipFill>
                          <a:blip r:embed="rId2"/>
                          <a:stretch>
                            <a:fillRect l="-699401" t="-409231" r="-1198" b="-127692"/>
                          </a:stretch>
                        </a:blipFill>
                      </a:tcPr>
                    </a:tc>
                    <a:extLst>
                      <a:ext uri="{0D108BD9-81ED-4DB2-BD59-A6C34878D82A}">
                        <a16:rowId xmlns:a16="http://schemas.microsoft.com/office/drawing/2014/main" val="1010608871"/>
                      </a:ext>
                    </a:extLst>
                  </a:tr>
                  <a:tr h="396240">
                    <a:tc>
                      <a:txBody>
                        <a:bodyPr/>
                        <a:lstStyle/>
                        <a:p>
                          <a:r>
                            <a:rPr lang="en-US" sz="2000" dirty="0">
                              <a:solidFill>
                                <a:srgbClr val="0070C0"/>
                              </a:solidFill>
                            </a:rPr>
                            <a:t>user 5</a:t>
                          </a:r>
                        </a:p>
                      </a:txBody>
                      <a:tcPr/>
                    </a:tc>
                    <a:tc>
                      <a:txBody>
                        <a:bodyPr/>
                        <a:lstStyle/>
                        <a:p>
                          <a:endParaRPr lang="en-US"/>
                        </a:p>
                      </a:txBody>
                      <a:tcPr>
                        <a:blipFill>
                          <a:blip r:embed="rId2"/>
                          <a:stretch>
                            <a:fillRect l="-100599" t="-509231" r="-600000" b="-27692"/>
                          </a:stretch>
                        </a:blipFill>
                      </a:tcPr>
                    </a:tc>
                    <a:tc>
                      <a:txBody>
                        <a:bodyPr/>
                        <a:lstStyle/>
                        <a:p>
                          <a:endParaRPr lang="en-US"/>
                        </a:p>
                      </a:txBody>
                      <a:tcPr>
                        <a:blipFill>
                          <a:blip r:embed="rId2"/>
                          <a:stretch>
                            <a:fillRect l="-201807" t="-509231" r="-503614" b="-27692"/>
                          </a:stretch>
                        </a:blipFill>
                      </a:tcPr>
                    </a:tc>
                    <a:tc>
                      <a:txBody>
                        <a:bodyPr/>
                        <a:lstStyle/>
                        <a:p>
                          <a:endParaRPr lang="en-US"/>
                        </a:p>
                      </a:txBody>
                      <a:tcPr>
                        <a:blipFill>
                          <a:blip r:embed="rId2"/>
                          <a:stretch>
                            <a:fillRect l="-300000" t="-509231" r="-400599" b="-27692"/>
                          </a:stretch>
                        </a:blipFill>
                      </a:tcPr>
                    </a:tc>
                    <a:tc>
                      <a:txBody>
                        <a:bodyPr/>
                        <a:lstStyle/>
                        <a:p>
                          <a:endParaRPr lang="en-US"/>
                        </a:p>
                      </a:txBody>
                      <a:tcPr>
                        <a:blipFill>
                          <a:blip r:embed="rId2"/>
                          <a:stretch>
                            <a:fillRect l="-400000" t="-509231" r="-300599" b="-27692"/>
                          </a:stretch>
                        </a:blipFill>
                      </a:tcPr>
                    </a:tc>
                    <a:tc>
                      <a:txBody>
                        <a:bodyPr/>
                        <a:lstStyle/>
                        <a:p>
                          <a:endParaRPr lang="en-US"/>
                        </a:p>
                      </a:txBody>
                      <a:tcPr>
                        <a:blipFill>
                          <a:blip r:embed="rId2"/>
                          <a:stretch>
                            <a:fillRect l="-500000" t="-509231" r="-200599" b="-27692"/>
                          </a:stretch>
                        </a:blipFill>
                      </a:tcPr>
                    </a:tc>
                    <a:tc>
                      <a:txBody>
                        <a:bodyPr/>
                        <a:lstStyle/>
                        <a:p>
                          <a:endParaRPr lang="en-US"/>
                        </a:p>
                      </a:txBody>
                      <a:tcPr>
                        <a:blipFill>
                          <a:blip r:embed="rId2"/>
                          <a:stretch>
                            <a:fillRect l="-603614" t="-509231" r="-101807" b="-27692"/>
                          </a:stretch>
                        </a:blipFill>
                      </a:tcPr>
                    </a:tc>
                    <a:tc>
                      <a:txBody>
                        <a:bodyPr/>
                        <a:lstStyle/>
                        <a:p>
                          <a:endParaRPr lang="en-US"/>
                        </a:p>
                      </a:txBody>
                      <a:tcPr>
                        <a:blipFill>
                          <a:blip r:embed="rId2"/>
                          <a:stretch>
                            <a:fillRect l="-699401" t="-509231" r="-1198" b="-27692"/>
                          </a:stretch>
                        </a:blipFill>
                      </a:tcPr>
                    </a:tc>
                    <a:extLst>
                      <a:ext uri="{0D108BD9-81ED-4DB2-BD59-A6C34878D82A}">
                        <a16:rowId xmlns:a16="http://schemas.microsoft.com/office/drawing/2014/main" val="593281273"/>
                      </a:ext>
                    </a:extLst>
                  </a:tr>
                </a:tbl>
              </a:graphicData>
            </a:graphic>
          </p:graphicFrame>
        </mc:Fallback>
      </mc:AlternateContent>
      <p:sp>
        <p:nvSpPr>
          <p:cNvPr id="6" name="Rectangle: Rounded Corners 5">
            <a:extLst>
              <a:ext uri="{FF2B5EF4-FFF2-40B4-BE49-F238E27FC236}">
                <a16:creationId xmlns:a16="http://schemas.microsoft.com/office/drawing/2014/main" id="{5FEF52B6-D2F4-4C30-B098-BA67F3F8276E}"/>
              </a:ext>
            </a:extLst>
          </p:cNvPr>
          <p:cNvSpPr/>
          <p:nvPr/>
        </p:nvSpPr>
        <p:spPr>
          <a:xfrm>
            <a:off x="2115595" y="3551215"/>
            <a:ext cx="6773762" cy="3385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FDB2D2B-BD61-46BB-BD01-A84702203AA9}"/>
              </a:ext>
            </a:extLst>
          </p:cNvPr>
          <p:cNvSpPr txBox="1"/>
          <p:nvPr/>
        </p:nvSpPr>
        <p:spPr>
          <a:xfrm>
            <a:off x="9739099" y="3366551"/>
            <a:ext cx="1270103" cy="707886"/>
          </a:xfrm>
          <a:prstGeom prst="rect">
            <a:avLst/>
          </a:prstGeom>
          <a:noFill/>
        </p:spPr>
        <p:txBody>
          <a:bodyPr wrap="square" rtlCol="0">
            <a:spAutoFit/>
          </a:bodyPr>
          <a:lstStyle/>
          <a:p>
            <a:r>
              <a:rPr lang="en-US" sz="2000" dirty="0">
                <a:solidFill>
                  <a:srgbClr val="FF0000"/>
                </a:solidFill>
              </a:rPr>
              <a:t>profile of </a:t>
            </a:r>
          </a:p>
          <a:p>
            <a:r>
              <a:rPr lang="en-US" sz="2000" dirty="0">
                <a:solidFill>
                  <a:srgbClr val="FF0000"/>
                </a:solidFill>
              </a:rPr>
              <a:t>user 1</a:t>
            </a:r>
          </a:p>
        </p:txBody>
      </p:sp>
      <p:cxnSp>
        <p:nvCxnSpPr>
          <p:cNvPr id="9" name="Straight Arrow Connector 8">
            <a:extLst>
              <a:ext uri="{FF2B5EF4-FFF2-40B4-BE49-F238E27FC236}">
                <a16:creationId xmlns:a16="http://schemas.microsoft.com/office/drawing/2014/main" id="{DE1E1ACC-FACF-4893-B80D-F3599001524D}"/>
              </a:ext>
            </a:extLst>
          </p:cNvPr>
          <p:cNvCxnSpPr/>
          <p:nvPr/>
        </p:nvCxnSpPr>
        <p:spPr>
          <a:xfrm flipH="1">
            <a:off x="8889357" y="3720494"/>
            <a:ext cx="84403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11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0AF2-E455-4E47-9B69-05DCDF800A31}"/>
              </a:ext>
            </a:extLst>
          </p:cNvPr>
          <p:cNvSpPr>
            <a:spLocks noGrp="1"/>
          </p:cNvSpPr>
          <p:nvPr>
            <p:ph type="title"/>
          </p:nvPr>
        </p:nvSpPr>
        <p:spPr/>
        <p:txBody>
          <a:bodyPr/>
          <a:lstStyle/>
          <a:p>
            <a:r>
              <a:rPr lang="en-US" dirty="0"/>
              <a:t>User-to-User Collaborative Filtering: Idea </a:t>
            </a:r>
          </a:p>
        </p:txBody>
      </p:sp>
      <p:sp>
        <p:nvSpPr>
          <p:cNvPr id="3" name="Slide Number Placeholder 2">
            <a:extLst>
              <a:ext uri="{FF2B5EF4-FFF2-40B4-BE49-F238E27FC236}">
                <a16:creationId xmlns:a16="http://schemas.microsoft.com/office/drawing/2014/main" id="{105E2EF4-BA0C-4E05-AC61-7B3CBB02D9F2}"/>
              </a:ext>
            </a:extLst>
          </p:cNvPr>
          <p:cNvSpPr>
            <a:spLocks noGrp="1"/>
          </p:cNvSpPr>
          <p:nvPr>
            <p:ph type="sldNum" sz="quarter" idx="12"/>
          </p:nvPr>
        </p:nvSpPr>
        <p:spPr/>
        <p:txBody>
          <a:bodyPr>
            <a:normAutofit fontScale="85000" lnSpcReduction="20000"/>
          </a:bodyPr>
          <a:lstStyle/>
          <a:p>
            <a:fld id="{69974E82-3C2C-4ABB-838F-79BD9B35B7DF}" type="slidenum">
              <a:rPr lang="en-US" smtClean="0"/>
              <a:t>9</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78B2974-4982-4815-8B6B-6046D0BBD1D8}"/>
                  </a:ext>
                </a:extLst>
              </p:cNvPr>
              <p:cNvSpPr>
                <a:spLocks noGrp="1"/>
              </p:cNvSpPr>
              <p:nvPr>
                <p:ph sz="quarter" idx="1"/>
              </p:nvPr>
            </p:nvSpPr>
            <p:spPr/>
            <p:txBody>
              <a:bodyPr>
                <a:normAutofit/>
              </a:bodyPr>
              <a:lstStyle/>
              <a:p>
                <a:pPr marL="0" indent="0">
                  <a:buNone/>
                </a:pPr>
                <a:r>
                  <a:rPr lang="en-US" dirty="0"/>
                  <a:t>To make a recommendation (prediction) for user </a:t>
                </a:r>
                <a14:m>
                  <m:oMath xmlns:m="http://schemas.openxmlformats.org/officeDocument/2006/math">
                    <m:r>
                      <a:rPr lang="en-US" i="1" dirty="0" smtClean="0">
                        <a:latin typeface="Cambria Math" panose="02040503050406030204" pitchFamily="18" charset="0"/>
                      </a:rPr>
                      <m:t>𝑈</m:t>
                    </m:r>
                  </m:oMath>
                </a14:m>
                <a:r>
                  <a:rPr lang="en-US" dirty="0"/>
                  <a:t>, two steps are taken:</a:t>
                </a:r>
              </a:p>
              <a:p>
                <a:r>
                  <a:rPr lang="en-US" b="1" dirty="0">
                    <a:solidFill>
                      <a:srgbClr val="0070C0"/>
                    </a:solidFill>
                  </a:rPr>
                  <a:t>Step 1.</a:t>
                </a:r>
                <a:r>
                  <a:rPr lang="en-US" dirty="0"/>
                  <a:t> Find a user </a:t>
                </a:r>
                <a14:m>
                  <m:oMath xmlns:m="http://schemas.openxmlformats.org/officeDocument/2006/math">
                    <m:r>
                      <a:rPr lang="en-US" i="1" dirty="0" smtClean="0">
                        <a:latin typeface="Cambria Math" panose="02040503050406030204" pitchFamily="18" charset="0"/>
                      </a:rPr>
                      <m:t>𝑉</m:t>
                    </m:r>
                  </m:oMath>
                </a14:m>
                <a:r>
                  <a:rPr lang="en-US" dirty="0"/>
                  <a:t> whose profile is “</a:t>
                </a:r>
                <a:r>
                  <a:rPr lang="en-US" dirty="0">
                    <a:highlight>
                      <a:srgbClr val="FFFF00"/>
                    </a:highlight>
                  </a:rPr>
                  <a:t>similar</a:t>
                </a:r>
                <a:r>
                  <a:rPr lang="en-US" dirty="0"/>
                  <a:t>” to the profile of </a:t>
                </a:r>
                <a14:m>
                  <m:oMath xmlns:m="http://schemas.openxmlformats.org/officeDocument/2006/math">
                    <m:r>
                      <a:rPr lang="en-US" i="1" dirty="0" smtClean="0">
                        <a:latin typeface="Cambria Math" panose="02040503050406030204" pitchFamily="18" charset="0"/>
                      </a:rPr>
                      <m:t>𝑈</m:t>
                    </m:r>
                  </m:oMath>
                </a14:m>
                <a:r>
                  <a:rPr lang="en-US" dirty="0"/>
                  <a:t>. (Similarity of profiles suggests similarity of “tastes”.)</a:t>
                </a:r>
              </a:p>
              <a:p>
                <a:r>
                  <a:rPr lang="en-US" b="1" dirty="0">
                    <a:solidFill>
                      <a:srgbClr val="0070C0"/>
                    </a:solidFill>
                  </a:rPr>
                  <a:t>Step 2.</a:t>
                </a:r>
                <a:r>
                  <a:rPr lang="en-US" dirty="0"/>
                  <a:t> Find an item </a:t>
                </a:r>
                <a14:m>
                  <m:oMath xmlns:m="http://schemas.openxmlformats.org/officeDocument/2006/math">
                    <m:r>
                      <a:rPr lang="en-US" b="0" i="1" smtClean="0">
                        <a:latin typeface="Cambria Math" panose="02040503050406030204" pitchFamily="18" charset="0"/>
                      </a:rPr>
                      <m:t>𝐼</m:t>
                    </m:r>
                  </m:oMath>
                </a14:m>
                <a:r>
                  <a:rPr lang="en-US" dirty="0"/>
                  <a:t> that has a high rating given by </a:t>
                </a:r>
                <a14:m>
                  <m:oMath xmlns:m="http://schemas.openxmlformats.org/officeDocument/2006/math">
                    <m:r>
                      <a:rPr lang="en-US" i="1" dirty="0" smtClean="0">
                        <a:latin typeface="Cambria Math" panose="02040503050406030204" pitchFamily="18" charset="0"/>
                      </a:rPr>
                      <m:t>𝑉</m:t>
                    </m:r>
                  </m:oMath>
                </a14:m>
                <a:r>
                  <a:rPr lang="en-US" dirty="0"/>
                  <a:t>, but not yet being rated by </a:t>
                </a:r>
                <a14:m>
                  <m:oMath xmlns:m="http://schemas.openxmlformats.org/officeDocument/2006/math">
                    <m:r>
                      <a:rPr lang="en-US" i="1" dirty="0" smtClean="0">
                        <a:latin typeface="Cambria Math" panose="02040503050406030204" pitchFamily="18" charset="0"/>
                      </a:rPr>
                      <m:t>𝑈</m:t>
                    </m:r>
                  </m:oMath>
                </a14:m>
                <a:r>
                  <a:rPr lang="en-US" dirty="0"/>
                  <a:t>. Recommend </a:t>
                </a:r>
                <a14:m>
                  <m:oMath xmlns:m="http://schemas.openxmlformats.org/officeDocument/2006/math">
                    <m:r>
                      <a:rPr lang="en-US" i="1" dirty="0" smtClean="0">
                        <a:latin typeface="Cambria Math" panose="02040503050406030204" pitchFamily="18" charset="0"/>
                      </a:rPr>
                      <m:t>𝐼</m:t>
                    </m:r>
                  </m:oMath>
                </a14:m>
                <a:r>
                  <a:rPr lang="en-US" dirty="0"/>
                  <a:t> to </a:t>
                </a:r>
                <a14:m>
                  <m:oMath xmlns:m="http://schemas.openxmlformats.org/officeDocument/2006/math">
                    <m:r>
                      <a:rPr lang="en-US" i="1" dirty="0" smtClean="0">
                        <a:latin typeface="Cambria Math" panose="02040503050406030204" pitchFamily="18" charset="0"/>
                      </a:rPr>
                      <m:t>𝑈</m:t>
                    </m:r>
                  </m:oMath>
                </a14:m>
                <a:r>
                  <a:rPr lang="en-US" dirty="0"/>
                  <a:t>.</a:t>
                </a:r>
              </a:p>
              <a:p>
                <a:pPr marL="0" indent="0">
                  <a:buNone/>
                </a:pPr>
                <a:r>
                  <a:rPr lang="en-US" b="1" dirty="0">
                    <a:solidFill>
                      <a:srgbClr val="0070C0"/>
                    </a:solidFill>
                  </a:rPr>
                  <a:t>Underlying assumption. </a:t>
                </a:r>
                <a:r>
                  <a:rPr lang="en-US" dirty="0"/>
                  <a:t>If </a:t>
                </a:r>
                <a14:m>
                  <m:oMath xmlns:m="http://schemas.openxmlformats.org/officeDocument/2006/math">
                    <m:r>
                      <a:rPr lang="en-US" i="1" dirty="0" smtClean="0">
                        <a:latin typeface="Cambria Math" panose="02040503050406030204" pitchFamily="18" charset="0"/>
                      </a:rPr>
                      <m:t>𝑈</m:t>
                    </m:r>
                  </m:oMath>
                </a14:m>
                <a:r>
                  <a:rPr lang="en-US" dirty="0"/>
                  <a:t> and </a:t>
                </a:r>
                <a14:m>
                  <m:oMath xmlns:m="http://schemas.openxmlformats.org/officeDocument/2006/math">
                    <m:r>
                      <a:rPr lang="en-US" i="1" dirty="0" smtClean="0">
                        <a:latin typeface="Cambria Math" panose="02040503050406030204" pitchFamily="18" charset="0"/>
                      </a:rPr>
                      <m:t>𝑉</m:t>
                    </m:r>
                  </m:oMath>
                </a14:m>
                <a:r>
                  <a:rPr lang="en-US" dirty="0"/>
                  <a:t> had similar tastes in the past, they will have similar opinions in the future.</a:t>
                </a:r>
              </a:p>
            </p:txBody>
          </p:sp>
        </mc:Choice>
        <mc:Fallback xmlns="">
          <p:sp>
            <p:nvSpPr>
              <p:cNvPr id="4" name="Content Placeholder 3">
                <a:extLst>
                  <a:ext uri="{FF2B5EF4-FFF2-40B4-BE49-F238E27FC236}">
                    <a16:creationId xmlns:a16="http://schemas.microsoft.com/office/drawing/2014/main" id="{278B2974-4982-4815-8B6B-6046D0BBD1D8}"/>
                  </a:ext>
                </a:extLst>
              </p:cNvPr>
              <p:cNvSpPr>
                <a:spLocks noGrp="1" noRot="1" noChangeAspect="1" noMove="1" noResize="1" noEditPoints="1" noAdjustHandles="1" noChangeArrowheads="1" noChangeShapeType="1" noTextEdit="1"/>
              </p:cNvSpPr>
              <p:nvPr>
                <p:ph sz="quarter" idx="1"/>
              </p:nvPr>
            </p:nvSpPr>
            <p:spPr>
              <a:blipFill>
                <a:blip r:embed="rId2"/>
                <a:stretch>
                  <a:fillRect l="-1178" t="-135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BB98F39-37B6-4F1C-BCA4-B0EB93C33A7D}"/>
              </a:ext>
            </a:extLst>
          </p:cNvPr>
          <p:cNvSpPr txBox="1"/>
          <p:nvPr/>
        </p:nvSpPr>
        <p:spPr>
          <a:xfrm>
            <a:off x="4664598" y="5539479"/>
            <a:ext cx="5069711" cy="461665"/>
          </a:xfrm>
          <a:prstGeom prst="rect">
            <a:avLst/>
          </a:prstGeom>
          <a:noFill/>
        </p:spPr>
        <p:txBody>
          <a:bodyPr wrap="square" rtlCol="0">
            <a:spAutoFit/>
          </a:bodyPr>
          <a:lstStyle/>
          <a:p>
            <a:r>
              <a:rPr lang="en-US" sz="2400" dirty="0">
                <a:solidFill>
                  <a:srgbClr val="FF0000"/>
                </a:solidFill>
              </a:rPr>
              <a:t>Key point: how to define this similarity?</a:t>
            </a:r>
          </a:p>
        </p:txBody>
      </p:sp>
      <p:cxnSp>
        <p:nvCxnSpPr>
          <p:cNvPr id="7" name="Straight Arrow Connector 6">
            <a:extLst>
              <a:ext uri="{FF2B5EF4-FFF2-40B4-BE49-F238E27FC236}">
                <a16:creationId xmlns:a16="http://schemas.microsoft.com/office/drawing/2014/main" id="{11D86B3B-2D8A-45AD-8584-32F4BED5C241}"/>
              </a:ext>
            </a:extLst>
          </p:cNvPr>
          <p:cNvCxnSpPr/>
          <p:nvPr/>
        </p:nvCxnSpPr>
        <p:spPr>
          <a:xfrm flipV="1">
            <a:off x="7211028" y="2650603"/>
            <a:ext cx="0" cy="28126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97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yTheme" id="{EE3CAD15-D4C5-48E4-B044-E3C0614D0E17}" vid="{14AA537B-0363-4E43-89C6-FB46DAC3E8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4529</TotalTime>
  <Words>1016</Words>
  <Application>Microsoft Office PowerPoint</Application>
  <PresentationFormat>Widescreen</PresentationFormat>
  <Paragraphs>298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Calibri</vt:lpstr>
      <vt:lpstr>Cambria Math</vt:lpstr>
      <vt:lpstr>Tw Cen MT</vt:lpstr>
      <vt:lpstr>Wingdings</vt:lpstr>
      <vt:lpstr>Wingdings 2</vt:lpstr>
      <vt:lpstr>MyTheme</vt:lpstr>
      <vt:lpstr>Recommender Networks</vt:lpstr>
      <vt:lpstr>What Is a Recommender Network?</vt:lpstr>
      <vt:lpstr>Collaborative Filtering</vt:lpstr>
      <vt:lpstr>User-to-User Collaborative Filtering</vt:lpstr>
      <vt:lpstr>Recommender Networks in Table Form</vt:lpstr>
      <vt:lpstr>Indirect Ratings</vt:lpstr>
      <vt:lpstr>Normalized Ratings</vt:lpstr>
      <vt:lpstr>Profiles</vt:lpstr>
      <vt:lpstr>User-to-User Collaborative Filtering: Idea </vt:lpstr>
      <vt:lpstr>Similarity in Euclidean Space</vt:lpstr>
      <vt:lpstr>Euclidean Distance</vt:lpstr>
      <vt:lpstr>Not a Good Measure</vt:lpstr>
      <vt:lpstr>Another Measure of Similarity</vt:lpstr>
      <vt:lpstr>Cosine Similarity</vt:lpstr>
      <vt:lpstr>Cosine Similarity</vt:lpstr>
      <vt:lpstr>Cosine Similarity Between User 1 and User 2</vt:lpstr>
      <vt:lpstr>PowerPoint Presentation</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Networks</dc:title>
  <dc:subject>Network Science</dc:subject>
  <dc:creator>Evgeny Dantsin</dc:creator>
  <cp:lastModifiedBy>Evgeny Dantsin</cp:lastModifiedBy>
  <cp:revision>330</cp:revision>
  <cp:lastPrinted>2021-02-23T20:08:59Z</cp:lastPrinted>
  <dcterms:created xsi:type="dcterms:W3CDTF">2019-08-09T20:20:42Z</dcterms:created>
  <dcterms:modified xsi:type="dcterms:W3CDTF">2023-09-27T22:45:56Z</dcterms:modified>
</cp:coreProperties>
</file>