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34" r:id="rId3"/>
    <p:sldId id="318" r:id="rId4"/>
    <p:sldId id="321" r:id="rId5"/>
    <p:sldId id="329" r:id="rId6"/>
    <p:sldId id="333" r:id="rId7"/>
    <p:sldId id="326" r:id="rId8"/>
    <p:sldId id="335" r:id="rId9"/>
    <p:sldId id="327" r:id="rId10"/>
    <p:sldId id="328" r:id="rId11"/>
    <p:sldId id="336" r:id="rId12"/>
    <p:sldId id="337" r:id="rId13"/>
    <p:sldId id="340" r:id="rId14"/>
    <p:sldId id="351" r:id="rId15"/>
    <p:sldId id="352" r:id="rId16"/>
    <p:sldId id="341" r:id="rId17"/>
    <p:sldId id="342" r:id="rId18"/>
    <p:sldId id="343" r:id="rId19"/>
    <p:sldId id="344" r:id="rId20"/>
    <p:sldId id="345" r:id="rId21"/>
    <p:sldId id="346" r:id="rId22"/>
    <p:sldId id="347" r:id="rId23"/>
    <p:sldId id="348" r:id="rId24"/>
    <p:sldId id="349" r:id="rId25"/>
    <p:sldId id="350" r:id="rId26"/>
    <p:sldId id="65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5" autoAdjust="0"/>
    <p:restoredTop sz="94660"/>
  </p:normalViewPr>
  <p:slideViewPr>
    <p:cSldViewPr snapToGrid="0">
      <p:cViewPr varScale="1">
        <p:scale>
          <a:sx n="59" d="100"/>
          <a:sy n="59" d="100"/>
        </p:scale>
        <p:origin x="4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F0576-D755-4488-BE0A-E5AA51FC28C3}" type="datetimeFigureOut">
              <a:rPr lang="en-US" smtClean="0"/>
              <a:t>7/22/2023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7/22/2023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7/22/2023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7/22/2023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7/22/2023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7/22/2023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7/22/2023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7/22/2023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B90B-7BE0-499A-B2A1-76F413CBD91E}"/>
              </a:ext>
            </a:extLst>
          </p:cNvPr>
          <p:cNvSpPr>
            <a:spLocks noGrp="1"/>
          </p:cNvSpPr>
          <p:nvPr>
            <p:ph type="ctrTitle"/>
          </p:nvPr>
        </p:nvSpPr>
        <p:spPr/>
        <p:txBody>
          <a:bodyPr/>
          <a:lstStyle/>
          <a:p>
            <a:r>
              <a:rPr lang="en-US" dirty="0"/>
              <a:t>PageRank: Part 1</a:t>
            </a:r>
          </a:p>
        </p:txBody>
      </p:sp>
      <p:sp>
        <p:nvSpPr>
          <p:cNvPr id="3" name="Subtitle 2">
            <a:extLst>
              <a:ext uri="{FF2B5EF4-FFF2-40B4-BE49-F238E27FC236}">
                <a16:creationId xmlns:a16="http://schemas.microsoft.com/office/drawing/2014/main" id="{A0C69A10-987C-4D44-8478-FFC4871FF311}"/>
              </a:ext>
            </a:extLst>
          </p:cNvPr>
          <p:cNvSpPr>
            <a:spLocks noGrp="1"/>
          </p:cNvSpPr>
          <p:nvPr>
            <p:ph type="subTitle" idx="1"/>
          </p:nvPr>
        </p:nvSpPr>
        <p:spPr/>
        <p:txBody>
          <a:bodyPr/>
          <a:lstStyle/>
          <a:p>
            <a:r>
              <a:rPr lang="en-US" dirty="0"/>
              <a:t>The Random Walk Model</a:t>
            </a:r>
          </a:p>
        </p:txBody>
      </p:sp>
      <p:sp>
        <p:nvSpPr>
          <p:cNvPr id="4" name="Slide Number Placeholder 3">
            <a:extLst>
              <a:ext uri="{FF2B5EF4-FFF2-40B4-BE49-F238E27FC236}">
                <a16:creationId xmlns:a16="http://schemas.microsoft.com/office/drawing/2014/main" id="{F1D6EC12-94F8-4C55-BEA3-441AB0091CB8}"/>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10200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1183-3365-43F2-9013-BD63F1D977D9}"/>
              </a:ext>
            </a:extLst>
          </p:cNvPr>
          <p:cNvSpPr>
            <a:spLocks noGrp="1"/>
          </p:cNvSpPr>
          <p:nvPr>
            <p:ph type="title"/>
          </p:nvPr>
        </p:nvSpPr>
        <p:spPr/>
        <p:txBody>
          <a:bodyPr/>
          <a:lstStyle/>
          <a:p>
            <a:r>
              <a:rPr lang="en-US" dirty="0"/>
              <a:t>Transition Matrices for Markov Chains</a:t>
            </a:r>
          </a:p>
        </p:txBody>
      </p:sp>
      <p:sp>
        <p:nvSpPr>
          <p:cNvPr id="3" name="Slide Number Placeholder 2">
            <a:extLst>
              <a:ext uri="{FF2B5EF4-FFF2-40B4-BE49-F238E27FC236}">
                <a16:creationId xmlns:a16="http://schemas.microsoft.com/office/drawing/2014/main" id="{1A3C2B29-F210-49D6-A624-44EFEF541379}"/>
              </a:ext>
            </a:extLst>
          </p:cNvPr>
          <p:cNvSpPr>
            <a:spLocks noGrp="1"/>
          </p:cNvSpPr>
          <p:nvPr>
            <p:ph type="sldNum" sz="quarter" idx="12"/>
          </p:nvPr>
        </p:nvSpPr>
        <p:spPr/>
        <p:txBody>
          <a:bodyPr>
            <a:normAutofit fontScale="85000" lnSpcReduction="20000"/>
          </a:bodyPr>
          <a:lstStyle/>
          <a:p>
            <a:fld id="{69974E82-3C2C-4ABB-838F-79BD9B35B7DF}" type="slidenum">
              <a:rPr lang="en-US" smtClean="0"/>
              <a:t>10</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916760A-EA52-4AF1-8484-DE4A2F6915E8}"/>
                  </a:ext>
                </a:extLst>
              </p:cNvPr>
              <p:cNvSpPr>
                <a:spLocks noGrp="1"/>
              </p:cNvSpPr>
              <p:nvPr>
                <p:ph sz="quarter" idx="1"/>
              </p:nvPr>
            </p:nvSpPr>
            <p:spPr>
              <a:xfrm>
                <a:off x="816864" y="1600199"/>
                <a:ext cx="10871200" cy="4767943"/>
              </a:xfrm>
            </p:spPr>
            <p:txBody>
              <a:bodyPr>
                <a:normAutofit/>
              </a:bodyPr>
              <a:lstStyle/>
              <a:p>
                <a:r>
                  <a:rPr lang="en-US" dirty="0"/>
                  <a:t>The probabilities of all possible transitions are given by a transition matrix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e>
                    </m:d>
                  </m:oMath>
                </a14:m>
                <a:r>
                  <a:rPr lang="en-US" dirty="0"/>
                  <a:t>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oMath>
                </a14:m>
                <a:r>
                  <a:rPr lang="en-US" dirty="0"/>
                  <a:t> is the probability that the next state will be </a:t>
                </a:r>
                <a14:m>
                  <m:oMath xmlns:m="http://schemas.openxmlformats.org/officeDocument/2006/math">
                    <m:r>
                      <a:rPr lang="en-US" b="0" i="1" smtClean="0">
                        <a:latin typeface="Cambria Math" panose="02040503050406030204" pitchFamily="18" charset="0"/>
                      </a:rPr>
                      <m:t>𝑗</m:t>
                    </m:r>
                  </m:oMath>
                </a14:m>
                <a:r>
                  <a:rPr lang="en-US" dirty="0"/>
                  <a:t>, given that the current state is </a:t>
                </a:r>
                <a14:m>
                  <m:oMath xmlns:m="http://schemas.openxmlformats.org/officeDocument/2006/math">
                    <m:r>
                      <a:rPr lang="en-US" b="0" i="1" smtClean="0">
                        <a:latin typeface="Cambria Math" panose="02040503050406030204" pitchFamily="18" charset="0"/>
                      </a:rPr>
                      <m:t>𝑖</m:t>
                    </m:r>
                  </m:oMath>
                </a14:m>
                <a:r>
                  <a:rPr lang="en-US" dirty="0"/>
                  <a:t>. In each row </a:t>
                </a:r>
                <a14:m>
                  <m:oMath xmlns:m="http://schemas.openxmlformats.org/officeDocument/2006/math">
                    <m:r>
                      <a:rPr lang="en-US" i="1" dirty="0" smtClean="0">
                        <a:latin typeface="Cambria Math" panose="02040503050406030204" pitchFamily="18" charset="0"/>
                      </a:rPr>
                      <m:t>𝑖</m:t>
                    </m:r>
                  </m:oMath>
                </a14:m>
                <a:r>
                  <a:rPr lang="en-US" dirty="0"/>
                  <a:t>, the probabilities sum up to </a:t>
                </a:r>
                <a14:m>
                  <m:oMath xmlns:m="http://schemas.openxmlformats.org/officeDocument/2006/math">
                    <m:r>
                      <a:rPr lang="en-US" b="0" i="1" smtClean="0">
                        <a:latin typeface="Cambria Math" panose="02040503050406030204" pitchFamily="18" charset="0"/>
                      </a:rPr>
                      <m:t>1</m:t>
                    </m:r>
                  </m:oMath>
                </a14:m>
                <a:r>
                  <a:rPr lang="en-US" dirty="0"/>
                  <a:t>:</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sub>
                        <m:sup>
                          <m:r>
                            <a:rPr lang="en-US" b="0" i="1" smtClean="0">
                              <a:latin typeface="Cambria Math" panose="02040503050406030204" pitchFamily="18" charset="0"/>
                            </a:rPr>
                            <m:t>𝑁</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e>
                      </m:nary>
                      <m:r>
                        <a:rPr lang="en-US" b="0" i="1" smtClean="0">
                          <a:latin typeface="Cambria Math" panose="02040503050406030204" pitchFamily="18" charset="0"/>
                        </a:rPr>
                        <m:t>=1.</m:t>
                      </m:r>
                    </m:oMath>
                  </m:oMathPara>
                </a14:m>
                <a:endParaRPr lang="en-US" dirty="0"/>
              </a:p>
              <a:p>
                <a:r>
                  <a:rPr lang="en-US" dirty="0"/>
                  <a:t>A discrete-time random process described by a Markov chain is </a:t>
                </a:r>
                <a:r>
                  <a:rPr lang="en-US" dirty="0">
                    <a:solidFill>
                      <a:srgbClr val="FF0000"/>
                    </a:solidFill>
                  </a:rPr>
                  <a:t>memoryless</a:t>
                </a:r>
                <a:r>
                  <a:rPr lang="en-US" dirty="0"/>
                  <a:t>: the future behavior of a Markov chain depends only on its current state, and not on how it arrived at the present state.</a:t>
                </a:r>
              </a:p>
            </p:txBody>
          </p:sp>
        </mc:Choice>
        <mc:Fallback>
          <p:sp>
            <p:nvSpPr>
              <p:cNvPr id="4" name="Content Placeholder 3">
                <a:extLst>
                  <a:ext uri="{FF2B5EF4-FFF2-40B4-BE49-F238E27FC236}">
                    <a16:creationId xmlns:a16="http://schemas.microsoft.com/office/drawing/2014/main" id="{C916760A-EA52-4AF1-8484-DE4A2F6915E8}"/>
                  </a:ext>
                </a:extLst>
              </p:cNvPr>
              <p:cNvSpPr>
                <a:spLocks noGrp="1" noRot="1" noChangeAspect="1" noMove="1" noResize="1" noEditPoints="1" noAdjustHandles="1" noChangeArrowheads="1" noChangeShapeType="1" noTextEdit="1"/>
              </p:cNvSpPr>
              <p:nvPr>
                <p:ph sz="quarter" idx="1"/>
              </p:nvPr>
            </p:nvSpPr>
            <p:spPr>
              <a:xfrm>
                <a:off x="816864" y="1600199"/>
                <a:ext cx="10871200" cy="4767943"/>
              </a:xfrm>
              <a:blipFill>
                <a:blip r:embed="rId2"/>
                <a:stretch>
                  <a:fillRect l="-280" t="-1149" b="-894"/>
                </a:stretch>
              </a:blipFill>
            </p:spPr>
            <p:txBody>
              <a:bodyPr/>
              <a:lstStyle/>
              <a:p>
                <a:r>
                  <a:rPr lang="en-US">
                    <a:noFill/>
                  </a:rPr>
                  <a:t> </a:t>
                </a:r>
              </a:p>
            </p:txBody>
          </p:sp>
        </mc:Fallback>
      </mc:AlternateContent>
    </p:spTree>
    <p:extLst>
      <p:ext uri="{BB962C8B-B14F-4D97-AF65-F5344CB8AC3E}">
        <p14:creationId xmlns:p14="http://schemas.microsoft.com/office/powerpoint/2010/main" val="246058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BD9F-8CF6-4A76-B22E-52F832910002}"/>
              </a:ext>
            </a:extLst>
          </p:cNvPr>
          <p:cNvSpPr>
            <a:spLocks noGrp="1"/>
          </p:cNvSpPr>
          <p:nvPr>
            <p:ph type="title"/>
          </p:nvPr>
        </p:nvSpPr>
        <p:spPr/>
        <p:txBody>
          <a:bodyPr/>
          <a:lstStyle/>
          <a:p>
            <a:r>
              <a:rPr lang="en-US" dirty="0"/>
              <a:t>Transition Matrix: Example</a:t>
            </a:r>
          </a:p>
        </p:txBody>
      </p:sp>
      <p:pic>
        <p:nvPicPr>
          <p:cNvPr id="7" name="Content Placeholder 6">
            <a:extLst>
              <a:ext uri="{FF2B5EF4-FFF2-40B4-BE49-F238E27FC236}">
                <a16:creationId xmlns:a16="http://schemas.microsoft.com/office/drawing/2014/main" id="{1A864421-32A6-4DF7-9E58-308EFF1BF5A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80278" y="1589088"/>
            <a:ext cx="4846643" cy="4572000"/>
          </a:xfrm>
        </p:spPr>
      </p:pic>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8CF9B4C-B0BC-4783-ACF2-340E0A4A64D9}"/>
                  </a:ext>
                </a:extLst>
              </p:cNvPr>
              <p:cNvSpPr>
                <a:spLocks noGrp="1"/>
              </p:cNvSpPr>
              <p:nvPr>
                <p:ph sz="quarter" idx="2"/>
              </p:nvPr>
            </p:nvSpPr>
            <p:spPr/>
            <p:txBody>
              <a:bodyPr>
                <a:normAutofit/>
              </a:bodyPr>
              <a:lstStyle/>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r>
                                  <a:rPr lang="en-US" i="1">
                                    <a:latin typeface="Cambria Math" panose="02040503050406030204" pitchFamily="18" charset="0"/>
                                  </a:rPr>
                                  <m:t>.6</m:t>
                                </m:r>
                              </m:e>
                              <m:e>
                                <m:r>
                                  <a:rPr lang="en-US" i="1">
                                    <a:latin typeface="Cambria Math" panose="02040503050406030204" pitchFamily="18" charset="0"/>
                                  </a:rPr>
                                  <m:t>0.3</m:t>
                                </m:r>
                              </m:e>
                              <m:e>
                                <m:r>
                                  <a:rPr lang="en-US" i="1">
                                    <a:latin typeface="Cambria Math" panose="02040503050406030204" pitchFamily="18" charset="0"/>
                                  </a:rPr>
                                  <m:t>0.1</m:t>
                                </m:r>
                              </m:e>
                            </m:mr>
                            <m:mr>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0.5</m:t>
                                </m:r>
                              </m:e>
                            </m:mr>
                            <m:mr>
                              <m:e>
                                <m:r>
                                  <a:rPr lang="en-US" i="1">
                                    <a:latin typeface="Cambria Math" panose="02040503050406030204" pitchFamily="18" charset="0"/>
                                  </a:rPr>
                                  <m:t>0.4</m:t>
                                </m:r>
                              </m:e>
                              <m:e>
                                <m:r>
                                  <a:rPr lang="en-US" i="1">
                                    <a:latin typeface="Cambria Math" panose="02040503050406030204" pitchFamily="18" charset="0"/>
                                  </a:rPr>
                                  <m:t>0.1</m:t>
                                </m:r>
                              </m:e>
                              <m:e>
                                <m:r>
                                  <a:rPr lang="en-US" i="1">
                                    <a:latin typeface="Cambria Math" panose="02040503050406030204" pitchFamily="18" charset="0"/>
                                  </a:rPr>
                                  <m:t>0.5</m:t>
                                </m:r>
                              </m:e>
                            </m:mr>
                          </m:m>
                        </m:e>
                      </m:d>
                    </m:oMath>
                  </m:oMathPara>
                </a14:m>
                <a:endParaRPr lang="en-US" dirty="0"/>
              </a:p>
            </p:txBody>
          </p:sp>
        </mc:Choice>
        <mc:Fallback>
          <p:sp>
            <p:nvSpPr>
              <p:cNvPr id="4" name="Content Placeholder 3">
                <a:extLst>
                  <a:ext uri="{FF2B5EF4-FFF2-40B4-BE49-F238E27FC236}">
                    <a16:creationId xmlns:a16="http://schemas.microsoft.com/office/drawing/2014/main" id="{78CF9B4C-B0BC-4783-ACF2-340E0A4A64D9}"/>
                  </a:ext>
                </a:extLst>
              </p:cNvPr>
              <p:cNvSpPr>
                <a:spLocks noGrp="1" noRot="1" noChangeAspect="1" noMove="1" noResize="1" noEditPoints="1" noAdjustHandles="1" noChangeArrowheads="1" noChangeShapeType="1" noTextEdit="1"/>
              </p:cNvSpPr>
              <p:nvPr>
                <p:ph sz="quarter" idx="2"/>
              </p:nvPr>
            </p:nvSpPr>
            <p:spPr>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4F42857-0D25-4985-A980-9A6A710D0D6A}"/>
              </a:ext>
            </a:extLst>
          </p:cNvPr>
          <p:cNvSpPr>
            <a:spLocks noGrp="1"/>
          </p:cNvSpPr>
          <p:nvPr>
            <p:ph type="sldNum" sz="quarter" idx="16"/>
          </p:nvPr>
        </p:nvSpPr>
        <p:spPr/>
        <p:txBody>
          <a:bodyPr>
            <a:normAutofit fontScale="85000" lnSpcReduction="20000"/>
          </a:bodyPr>
          <a:lstStyle/>
          <a:p>
            <a:fld id="{69974E82-3C2C-4ABB-838F-79BD9B35B7DF}"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857771-2295-47F5-959B-378241DC868E}"/>
                  </a:ext>
                </a:extLst>
              </p:cNvPr>
              <p:cNvSpPr txBox="1"/>
              <p:nvPr/>
            </p:nvSpPr>
            <p:spPr>
              <a:xfrm>
                <a:off x="2476500" y="2324100"/>
                <a:ext cx="7747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dirty="0" smtClean="0">
                          <a:solidFill>
                            <a:srgbClr val="FF0000"/>
                          </a:solidFill>
                          <a:latin typeface="Cambria Math" panose="02040503050406030204" pitchFamily="18" charset="0"/>
                        </a:rPr>
                        <m:t>1</m:t>
                      </m:r>
                    </m:oMath>
                  </m:oMathPara>
                </a14:m>
                <a:endParaRPr lang="en-US" sz="4000" dirty="0">
                  <a:solidFill>
                    <a:srgbClr val="FF0000"/>
                  </a:solidFill>
                </a:endParaRPr>
              </a:p>
            </p:txBody>
          </p:sp>
        </mc:Choice>
        <mc:Fallback xmlns="">
          <p:sp>
            <p:nvSpPr>
              <p:cNvPr id="11" name="TextBox 10">
                <a:extLst>
                  <a:ext uri="{FF2B5EF4-FFF2-40B4-BE49-F238E27FC236}">
                    <a16:creationId xmlns:a16="http://schemas.microsoft.com/office/drawing/2014/main" id="{B7857771-2295-47F5-959B-378241DC868E}"/>
                  </a:ext>
                </a:extLst>
              </p:cNvPr>
              <p:cNvSpPr txBox="1">
                <a:spLocks noRot="1" noChangeAspect="1" noMove="1" noResize="1" noEditPoints="1" noAdjustHandles="1" noChangeArrowheads="1" noChangeShapeType="1" noTextEdit="1"/>
              </p:cNvSpPr>
              <p:nvPr/>
            </p:nvSpPr>
            <p:spPr>
              <a:xfrm>
                <a:off x="2476500" y="2324100"/>
                <a:ext cx="7747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28BE8FD-431D-44D0-A636-27B12924CDC8}"/>
                  </a:ext>
                </a:extLst>
              </p:cNvPr>
              <p:cNvSpPr txBox="1"/>
              <p:nvPr/>
            </p:nvSpPr>
            <p:spPr>
              <a:xfrm>
                <a:off x="1104900" y="4660900"/>
                <a:ext cx="7747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2</m:t>
                      </m:r>
                    </m:oMath>
                  </m:oMathPara>
                </a14:m>
                <a:endParaRPr lang="en-US" sz="4000" dirty="0">
                  <a:solidFill>
                    <a:srgbClr val="FF0000"/>
                  </a:solidFill>
                </a:endParaRPr>
              </a:p>
            </p:txBody>
          </p:sp>
        </mc:Choice>
        <mc:Fallback xmlns="">
          <p:sp>
            <p:nvSpPr>
              <p:cNvPr id="12" name="TextBox 11">
                <a:extLst>
                  <a:ext uri="{FF2B5EF4-FFF2-40B4-BE49-F238E27FC236}">
                    <a16:creationId xmlns:a16="http://schemas.microsoft.com/office/drawing/2014/main" id="{028BE8FD-431D-44D0-A636-27B12924CDC8}"/>
                  </a:ext>
                </a:extLst>
              </p:cNvPr>
              <p:cNvSpPr txBox="1">
                <a:spLocks noRot="1" noChangeAspect="1" noMove="1" noResize="1" noEditPoints="1" noAdjustHandles="1" noChangeArrowheads="1" noChangeShapeType="1" noTextEdit="1"/>
              </p:cNvSpPr>
              <p:nvPr/>
            </p:nvSpPr>
            <p:spPr>
              <a:xfrm>
                <a:off x="1104900" y="4660900"/>
                <a:ext cx="774700" cy="7078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1915455-A87E-443F-9B2E-9EACEC9A93F9}"/>
                  </a:ext>
                </a:extLst>
              </p:cNvPr>
              <p:cNvSpPr txBox="1"/>
              <p:nvPr/>
            </p:nvSpPr>
            <p:spPr>
              <a:xfrm>
                <a:off x="4851400" y="4546669"/>
                <a:ext cx="7747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3</m:t>
                      </m:r>
                    </m:oMath>
                  </m:oMathPara>
                </a14:m>
                <a:endParaRPr lang="en-US" sz="4000" dirty="0">
                  <a:solidFill>
                    <a:srgbClr val="FF0000"/>
                  </a:solidFill>
                </a:endParaRPr>
              </a:p>
            </p:txBody>
          </p:sp>
        </mc:Choice>
        <mc:Fallback xmlns="">
          <p:sp>
            <p:nvSpPr>
              <p:cNvPr id="13" name="TextBox 12">
                <a:extLst>
                  <a:ext uri="{FF2B5EF4-FFF2-40B4-BE49-F238E27FC236}">
                    <a16:creationId xmlns:a16="http://schemas.microsoft.com/office/drawing/2014/main" id="{21915455-A87E-443F-9B2E-9EACEC9A93F9}"/>
                  </a:ext>
                </a:extLst>
              </p:cNvPr>
              <p:cNvSpPr txBox="1">
                <a:spLocks noRot="1" noChangeAspect="1" noMove="1" noResize="1" noEditPoints="1" noAdjustHandles="1" noChangeArrowheads="1" noChangeShapeType="1" noTextEdit="1"/>
              </p:cNvSpPr>
              <p:nvPr/>
            </p:nvSpPr>
            <p:spPr>
              <a:xfrm>
                <a:off x="4851400" y="4546669"/>
                <a:ext cx="774700" cy="7078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487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3C49-6DE9-4330-B82D-62464BB29C8B}"/>
              </a:ext>
            </a:extLst>
          </p:cNvPr>
          <p:cNvSpPr>
            <a:spLocks noGrp="1"/>
          </p:cNvSpPr>
          <p:nvPr>
            <p:ph type="title"/>
          </p:nvPr>
        </p:nvSpPr>
        <p:spPr/>
        <p:txBody>
          <a:bodyPr/>
          <a:lstStyle/>
          <a:p>
            <a:r>
              <a:rPr lang="en-US" dirty="0"/>
              <a:t>Transition Matrix: Another Example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23D75D7-D29B-4602-AE38-6BD03CA84255}"/>
                  </a:ext>
                </a:extLst>
              </p:cNvPr>
              <p:cNvSpPr>
                <a:spLocks noGrp="1"/>
              </p:cNvSpPr>
              <p:nvPr>
                <p:ph sz="quarter" idx="2"/>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e>
                              <m:e>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e>
                              <m:e>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e>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e>
                                <m:r>
                                  <a:rPr lang="en-US" i="1">
                                    <a:latin typeface="Cambria Math" panose="02040503050406030204" pitchFamily="18" charset="0"/>
                                  </a:rPr>
                                  <m:t>0</m:t>
                                </m:r>
                              </m:e>
                            </m:mr>
                          </m:m>
                        </m:e>
                      </m:d>
                    </m:oMath>
                  </m:oMathPara>
                </a14:m>
                <a:endParaRPr lang="en-US" dirty="0"/>
              </a:p>
            </p:txBody>
          </p:sp>
        </mc:Choice>
        <mc:Fallback>
          <p:sp>
            <p:nvSpPr>
              <p:cNvPr id="4" name="Content Placeholder 3">
                <a:extLst>
                  <a:ext uri="{FF2B5EF4-FFF2-40B4-BE49-F238E27FC236}">
                    <a16:creationId xmlns:a16="http://schemas.microsoft.com/office/drawing/2014/main" id="{823D75D7-D29B-4602-AE38-6BD03CA84255}"/>
                  </a:ext>
                </a:extLst>
              </p:cNvPr>
              <p:cNvSpPr>
                <a:spLocks noGrp="1" noRot="1" noChangeAspect="1" noMove="1" noResize="1" noEditPoints="1" noAdjustHandles="1" noChangeArrowheads="1" noChangeShapeType="1" noTextEdit="1"/>
              </p:cNvSpPr>
              <p:nvPr>
                <p:ph sz="quarter" idx="2"/>
              </p:nvPr>
            </p:nvSpPr>
            <p:spPr>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C44B748-45E7-455C-BCD1-37F9D0339A10}"/>
              </a:ext>
            </a:extLst>
          </p:cNvPr>
          <p:cNvSpPr>
            <a:spLocks noGrp="1"/>
          </p:cNvSpPr>
          <p:nvPr>
            <p:ph type="sldNum" sz="quarter" idx="16"/>
          </p:nvPr>
        </p:nvSpPr>
        <p:spPr/>
        <p:txBody>
          <a:bodyPr>
            <a:normAutofit fontScale="85000" lnSpcReduction="20000"/>
          </a:bodyPr>
          <a:lstStyle/>
          <a:p>
            <a:fld id="{69974E82-3C2C-4ABB-838F-79BD9B35B7DF}" type="slidenum">
              <a:rPr lang="en-US" smtClean="0"/>
              <a:t>12</a:t>
            </a:fld>
            <a:endParaRPr lang="en-US"/>
          </a:p>
        </p:txBody>
      </p:sp>
      <p:sp>
        <p:nvSpPr>
          <p:cNvPr id="8" name="Content Placeholder 7">
            <a:extLst>
              <a:ext uri="{FF2B5EF4-FFF2-40B4-BE49-F238E27FC236}">
                <a16:creationId xmlns:a16="http://schemas.microsoft.com/office/drawing/2014/main" id="{76BCB17B-386C-4099-903C-F965B9C08F71}"/>
              </a:ext>
            </a:extLst>
          </p:cNvPr>
          <p:cNvSpPr>
            <a:spLocks noGrp="1"/>
          </p:cNvSpPr>
          <p:nvPr>
            <p:ph sz="quarter" idx="1"/>
          </p:nvPr>
        </p:nvSpPr>
        <p:spPr/>
        <p:txBody>
          <a:bodyPr>
            <a:normAutofit/>
          </a:bodyPr>
          <a:lstStyle/>
          <a:p>
            <a:pPr marL="0" indent="0">
              <a:buNone/>
            </a:pPr>
            <a:r>
              <a:rPr lang="en-US" dirty="0"/>
              <a:t>The random walk on the directed graph below is a Markov chain:</a:t>
            </a:r>
          </a:p>
        </p:txBody>
      </p:sp>
      <p:pic>
        <p:nvPicPr>
          <p:cNvPr id="9" name="Content Placeholder 6">
            <a:extLst>
              <a:ext uri="{FF2B5EF4-FFF2-40B4-BE49-F238E27FC236}">
                <a16:creationId xmlns:a16="http://schemas.microsoft.com/office/drawing/2014/main" id="{FB34A7E3-986C-4C0B-BCDC-2E7620D0D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970" y="2741324"/>
            <a:ext cx="3985260" cy="3063240"/>
          </a:xfrm>
          <a:prstGeom prst="rect">
            <a:avLst/>
          </a:prstGeom>
        </p:spPr>
      </p:pic>
    </p:spTree>
    <p:extLst>
      <p:ext uri="{BB962C8B-B14F-4D97-AF65-F5344CB8AC3E}">
        <p14:creationId xmlns:p14="http://schemas.microsoft.com/office/powerpoint/2010/main" val="77902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AA4F-EEE4-471B-BB2B-2AB49997919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8C0DEEA1-9B17-40E4-974A-6046258479BA}"/>
              </a:ext>
            </a:extLst>
          </p:cNvPr>
          <p:cNvSpPr>
            <a:spLocks noGrp="1"/>
          </p:cNvSpPr>
          <p:nvPr>
            <p:ph sz="quarter" idx="1"/>
          </p:nvPr>
        </p:nvSpPr>
        <p:spPr>
          <a:xfrm>
            <a:off x="812800" y="1589567"/>
            <a:ext cx="7785100" cy="4572000"/>
          </a:xfrm>
        </p:spPr>
        <p:txBody>
          <a:bodyPr/>
          <a:lstStyle/>
          <a:p>
            <a:r>
              <a:rPr lang="en-US" dirty="0"/>
              <a:t>Give a transition matrix for the random walk on the directed graph to the right.</a:t>
            </a:r>
          </a:p>
          <a:p>
            <a:r>
              <a:rPr lang="en-US" dirty="0"/>
              <a:t>Is this random walk a Markov chain?</a:t>
            </a:r>
          </a:p>
          <a:p>
            <a:endParaRPr lang="en-US" dirty="0"/>
          </a:p>
        </p:txBody>
      </p:sp>
      <p:pic>
        <p:nvPicPr>
          <p:cNvPr id="7" name="Content Placeholder 6">
            <a:extLst>
              <a:ext uri="{FF2B5EF4-FFF2-40B4-BE49-F238E27FC236}">
                <a16:creationId xmlns:a16="http://schemas.microsoft.com/office/drawing/2014/main" id="{9C97FB03-3499-4992-93A8-27F383B4FE73}"/>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8800592" y="1857791"/>
            <a:ext cx="2578608" cy="4035552"/>
          </a:xfrm>
        </p:spPr>
      </p:pic>
      <p:sp>
        <p:nvSpPr>
          <p:cNvPr id="5" name="Slide Number Placeholder 4">
            <a:extLst>
              <a:ext uri="{FF2B5EF4-FFF2-40B4-BE49-F238E27FC236}">
                <a16:creationId xmlns:a16="http://schemas.microsoft.com/office/drawing/2014/main" id="{146777FE-119F-4F62-8519-955D0A6C9947}"/>
              </a:ext>
            </a:extLst>
          </p:cNvPr>
          <p:cNvSpPr>
            <a:spLocks noGrp="1"/>
          </p:cNvSpPr>
          <p:nvPr>
            <p:ph type="sldNum" sz="quarter" idx="16"/>
          </p:nvPr>
        </p:nvSpPr>
        <p:spPr/>
        <p:txBody>
          <a:bodyPr>
            <a:normAutofit fontScale="85000" lnSpcReduction="20000"/>
          </a:bodyPr>
          <a:lstStyle/>
          <a:p>
            <a:fld id="{69974E82-3C2C-4ABB-838F-79BD9B35B7DF}" type="slidenum">
              <a:rPr lang="en-US" smtClean="0"/>
              <a:t>13</a:t>
            </a:fld>
            <a:endParaRPr lang="en-US"/>
          </a:p>
        </p:txBody>
      </p:sp>
    </p:spTree>
    <p:extLst>
      <p:ext uri="{BB962C8B-B14F-4D97-AF65-F5344CB8AC3E}">
        <p14:creationId xmlns:p14="http://schemas.microsoft.com/office/powerpoint/2010/main" val="1251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AA4F-EEE4-471B-BB2B-2AB49997919A}"/>
              </a:ext>
            </a:extLst>
          </p:cNvPr>
          <p:cNvSpPr>
            <a:spLocks noGrp="1"/>
          </p:cNvSpPr>
          <p:nvPr>
            <p:ph type="title"/>
          </p:nvPr>
        </p:nvSpPr>
        <p:spPr/>
        <p:txBody>
          <a:bodyPr/>
          <a:lstStyle/>
          <a:p>
            <a:r>
              <a:rPr lang="en-US" dirty="0"/>
              <a:t>Exercise: Transition Matrix</a:t>
            </a:r>
          </a:p>
        </p:txBody>
      </p:sp>
      <p:sp>
        <p:nvSpPr>
          <p:cNvPr id="3" name="Content Placeholder 2">
            <a:extLst>
              <a:ext uri="{FF2B5EF4-FFF2-40B4-BE49-F238E27FC236}">
                <a16:creationId xmlns:a16="http://schemas.microsoft.com/office/drawing/2014/main" id="{8C0DEEA1-9B17-40E4-974A-6046258479BA}"/>
              </a:ext>
            </a:extLst>
          </p:cNvPr>
          <p:cNvSpPr>
            <a:spLocks noGrp="1"/>
          </p:cNvSpPr>
          <p:nvPr>
            <p:ph sz="quarter" idx="1"/>
          </p:nvPr>
        </p:nvSpPr>
        <p:spPr>
          <a:xfrm>
            <a:off x="812800" y="1589567"/>
            <a:ext cx="7785100" cy="4572000"/>
          </a:xfrm>
        </p:spPr>
        <p:txBody>
          <a:bodyPr/>
          <a:lstStyle/>
          <a:p>
            <a:pPr marL="0" indent="0">
              <a:buNone/>
            </a:pPr>
            <a:r>
              <a:rPr lang="en-US" dirty="0"/>
              <a:t>Give a transition matrix for the random walk on the directed graph to the right.</a:t>
            </a:r>
          </a:p>
          <a:p>
            <a:endParaRPr lang="en-US" dirty="0"/>
          </a:p>
        </p:txBody>
      </p:sp>
      <p:pic>
        <p:nvPicPr>
          <p:cNvPr id="7" name="Content Placeholder 6">
            <a:extLst>
              <a:ext uri="{FF2B5EF4-FFF2-40B4-BE49-F238E27FC236}">
                <a16:creationId xmlns:a16="http://schemas.microsoft.com/office/drawing/2014/main" id="{9C97FB03-3499-4992-93A8-27F383B4FE73}"/>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8800592" y="1857791"/>
            <a:ext cx="2578608" cy="4035552"/>
          </a:xfrm>
        </p:spPr>
      </p:pic>
      <p:sp>
        <p:nvSpPr>
          <p:cNvPr id="5" name="Slide Number Placeholder 4">
            <a:extLst>
              <a:ext uri="{FF2B5EF4-FFF2-40B4-BE49-F238E27FC236}">
                <a16:creationId xmlns:a16="http://schemas.microsoft.com/office/drawing/2014/main" id="{146777FE-119F-4F62-8519-955D0A6C9947}"/>
              </a:ext>
            </a:extLst>
          </p:cNvPr>
          <p:cNvSpPr>
            <a:spLocks noGrp="1"/>
          </p:cNvSpPr>
          <p:nvPr>
            <p:ph type="sldNum" sz="quarter" idx="16"/>
          </p:nvPr>
        </p:nvSpPr>
        <p:spPr/>
        <p:txBody>
          <a:bodyPr>
            <a:normAutofit fontScale="85000" lnSpcReduction="20000"/>
          </a:bodyPr>
          <a:lstStyle/>
          <a:p>
            <a:fld id="{69974E82-3C2C-4ABB-838F-79BD9B35B7DF}" type="slidenum">
              <a:rPr lang="en-US" smtClean="0"/>
              <a:t>14</a:t>
            </a:fld>
            <a:endParaRPr lang="en-US"/>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F5CD48FC-DB68-4279-B832-497D47B27FEB}"/>
                  </a:ext>
                </a:extLst>
              </p:cNvPr>
              <p:cNvSpPr/>
              <p:nvPr/>
            </p:nvSpPr>
            <p:spPr>
              <a:xfrm>
                <a:off x="1136068" y="2857159"/>
                <a:ext cx="6817892" cy="26574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900" i="1" smtClean="0">
                          <a:latin typeface="Cambria Math" panose="02040503050406030204" pitchFamily="18" charset="0"/>
                        </a:rPr>
                        <m:t>𝑃</m:t>
                      </m:r>
                      <m:r>
                        <a:rPr lang="en-US" sz="2900" i="1" smtClean="0">
                          <a:latin typeface="Cambria Math" panose="02040503050406030204" pitchFamily="18" charset="0"/>
                        </a:rPr>
                        <m:t>= </m:t>
                      </m:r>
                      <m:d>
                        <m:dPr>
                          <m:begChr m:val="["/>
                          <m:endChr m:val="]"/>
                          <m:ctrlPr>
                            <a:rPr lang="en-US" sz="2900" i="1" smtClean="0">
                              <a:latin typeface="Cambria Math" panose="02040503050406030204" pitchFamily="18" charset="0"/>
                            </a:rPr>
                          </m:ctrlPr>
                        </m:dPr>
                        <m:e>
                          <m:m>
                            <m:mPr>
                              <m:mcs>
                                <m:mc>
                                  <m:mcPr>
                                    <m:count m:val="6"/>
                                    <m:mcJc m:val="center"/>
                                  </m:mcPr>
                                </m:mc>
                              </m:mcs>
                              <m:ctrlPr>
                                <a:rPr lang="en-US" sz="2900" i="1">
                                  <a:latin typeface="Cambria Math" panose="02040503050406030204" pitchFamily="18" charset="0"/>
                                </a:rPr>
                              </m:ctrlPr>
                            </m:mPr>
                            <m:mr>
                              <m:e>
                                <m:r>
                                  <m:rPr>
                                    <m:brk m:alnAt="7"/>
                                  </m:rPr>
                                  <a:rPr lang="en-US" sz="2900" i="1">
                                    <a:latin typeface="Cambria Math" panose="02040503050406030204" pitchFamily="18" charset="0"/>
                                  </a:rPr>
                                  <m:t>0</m:t>
                                </m:r>
                              </m:e>
                              <m:e>
                                <m:f>
                                  <m:fPr>
                                    <m:type m:val="lin"/>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2</m:t>
                                    </m:r>
                                  </m:den>
                                </m:f>
                              </m:e>
                              <m:e>
                                <m:f>
                                  <m:fPr>
                                    <m:type m:val="lin"/>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2</m:t>
                                    </m:r>
                                  </m:den>
                                </m:f>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mr>
                            <m:mr>
                              <m:e>
                                <m:r>
                                  <a:rPr lang="en-US" sz="2900" i="1">
                                    <a:latin typeface="Cambria Math" panose="02040503050406030204" pitchFamily="18" charset="0"/>
                                  </a:rPr>
                                  <m:t>1/3</m:t>
                                </m:r>
                              </m:e>
                              <m:e>
                                <m:r>
                                  <a:rPr lang="en-US" sz="2900" i="1">
                                    <a:latin typeface="Cambria Math" panose="02040503050406030204" pitchFamily="18" charset="0"/>
                                  </a:rPr>
                                  <m:t>1/3</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1/3</m:t>
                                </m:r>
                              </m:e>
                              <m:e>
                                <m:r>
                                  <a:rPr lang="en-US" sz="2900" i="1">
                                    <a:latin typeface="Cambria Math" panose="02040503050406030204" pitchFamily="18" charset="0"/>
                                  </a:rPr>
                                  <m:t>0</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1/2</m:t>
                                </m:r>
                              </m:e>
                              <m:e>
                                <m:r>
                                  <a:rPr lang="en-US" sz="2900" i="1">
                                    <a:latin typeface="Cambria Math" panose="02040503050406030204" pitchFamily="18" charset="0"/>
                                  </a:rPr>
                                  <m:t>1/2</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1/2</m:t>
                                </m:r>
                              </m:e>
                              <m:e>
                                <m:r>
                                  <a:rPr lang="en-US" sz="2900" i="1">
                                    <a:latin typeface="Cambria Math" panose="02040503050406030204" pitchFamily="18" charset="0"/>
                                  </a:rPr>
                                  <m:t>0</m:t>
                                </m:r>
                              </m:e>
                              <m:e>
                                <m:r>
                                  <a:rPr lang="en-US" sz="2900" i="1">
                                    <a:latin typeface="Cambria Math" panose="02040503050406030204" pitchFamily="18" charset="0"/>
                                  </a:rPr>
                                  <m:t>1/2</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m:t>
                                </m:r>
                              </m:e>
                              <m:e>
                                <m:r>
                                  <a:rPr lang="en-US" sz="2900" i="1">
                                    <a:latin typeface="Cambria Math" panose="02040503050406030204" pitchFamily="18" charset="0"/>
                                  </a:rPr>
                                  <m:t>0</m:t>
                                </m:r>
                              </m:e>
                              <m:e>
                                <m:r>
                                  <a:rPr lang="en-US" sz="2900" i="1">
                                    <a:latin typeface="Cambria Math" panose="02040503050406030204" pitchFamily="18" charset="0"/>
                                  </a:rPr>
                                  <m:t>0</m:t>
                                </m:r>
                              </m:e>
                            </m:mr>
                          </m:m>
                        </m:e>
                      </m:d>
                    </m:oMath>
                  </m:oMathPara>
                </a14:m>
                <a:endParaRPr lang="en-US" sz="2900" dirty="0"/>
              </a:p>
            </p:txBody>
          </p:sp>
        </mc:Choice>
        <mc:Fallback>
          <p:sp>
            <p:nvSpPr>
              <p:cNvPr id="4" name="Rectangle 3">
                <a:extLst>
                  <a:ext uri="{FF2B5EF4-FFF2-40B4-BE49-F238E27FC236}">
                    <a16:creationId xmlns:a16="http://schemas.microsoft.com/office/drawing/2014/main" id="{F5CD48FC-DB68-4279-B832-497D47B27FEB}"/>
                  </a:ext>
                </a:extLst>
              </p:cNvPr>
              <p:cNvSpPr>
                <a:spLocks noRot="1" noChangeAspect="1" noMove="1" noResize="1" noEditPoints="1" noAdjustHandles="1" noChangeArrowheads="1" noChangeShapeType="1" noTextEdit="1"/>
              </p:cNvSpPr>
              <p:nvPr/>
            </p:nvSpPr>
            <p:spPr>
              <a:xfrm>
                <a:off x="1136068" y="2857159"/>
                <a:ext cx="6817892" cy="265745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313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AA4F-EEE4-471B-BB2B-2AB49997919A}"/>
              </a:ext>
            </a:extLst>
          </p:cNvPr>
          <p:cNvSpPr>
            <a:spLocks noGrp="1"/>
          </p:cNvSpPr>
          <p:nvPr>
            <p:ph type="title"/>
          </p:nvPr>
        </p:nvSpPr>
        <p:spPr/>
        <p:txBody>
          <a:bodyPr/>
          <a:lstStyle/>
          <a:p>
            <a:r>
              <a:rPr lang="en-US" dirty="0"/>
              <a:t>Exercise: Not a Markov Chain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0DEEA1-9B17-40E4-974A-6046258479BA}"/>
                  </a:ext>
                </a:extLst>
              </p:cNvPr>
              <p:cNvSpPr>
                <a:spLocks noGrp="1"/>
              </p:cNvSpPr>
              <p:nvPr>
                <p:ph sz="quarter" idx="1"/>
              </p:nvPr>
            </p:nvSpPr>
            <p:spPr>
              <a:xfrm>
                <a:off x="812800" y="1589567"/>
                <a:ext cx="7785100" cy="4572000"/>
              </a:xfrm>
            </p:spPr>
            <p:txBody>
              <a:bodyPr/>
              <a:lstStyle/>
              <a:p>
                <a:pPr marL="0" indent="0">
                  <a:buNone/>
                </a:pPr>
                <a:r>
                  <a:rPr lang="en-US" dirty="0"/>
                  <a:t>This random walk is not a Markov chain because node </a:t>
                </a:r>
                <a14:m>
                  <m:oMath xmlns:m="http://schemas.openxmlformats.org/officeDocument/2006/math">
                    <m:r>
                      <a:rPr lang="en-US" i="1" dirty="0" smtClean="0">
                        <a:latin typeface="Cambria Math" panose="02040503050406030204" pitchFamily="18" charset="0"/>
                      </a:rPr>
                      <m:t>2</m:t>
                    </m:r>
                  </m:oMath>
                </a14:m>
                <a:r>
                  <a:rPr lang="en-US" dirty="0"/>
                  <a:t> has no outgoing links (the sum of the entries in the second row is </a:t>
                </a:r>
                <a14:m>
                  <m:oMath xmlns:m="http://schemas.openxmlformats.org/officeDocument/2006/math">
                    <m:r>
                      <a:rPr lang="en-US" i="1" dirty="0" smtClean="0">
                        <a:latin typeface="Cambria Math" panose="02040503050406030204" pitchFamily="18" charset="0"/>
                      </a:rPr>
                      <m:t>0</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8C0DEEA1-9B17-40E4-974A-6046258479BA}"/>
                  </a:ext>
                </a:extLst>
              </p:cNvPr>
              <p:cNvSpPr>
                <a:spLocks noGrp="1" noRot="1" noChangeAspect="1" noMove="1" noResize="1" noEditPoints="1" noAdjustHandles="1" noChangeArrowheads="1" noChangeShapeType="1" noTextEdit="1"/>
              </p:cNvSpPr>
              <p:nvPr>
                <p:ph sz="quarter" idx="1"/>
              </p:nvPr>
            </p:nvSpPr>
            <p:spPr>
              <a:xfrm>
                <a:off x="812800" y="1589567"/>
                <a:ext cx="7785100" cy="4572000"/>
              </a:xfrm>
              <a:blipFill>
                <a:blip r:embed="rId2"/>
                <a:stretch>
                  <a:fillRect l="-1644" t="-1333" r="-1331"/>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9C97FB03-3499-4992-93A8-27F383B4FE73}"/>
              </a:ext>
            </a:extLst>
          </p:cNvPr>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8800592" y="1857791"/>
            <a:ext cx="2578608" cy="4035552"/>
          </a:xfrm>
        </p:spPr>
      </p:pic>
      <p:sp>
        <p:nvSpPr>
          <p:cNvPr id="5" name="Slide Number Placeholder 4">
            <a:extLst>
              <a:ext uri="{FF2B5EF4-FFF2-40B4-BE49-F238E27FC236}">
                <a16:creationId xmlns:a16="http://schemas.microsoft.com/office/drawing/2014/main" id="{146777FE-119F-4F62-8519-955D0A6C9947}"/>
              </a:ext>
            </a:extLst>
          </p:cNvPr>
          <p:cNvSpPr>
            <a:spLocks noGrp="1"/>
          </p:cNvSpPr>
          <p:nvPr>
            <p:ph type="sldNum" sz="quarter" idx="16"/>
          </p:nvPr>
        </p:nvSpPr>
        <p:spPr/>
        <p:txBody>
          <a:bodyPr>
            <a:normAutofit fontScale="85000" lnSpcReduction="20000"/>
          </a:bodyPr>
          <a:lstStyle/>
          <a:p>
            <a:fld id="{69974E82-3C2C-4ABB-838F-79BD9B35B7DF}" type="slidenum">
              <a:rPr lang="en-US" smtClean="0"/>
              <a:t>15</a:t>
            </a:fld>
            <a:endParaRPr lang="en-US"/>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F5CD48FC-DB68-4279-B832-497D47B27FEB}"/>
                  </a:ext>
                </a:extLst>
              </p:cNvPr>
              <p:cNvSpPr/>
              <p:nvPr/>
            </p:nvSpPr>
            <p:spPr>
              <a:xfrm>
                <a:off x="1064898" y="3263559"/>
                <a:ext cx="6736139" cy="26574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900" i="1" smtClean="0">
                          <a:latin typeface="Cambria Math" panose="02040503050406030204" pitchFamily="18" charset="0"/>
                        </a:rPr>
                        <m:t>𝑃</m:t>
                      </m:r>
                      <m:r>
                        <a:rPr lang="en-US" sz="2900" i="1" smtClean="0">
                          <a:latin typeface="Cambria Math" panose="02040503050406030204" pitchFamily="18" charset="0"/>
                        </a:rPr>
                        <m:t>=</m:t>
                      </m:r>
                      <m:d>
                        <m:dPr>
                          <m:begChr m:val="["/>
                          <m:endChr m:val="]"/>
                          <m:ctrlPr>
                            <a:rPr lang="en-US" sz="2900" i="1" smtClean="0">
                              <a:latin typeface="Cambria Math" panose="02040503050406030204" pitchFamily="18" charset="0"/>
                            </a:rPr>
                          </m:ctrlPr>
                        </m:dPr>
                        <m:e>
                          <m:m>
                            <m:mPr>
                              <m:mcs>
                                <m:mc>
                                  <m:mcPr>
                                    <m:count m:val="6"/>
                                    <m:mcJc m:val="center"/>
                                  </m:mcPr>
                                </m:mc>
                              </m:mcs>
                              <m:ctrlPr>
                                <a:rPr lang="en-US" sz="2900" i="1">
                                  <a:latin typeface="Cambria Math" panose="02040503050406030204" pitchFamily="18" charset="0"/>
                                </a:rPr>
                              </m:ctrlPr>
                            </m:mPr>
                            <m:mr>
                              <m:e>
                                <m:r>
                                  <m:rPr>
                                    <m:brk m:alnAt="7"/>
                                  </m:rPr>
                                  <a:rPr lang="en-US" sz="2900" i="1">
                                    <a:latin typeface="Cambria Math" panose="02040503050406030204" pitchFamily="18" charset="0"/>
                                  </a:rPr>
                                  <m:t>0</m:t>
                                </m:r>
                              </m:e>
                              <m:e>
                                <m:f>
                                  <m:fPr>
                                    <m:type m:val="lin"/>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2</m:t>
                                    </m:r>
                                  </m:den>
                                </m:f>
                              </m:e>
                              <m:e>
                                <m:f>
                                  <m:fPr>
                                    <m:type m:val="lin"/>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2</m:t>
                                    </m:r>
                                  </m:den>
                                </m:f>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mr>
                            <m:mr>
                              <m:e>
                                <m:r>
                                  <a:rPr lang="en-US" sz="2900" i="1">
                                    <a:latin typeface="Cambria Math" panose="02040503050406030204" pitchFamily="18" charset="0"/>
                                  </a:rPr>
                                  <m:t>1/3</m:t>
                                </m:r>
                              </m:e>
                              <m:e>
                                <m:r>
                                  <a:rPr lang="en-US" sz="2900" i="1">
                                    <a:latin typeface="Cambria Math" panose="02040503050406030204" pitchFamily="18" charset="0"/>
                                  </a:rPr>
                                  <m:t>1/3</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1/3</m:t>
                                </m:r>
                              </m:e>
                              <m:e>
                                <m:r>
                                  <a:rPr lang="en-US" sz="2900" i="1">
                                    <a:latin typeface="Cambria Math" panose="02040503050406030204" pitchFamily="18" charset="0"/>
                                  </a:rPr>
                                  <m:t>0</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1/2</m:t>
                                </m:r>
                              </m:e>
                              <m:e>
                                <m:r>
                                  <a:rPr lang="en-US" sz="2900" i="1">
                                    <a:latin typeface="Cambria Math" panose="02040503050406030204" pitchFamily="18" charset="0"/>
                                  </a:rPr>
                                  <m:t>1/2</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1/2</m:t>
                                </m:r>
                              </m:e>
                              <m:e>
                                <m:r>
                                  <a:rPr lang="en-US" sz="2900" i="1">
                                    <a:latin typeface="Cambria Math" panose="02040503050406030204" pitchFamily="18" charset="0"/>
                                  </a:rPr>
                                  <m:t>0</m:t>
                                </m:r>
                              </m:e>
                              <m:e>
                                <m:r>
                                  <a:rPr lang="en-US" sz="2900" i="1">
                                    <a:latin typeface="Cambria Math" panose="02040503050406030204" pitchFamily="18" charset="0"/>
                                  </a:rPr>
                                  <m:t>1/2</m:t>
                                </m:r>
                              </m:e>
                            </m:mr>
                            <m:mr>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m:t>
                                </m:r>
                              </m:e>
                              <m:e>
                                <m:r>
                                  <a:rPr lang="en-US" sz="2900" i="1">
                                    <a:latin typeface="Cambria Math" panose="02040503050406030204" pitchFamily="18" charset="0"/>
                                  </a:rPr>
                                  <m:t>0</m:t>
                                </m:r>
                              </m:e>
                              <m:e>
                                <m:r>
                                  <a:rPr lang="en-US" sz="2900" i="1">
                                    <a:latin typeface="Cambria Math" panose="02040503050406030204" pitchFamily="18" charset="0"/>
                                  </a:rPr>
                                  <m:t>0</m:t>
                                </m:r>
                              </m:e>
                            </m:mr>
                          </m:m>
                        </m:e>
                      </m:d>
                    </m:oMath>
                  </m:oMathPara>
                </a14:m>
                <a:endParaRPr lang="en-US" sz="2900" dirty="0"/>
              </a:p>
            </p:txBody>
          </p:sp>
        </mc:Choice>
        <mc:Fallback>
          <p:sp>
            <p:nvSpPr>
              <p:cNvPr id="4" name="Rectangle 3">
                <a:extLst>
                  <a:ext uri="{FF2B5EF4-FFF2-40B4-BE49-F238E27FC236}">
                    <a16:creationId xmlns:a16="http://schemas.microsoft.com/office/drawing/2014/main" id="{F5CD48FC-DB68-4279-B832-497D47B27FEB}"/>
                  </a:ext>
                </a:extLst>
              </p:cNvPr>
              <p:cNvSpPr>
                <a:spLocks noRot="1" noChangeAspect="1" noMove="1" noResize="1" noEditPoints="1" noAdjustHandles="1" noChangeArrowheads="1" noChangeShapeType="1" noTextEdit="1"/>
              </p:cNvSpPr>
              <p:nvPr/>
            </p:nvSpPr>
            <p:spPr>
              <a:xfrm>
                <a:off x="1064898" y="3263559"/>
                <a:ext cx="6736139" cy="265745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084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0B11E-1052-4610-9A51-AB90F34403D4}"/>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C208D9AC-A1AD-40A1-BFD8-462D8231A993}"/>
              </a:ext>
            </a:extLst>
          </p:cNvPr>
          <p:cNvSpPr>
            <a:spLocks noGrp="1"/>
          </p:cNvSpPr>
          <p:nvPr>
            <p:ph type="title"/>
          </p:nvPr>
        </p:nvSpPr>
        <p:spPr/>
        <p:txBody>
          <a:bodyPr/>
          <a:lstStyle/>
          <a:p>
            <a:r>
              <a:rPr lang="en-US" dirty="0"/>
              <a:t>Stationary Distributions</a:t>
            </a:r>
          </a:p>
        </p:txBody>
      </p:sp>
      <p:sp>
        <p:nvSpPr>
          <p:cNvPr id="4" name="Slide Number Placeholder 3">
            <a:extLst>
              <a:ext uri="{FF2B5EF4-FFF2-40B4-BE49-F238E27FC236}">
                <a16:creationId xmlns:a16="http://schemas.microsoft.com/office/drawing/2014/main" id="{102F82D0-C9F8-4B5B-B98A-71F340D08CE7}"/>
              </a:ext>
            </a:extLst>
          </p:cNvPr>
          <p:cNvSpPr>
            <a:spLocks noGrp="1"/>
          </p:cNvSpPr>
          <p:nvPr>
            <p:ph type="sldNum" sz="quarter" idx="11"/>
          </p:nvPr>
        </p:nvSpPr>
        <p:spPr/>
        <p:txBody>
          <a:bodyPr/>
          <a:lstStyle/>
          <a:p>
            <a:fld id="{69974E82-3C2C-4ABB-838F-79BD9B35B7DF}" type="slidenum">
              <a:rPr lang="en-US" smtClean="0"/>
              <a:t>16</a:t>
            </a:fld>
            <a:endParaRPr lang="en-US"/>
          </a:p>
        </p:txBody>
      </p:sp>
    </p:spTree>
    <p:extLst>
      <p:ext uri="{BB962C8B-B14F-4D97-AF65-F5344CB8AC3E}">
        <p14:creationId xmlns:p14="http://schemas.microsoft.com/office/powerpoint/2010/main" val="302656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3D51-68AE-41C4-9C63-8519B5601C1E}"/>
              </a:ext>
            </a:extLst>
          </p:cNvPr>
          <p:cNvSpPr>
            <a:spLocks noGrp="1"/>
          </p:cNvSpPr>
          <p:nvPr>
            <p:ph type="title"/>
          </p:nvPr>
        </p:nvSpPr>
        <p:spPr/>
        <p:txBody>
          <a:bodyPr/>
          <a:lstStyle/>
          <a:p>
            <a:r>
              <a:rPr lang="en-US" dirty="0"/>
              <a:t>Distribution Vectors</a:t>
            </a:r>
          </a:p>
        </p:txBody>
      </p:sp>
      <p:sp>
        <p:nvSpPr>
          <p:cNvPr id="3" name="Slide Number Placeholder 2">
            <a:extLst>
              <a:ext uri="{FF2B5EF4-FFF2-40B4-BE49-F238E27FC236}">
                <a16:creationId xmlns:a16="http://schemas.microsoft.com/office/drawing/2014/main" id="{980C6659-B57D-478E-9EC9-2AA8DEF02F52}"/>
              </a:ext>
            </a:extLst>
          </p:cNvPr>
          <p:cNvSpPr>
            <a:spLocks noGrp="1"/>
          </p:cNvSpPr>
          <p:nvPr>
            <p:ph type="sldNum" sz="quarter" idx="12"/>
          </p:nvPr>
        </p:nvSpPr>
        <p:spPr/>
        <p:txBody>
          <a:bodyPr>
            <a:normAutofit fontScale="85000" lnSpcReduction="20000"/>
          </a:bodyPr>
          <a:lstStyle/>
          <a:p>
            <a:fld id="{69974E82-3C2C-4ABB-838F-79BD9B35B7DF}" type="slidenum">
              <a:rPr lang="en-US" smtClean="0"/>
              <a:t>17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304AC24-781F-4FAE-BC30-ED65B1BF5BB8}"/>
                  </a:ext>
                </a:extLst>
              </p:cNvPr>
              <p:cNvSpPr>
                <a:spLocks noGrp="1"/>
              </p:cNvSpPr>
              <p:nvPr>
                <p:ph sz="quarter" idx="1"/>
              </p:nvPr>
            </p:nvSpPr>
            <p:spPr/>
            <p:txBody>
              <a:bodyPr/>
              <a:lstStyle/>
              <a:p>
                <a:r>
                  <a:rPr lang="en-US" dirty="0"/>
                  <a:t>In a Markov chain, the probabilities of being in all possible states at time </a:t>
                </a:r>
                <a14:m>
                  <m:oMath xmlns:m="http://schemas.openxmlformats.org/officeDocument/2006/math">
                    <m:r>
                      <a:rPr lang="en-US" b="0" i="1" smtClean="0">
                        <a:latin typeface="Cambria Math" panose="02040503050406030204" pitchFamily="18" charset="0"/>
                      </a:rPr>
                      <m:t>𝑡</m:t>
                    </m:r>
                  </m:oMath>
                </a14:m>
                <a:r>
                  <a:rPr lang="en-US" dirty="0"/>
                  <a:t> form a </a:t>
                </a:r>
                <a:r>
                  <a:rPr lang="en-US" dirty="0">
                    <a:solidFill>
                      <a:srgbClr val="FF0000"/>
                    </a:solidFill>
                  </a:rPr>
                  <a:t>distribution vector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oMath>
                </a14:m>
                <a:r>
                  <a:rPr lang="en-US" dirty="0"/>
                  <a:t>:</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bSup>
                          <m:r>
                            <a:rPr lang="en-US" b="0" i="1" smtClean="0">
                              <a:latin typeface="Cambria Math" panose="02040503050406030204" pitchFamily="18" charset="0"/>
                            </a:rPr>
                            <m:t>, …,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𝑁</m:t>
                              </m:r>
                            </m:sub>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bSup>
                        </m:e>
                      </m:d>
                      <m:r>
                        <a:rPr lang="en-US" b="0" i="1" smtClean="0">
                          <a:latin typeface="Cambria Math" panose="02040503050406030204" pitchFamily="18" charset="0"/>
                        </a:rPr>
                        <m:t>.</m:t>
                      </m:r>
                    </m:oMath>
                  </m:oMathPara>
                </a14:m>
                <a:endParaRPr lang="en-US" dirty="0"/>
              </a:p>
              <a:p>
                <a:r>
                  <a:rPr lang="en-US" dirty="0"/>
                  <a:t>Since a Markov chain is in some state at each time </a:t>
                </a:r>
                <a14:m>
                  <m:oMath xmlns:m="http://schemas.openxmlformats.org/officeDocument/2006/math">
                    <m:r>
                      <a:rPr lang="en-US" b="0" i="1" smtClean="0">
                        <a:latin typeface="Cambria Math" panose="02040503050406030204" pitchFamily="18" charset="0"/>
                      </a:rPr>
                      <m:t>𝑡</m:t>
                    </m:r>
                  </m:oMath>
                </a14:m>
                <a:r>
                  <a:rPr lang="en-US" dirty="0"/>
                  <a:t>, we have </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𝑁</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up>
                      </m:sSubSup>
                      <m:r>
                        <a:rPr lang="en-US" b="0" i="1" smtClean="0">
                          <a:latin typeface="Cambria Math" panose="02040503050406030204" pitchFamily="18" charset="0"/>
                        </a:rPr>
                        <m:t>=1.</m:t>
                      </m:r>
                    </m:oMath>
                  </m:oMathPara>
                </a14:m>
                <a:endParaRPr lang="en-US" dirty="0"/>
              </a:p>
              <a:p>
                <a:r>
                  <a:rPr lang="en-US" dirty="0"/>
                  <a:t>If we know a transition matrix </a:t>
                </a:r>
                <a14:m>
                  <m:oMath xmlns:m="http://schemas.openxmlformats.org/officeDocument/2006/math">
                    <m:r>
                      <a:rPr lang="en-US" b="0" i="1" smtClean="0">
                        <a:latin typeface="Cambria Math" panose="02040503050406030204" pitchFamily="18" charset="0"/>
                      </a:rPr>
                      <m:t>𝑃</m:t>
                    </m:r>
                  </m:oMath>
                </a14:m>
                <a:r>
                  <a:rPr lang="en-US" dirty="0"/>
                  <a:t> and a distribution vector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oMath>
                </a14:m>
                <a:r>
                  <a:rPr lang="en-US" dirty="0"/>
                  <a:t>, then we can compute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oMath>
                </a14:m>
                <a:r>
                  <a:rPr lang="en-US" dirty="0"/>
                  <a:t>:</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1304AC24-781F-4FAE-BC30-ED65B1BF5BB8}"/>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r="-1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53C732-D7C1-406F-85FB-E3B158000AF1}"/>
                  </a:ext>
                </a:extLst>
              </p:cNvPr>
              <p:cNvSpPr txBox="1"/>
              <p:nvPr/>
            </p:nvSpPr>
            <p:spPr>
              <a:xfrm>
                <a:off x="4762500" y="5493775"/>
                <a:ext cx="2667000" cy="576825"/>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900" i="1" smtClean="0">
                              <a:latin typeface="Cambria Math" panose="02040503050406030204" pitchFamily="18" charset="0"/>
                            </a:rPr>
                          </m:ctrlPr>
                        </m:sSupPr>
                        <m:e>
                          <m:r>
                            <a:rPr lang="en-US" sz="2900" b="0" i="1" smtClean="0">
                              <a:latin typeface="Cambria Math" panose="02040503050406030204" pitchFamily="18" charset="0"/>
                            </a:rPr>
                            <m:t>𝑥</m:t>
                          </m:r>
                        </m:e>
                        <m:sup>
                          <m:r>
                            <a:rPr lang="en-US" sz="2900" b="0" i="1" smtClean="0">
                              <a:latin typeface="Cambria Math" panose="02040503050406030204" pitchFamily="18" charset="0"/>
                            </a:rPr>
                            <m:t>(</m:t>
                          </m:r>
                          <m:r>
                            <a:rPr lang="en-US" sz="2900" b="0" i="1" smtClean="0">
                              <a:latin typeface="Cambria Math" panose="02040503050406030204" pitchFamily="18" charset="0"/>
                            </a:rPr>
                            <m:t>𝑡</m:t>
                          </m:r>
                          <m:r>
                            <a:rPr lang="en-US" sz="2900" b="0" i="1" smtClean="0">
                              <a:latin typeface="Cambria Math" panose="02040503050406030204" pitchFamily="18" charset="0"/>
                            </a:rPr>
                            <m:t>+1)</m:t>
                          </m:r>
                        </m:sup>
                      </m:sSup>
                      <m:r>
                        <a:rPr lang="en-US" sz="2900" b="0" i="1" smtClean="0">
                          <a:latin typeface="Cambria Math" panose="02040503050406030204" pitchFamily="18" charset="0"/>
                        </a:rPr>
                        <m:t>= </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𝑥</m:t>
                          </m:r>
                        </m:e>
                        <m:sup>
                          <m:r>
                            <a:rPr lang="en-US" sz="2900" b="0" i="1" smtClean="0">
                              <a:latin typeface="Cambria Math" panose="02040503050406030204" pitchFamily="18" charset="0"/>
                            </a:rPr>
                            <m:t>(</m:t>
                          </m:r>
                          <m:r>
                            <a:rPr lang="en-US" sz="2900" b="0" i="1" smtClean="0">
                              <a:latin typeface="Cambria Math" panose="02040503050406030204" pitchFamily="18" charset="0"/>
                            </a:rPr>
                            <m:t>𝑡</m:t>
                          </m:r>
                          <m:r>
                            <a:rPr lang="en-US" sz="2900" b="0" i="1" smtClean="0">
                              <a:latin typeface="Cambria Math" panose="02040503050406030204" pitchFamily="18" charset="0"/>
                            </a:rPr>
                            <m:t>)</m:t>
                          </m:r>
                        </m:sup>
                      </m:sSup>
                      <m:r>
                        <a:rPr lang="en-US" sz="2900" b="0" i="1" smtClean="0">
                          <a:latin typeface="Cambria Math" panose="02040503050406030204" pitchFamily="18" charset="0"/>
                        </a:rPr>
                        <m:t> </m:t>
                      </m:r>
                      <m:r>
                        <a:rPr lang="en-US" sz="2900" b="0" i="1" smtClean="0">
                          <a:latin typeface="Cambria Math" panose="02040503050406030204" pitchFamily="18" charset="0"/>
                        </a:rPr>
                        <m:t>𝑃</m:t>
                      </m:r>
                    </m:oMath>
                  </m:oMathPara>
                </a14:m>
                <a:endParaRPr lang="en-US" sz="2900" dirty="0"/>
              </a:p>
            </p:txBody>
          </p:sp>
        </mc:Choice>
        <mc:Fallback xmlns="">
          <p:sp>
            <p:nvSpPr>
              <p:cNvPr id="5" name="TextBox 4">
                <a:extLst>
                  <a:ext uri="{FF2B5EF4-FFF2-40B4-BE49-F238E27FC236}">
                    <a16:creationId xmlns:a16="http://schemas.microsoft.com/office/drawing/2014/main" id="{4153C732-D7C1-406F-85FB-E3B158000AF1}"/>
                  </a:ext>
                </a:extLst>
              </p:cNvPr>
              <p:cNvSpPr txBox="1">
                <a:spLocks noRot="1" noChangeAspect="1" noMove="1" noResize="1" noEditPoints="1" noAdjustHandles="1" noChangeArrowheads="1" noChangeShapeType="1" noTextEdit="1"/>
              </p:cNvSpPr>
              <p:nvPr/>
            </p:nvSpPr>
            <p:spPr>
              <a:xfrm>
                <a:off x="4762500" y="5493775"/>
                <a:ext cx="2667000" cy="57682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62413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3D51-68AE-41C4-9C63-8519B5601C1E}"/>
              </a:ext>
            </a:extLst>
          </p:cNvPr>
          <p:cNvSpPr>
            <a:spLocks noGrp="1"/>
          </p:cNvSpPr>
          <p:nvPr>
            <p:ph type="title"/>
          </p:nvPr>
        </p:nvSpPr>
        <p:spPr/>
        <p:txBody>
          <a:bodyPr/>
          <a:lstStyle/>
          <a:p>
            <a:r>
              <a:rPr lang="en-US" dirty="0"/>
              <a:t>Computation of Distribution Vectors</a:t>
            </a:r>
          </a:p>
        </p:txBody>
      </p:sp>
      <p:sp>
        <p:nvSpPr>
          <p:cNvPr id="3" name="Slide Number Placeholder 2">
            <a:extLst>
              <a:ext uri="{FF2B5EF4-FFF2-40B4-BE49-F238E27FC236}">
                <a16:creationId xmlns:a16="http://schemas.microsoft.com/office/drawing/2014/main" id="{980C6659-B57D-478E-9EC9-2AA8DEF02F52}"/>
              </a:ext>
            </a:extLst>
          </p:cNvPr>
          <p:cNvSpPr>
            <a:spLocks noGrp="1"/>
          </p:cNvSpPr>
          <p:nvPr>
            <p:ph type="sldNum" sz="quarter" idx="12"/>
          </p:nvPr>
        </p:nvSpPr>
        <p:spPr/>
        <p:txBody>
          <a:bodyPr>
            <a:normAutofit fontScale="85000" lnSpcReduction="20000"/>
          </a:bodyPr>
          <a:lstStyle/>
          <a:p>
            <a:fld id="{69974E82-3C2C-4ABB-838F-79BD9B35B7DF}" type="slidenum">
              <a:rPr lang="en-US" smtClean="0"/>
              <a:t>18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304AC24-781F-4FAE-BC30-ED65B1BF5BB8}"/>
                  </a:ext>
                </a:extLst>
              </p:cNvPr>
              <p:cNvSpPr>
                <a:spLocks noGrp="1"/>
              </p:cNvSpPr>
              <p:nvPr>
                <p:ph sz="quarter" idx="1"/>
              </p:nvPr>
            </p:nvSpPr>
            <p:spPr/>
            <p:txBody>
              <a:bodyPr/>
              <a:lstStyle/>
              <a:p>
                <a:pPr marL="0" indent="0">
                  <a:buNone/>
                </a:pPr>
                <a:r>
                  <a:rPr lang="en-US" b="1" dirty="0">
                    <a:solidFill>
                      <a:srgbClr val="0070C0"/>
                    </a:solidFill>
                  </a:rPr>
                  <a:t>Distribution vectors:</a:t>
                </a:r>
              </a:p>
              <a:p>
                <a:r>
                  <a:rPr lang="en-US" dirty="0">
                    <a:solidFill>
                      <a:srgbClr val="0070C0"/>
                    </a:solidFill>
                  </a:rPr>
                  <a:t>at time </a:t>
                </a:r>
                <a14:m>
                  <m:oMath xmlns:m="http://schemas.openxmlformats.org/officeDocument/2006/math">
                    <m:r>
                      <a:rPr lang="en-US" i="1" dirty="0" smtClean="0">
                        <a:solidFill>
                          <a:srgbClr val="0070C0"/>
                        </a:solidFill>
                        <a:latin typeface="Cambria Math" panose="02040503050406030204" pitchFamily="18" charset="0"/>
                      </a:rPr>
                      <m:t>0</m:t>
                    </m:r>
                  </m:oMath>
                </a14:m>
                <a:r>
                  <a:rPr lang="en-US" dirty="0">
                    <a:solidFill>
                      <a:srgbClr val="0070C0"/>
                    </a:solidFill>
                  </a:rPr>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(0)</m:t>
                        </m:r>
                      </m:sup>
                    </m:sSup>
                  </m:oMath>
                </a14:m>
                <a:r>
                  <a:rPr lang="en-US" dirty="0"/>
                  <a:t> (the initial distribution vector)</a:t>
                </a:r>
              </a:p>
              <a:p>
                <a:r>
                  <a:rPr lang="en-US" dirty="0">
                    <a:solidFill>
                      <a:srgbClr val="0070C0"/>
                    </a:solidFill>
                  </a:rPr>
                  <a:t>at time </a:t>
                </a:r>
                <a14:m>
                  <m:oMath xmlns:m="http://schemas.openxmlformats.org/officeDocument/2006/math">
                    <m:r>
                      <a:rPr lang="en-US" b="0" i="1" smtClean="0">
                        <a:solidFill>
                          <a:srgbClr val="0070C0"/>
                        </a:solidFill>
                        <a:latin typeface="Cambria Math" panose="02040503050406030204" pitchFamily="18" charset="0"/>
                      </a:rPr>
                      <m:t>1</m:t>
                    </m:r>
                  </m:oMath>
                </a14:m>
                <a:r>
                  <a:rPr lang="en-US" dirty="0">
                    <a:solidFill>
                      <a:srgbClr val="0070C0"/>
                    </a:solidFill>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(0)</m:t>
                        </m:r>
                      </m:sup>
                    </m:sSup>
                    <m:r>
                      <a:rPr lang="en-US" b="0" i="1" smtClean="0">
                        <a:latin typeface="Cambria Math" panose="02040503050406030204" pitchFamily="18" charset="0"/>
                      </a:rPr>
                      <m:t>𝑃</m:t>
                    </m:r>
                  </m:oMath>
                </a14:m>
                <a:endParaRPr lang="en-US" dirty="0"/>
              </a:p>
              <a:p>
                <a:r>
                  <a:rPr lang="en-US" dirty="0">
                    <a:solidFill>
                      <a:srgbClr val="0070C0"/>
                    </a:solidFill>
                  </a:rPr>
                  <a:t>at time </a:t>
                </a:r>
                <a14:m>
                  <m:oMath xmlns:m="http://schemas.openxmlformats.org/officeDocument/2006/math">
                    <m:r>
                      <a:rPr lang="en-US" b="0" i="1" smtClean="0">
                        <a:solidFill>
                          <a:srgbClr val="0070C0"/>
                        </a:solidFill>
                        <a:latin typeface="Cambria Math" panose="02040503050406030204" pitchFamily="18" charset="0"/>
                      </a:rPr>
                      <m:t>2</m:t>
                    </m:r>
                  </m:oMath>
                </a14:m>
                <a:r>
                  <a:rPr lang="en-US" dirty="0">
                    <a:solidFill>
                      <a:srgbClr val="0070C0"/>
                    </a:solidFill>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2</m:t>
                        </m:r>
                      </m:sup>
                    </m:sSup>
                  </m:oMath>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oMath>
                  </m:oMathPara>
                </a14:m>
                <a:endParaRPr lang="en-US" b="0" dirty="0"/>
              </a:p>
              <a:p>
                <a:r>
                  <a:rPr lang="en-US" dirty="0">
                    <a:solidFill>
                      <a:srgbClr val="0070C0"/>
                    </a:solidFill>
                  </a:rPr>
                  <a:t>at time </a:t>
                </a:r>
                <a14:m>
                  <m:oMath xmlns:m="http://schemas.openxmlformats.org/officeDocument/2006/math">
                    <m:r>
                      <a:rPr lang="en-US" b="0" i="1" smtClean="0">
                        <a:solidFill>
                          <a:srgbClr val="0070C0"/>
                        </a:solidFill>
                        <a:latin typeface="Cambria Math" panose="02040503050406030204" pitchFamily="18" charset="0"/>
                      </a:rPr>
                      <m:t>𝑡</m:t>
                    </m:r>
                  </m:oMath>
                </a14:m>
                <a:r>
                  <a:rPr lang="en-US" dirty="0">
                    <a:solidFill>
                      <a:srgbClr val="0070C0"/>
                    </a:solidFill>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𝑡</m:t>
                        </m:r>
                        <m:r>
                          <a:rPr lang="en-US" i="1">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𝑡</m:t>
                        </m:r>
                      </m:sup>
                    </m:sSup>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1304AC24-781F-4FAE-BC30-ED65B1BF5BB8}"/>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81EEF2-89F6-40F0-B817-D5C6C2F80EE9}"/>
                  </a:ext>
                </a:extLst>
              </p:cNvPr>
              <p:cNvSpPr txBox="1"/>
              <p:nvPr/>
            </p:nvSpPr>
            <p:spPr>
              <a:xfrm>
                <a:off x="5096764" y="5219700"/>
                <a:ext cx="2311400" cy="576825"/>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900" i="1" smtClean="0">
                              <a:latin typeface="Cambria Math" panose="02040503050406030204" pitchFamily="18" charset="0"/>
                            </a:rPr>
                          </m:ctrlPr>
                        </m:sSupPr>
                        <m:e>
                          <m:r>
                            <a:rPr lang="en-US" sz="2900" b="0" i="1" smtClean="0">
                              <a:latin typeface="Cambria Math" panose="02040503050406030204" pitchFamily="18" charset="0"/>
                            </a:rPr>
                            <m:t>𝑥</m:t>
                          </m:r>
                        </m:e>
                        <m:sup>
                          <m:r>
                            <a:rPr lang="en-US" sz="2900" b="0" i="1" smtClean="0">
                              <a:latin typeface="Cambria Math" panose="02040503050406030204" pitchFamily="18" charset="0"/>
                            </a:rPr>
                            <m:t>(</m:t>
                          </m:r>
                          <m:r>
                            <a:rPr lang="en-US" sz="2900" b="0" i="1" smtClean="0">
                              <a:latin typeface="Cambria Math" panose="02040503050406030204" pitchFamily="18" charset="0"/>
                            </a:rPr>
                            <m:t>𝑡</m:t>
                          </m:r>
                          <m:r>
                            <a:rPr lang="en-US" sz="2900" b="0" i="1" smtClean="0">
                              <a:latin typeface="Cambria Math" panose="02040503050406030204" pitchFamily="18" charset="0"/>
                            </a:rPr>
                            <m:t>)</m:t>
                          </m:r>
                        </m:sup>
                      </m:sSup>
                      <m:r>
                        <a:rPr lang="en-US" sz="2900" b="0" i="1" smtClean="0">
                          <a:latin typeface="Cambria Math" panose="02040503050406030204" pitchFamily="18" charset="0"/>
                        </a:rPr>
                        <m:t>=</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𝑥</m:t>
                          </m:r>
                        </m:e>
                        <m:sup>
                          <m:r>
                            <a:rPr lang="en-US" sz="2900" b="0" i="1" smtClean="0">
                              <a:latin typeface="Cambria Math" panose="02040503050406030204" pitchFamily="18" charset="0"/>
                            </a:rPr>
                            <m:t>(0)</m:t>
                          </m:r>
                        </m:sup>
                      </m:sSup>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𝑃</m:t>
                          </m:r>
                        </m:e>
                        <m:sup>
                          <m:r>
                            <a:rPr lang="en-US" sz="2900" b="0" i="1" smtClean="0">
                              <a:latin typeface="Cambria Math" panose="02040503050406030204" pitchFamily="18" charset="0"/>
                            </a:rPr>
                            <m:t>𝑡</m:t>
                          </m:r>
                        </m:sup>
                      </m:sSup>
                    </m:oMath>
                  </m:oMathPara>
                </a14:m>
                <a:endParaRPr lang="en-US" sz="2900" dirty="0"/>
              </a:p>
            </p:txBody>
          </p:sp>
        </mc:Choice>
        <mc:Fallback xmlns="">
          <p:sp>
            <p:nvSpPr>
              <p:cNvPr id="5" name="TextBox 4">
                <a:extLst>
                  <a:ext uri="{FF2B5EF4-FFF2-40B4-BE49-F238E27FC236}">
                    <a16:creationId xmlns:a16="http://schemas.microsoft.com/office/drawing/2014/main" id="{6681EEF2-89F6-40F0-B817-D5C6C2F80EE9}"/>
                  </a:ext>
                </a:extLst>
              </p:cNvPr>
              <p:cNvSpPr txBox="1">
                <a:spLocks noRot="1" noChangeAspect="1" noMove="1" noResize="1" noEditPoints="1" noAdjustHandles="1" noChangeArrowheads="1" noChangeShapeType="1" noTextEdit="1"/>
              </p:cNvSpPr>
              <p:nvPr/>
            </p:nvSpPr>
            <p:spPr>
              <a:xfrm>
                <a:off x="5096764" y="5219700"/>
                <a:ext cx="2311400" cy="57682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43663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3D51-68AE-41C4-9C63-8519B5601C1E}"/>
              </a:ext>
            </a:extLst>
          </p:cNvPr>
          <p:cNvSpPr>
            <a:spLocks noGrp="1"/>
          </p:cNvSpPr>
          <p:nvPr>
            <p:ph type="title"/>
          </p:nvPr>
        </p:nvSpPr>
        <p:spPr/>
        <p:txBody>
          <a:bodyPr/>
          <a:lstStyle/>
          <a:p>
            <a:r>
              <a:rPr lang="en-US" dirty="0"/>
              <a:t>Ranks as </a:t>
            </a:r>
            <a:r>
              <a:rPr lang="en-US"/>
              <a:t>Limit Probabilities</a:t>
            </a:r>
            <a:endParaRPr lang="en-US" dirty="0"/>
          </a:p>
        </p:txBody>
      </p:sp>
      <p:sp>
        <p:nvSpPr>
          <p:cNvPr id="3" name="Slide Number Placeholder 2">
            <a:extLst>
              <a:ext uri="{FF2B5EF4-FFF2-40B4-BE49-F238E27FC236}">
                <a16:creationId xmlns:a16="http://schemas.microsoft.com/office/drawing/2014/main" id="{980C6659-B57D-478E-9EC9-2AA8DEF02F52}"/>
              </a:ext>
            </a:extLst>
          </p:cNvPr>
          <p:cNvSpPr>
            <a:spLocks noGrp="1"/>
          </p:cNvSpPr>
          <p:nvPr>
            <p:ph type="sldNum" sz="quarter" idx="12"/>
          </p:nvPr>
        </p:nvSpPr>
        <p:spPr/>
        <p:txBody>
          <a:bodyPr>
            <a:normAutofit fontScale="85000" lnSpcReduction="20000"/>
          </a:bodyPr>
          <a:lstStyle/>
          <a:p>
            <a:fld id="{69974E82-3C2C-4ABB-838F-79BD9B35B7DF}" type="slidenum">
              <a:rPr lang="en-US" smtClean="0"/>
              <a:t>19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304AC24-781F-4FAE-BC30-ED65B1BF5BB8}"/>
                  </a:ext>
                </a:extLst>
              </p:cNvPr>
              <p:cNvSpPr>
                <a:spLocks noGrp="1"/>
              </p:cNvSpPr>
              <p:nvPr>
                <p:ph sz="quarter" idx="1"/>
              </p:nvPr>
            </p:nvSpPr>
            <p:spPr/>
            <p:txBody>
              <a:bodyPr>
                <a:normAutofit lnSpcReduction="10000"/>
              </a:bodyPr>
              <a:lstStyle/>
              <a:p>
                <a:r>
                  <a:rPr lang="en-US" b="1" dirty="0">
                    <a:solidFill>
                      <a:srgbClr val="0070C0"/>
                    </a:solidFill>
                  </a:rPr>
                  <a:t>Infinite random walks. </a:t>
                </a:r>
                <a:r>
                  <a:rPr lang="en-US" dirty="0"/>
                  <a:t>Loosely speaking, we would like to define the rank of page </a:t>
                </a:r>
                <a14:m>
                  <m:oMath xmlns:m="http://schemas.openxmlformats.org/officeDocument/2006/math">
                    <m:r>
                      <a:rPr lang="en-US" i="1" dirty="0" smtClean="0">
                        <a:latin typeface="Cambria Math" panose="02040503050406030204" pitchFamily="18" charset="0"/>
                      </a:rPr>
                      <m:t>𝑖</m:t>
                    </m:r>
                  </m:oMath>
                </a14:m>
                <a:r>
                  <a:rPr lang="en-US" dirty="0"/>
                  <a:t> as the probability (frequency) of visiting </a:t>
                </a:r>
                <a14:m>
                  <m:oMath xmlns:m="http://schemas.openxmlformats.org/officeDocument/2006/math">
                    <m:r>
                      <a:rPr lang="en-US" i="1" dirty="0" smtClean="0">
                        <a:latin typeface="Cambria Math" panose="02040503050406030204" pitchFamily="18" charset="0"/>
                      </a:rPr>
                      <m:t>𝑖</m:t>
                    </m:r>
                  </m:oMath>
                </a14:m>
                <a:r>
                  <a:rPr lang="en-US" dirty="0"/>
                  <a:t> during the random walk. However, the random walk has an infinite number of steps. How could we define the probability of visiting page </a:t>
                </a:r>
                <a14:m>
                  <m:oMath xmlns:m="http://schemas.openxmlformats.org/officeDocument/2006/math">
                    <m:r>
                      <a:rPr lang="en-US" i="1" dirty="0" smtClean="0">
                        <a:latin typeface="Cambria Math" panose="02040503050406030204" pitchFamily="18" charset="0"/>
                      </a:rPr>
                      <m:t>𝑖</m:t>
                    </m:r>
                  </m:oMath>
                </a14:m>
                <a:r>
                  <a:rPr lang="en-US" dirty="0"/>
                  <a:t>?</a:t>
                </a:r>
              </a:p>
              <a:p>
                <a:r>
                  <a:rPr lang="en-US" b="1" dirty="0">
                    <a:solidFill>
                      <a:srgbClr val="0070C0"/>
                    </a:solidFill>
                  </a:rPr>
                  <a:t>Limit probabilities. </a:t>
                </a:r>
                <a:r>
                  <a:rPr lang="en-US" dirty="0"/>
                  <a:t>A natural idea is to define the ranks as “limit probabilities”: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𝑡</m:t>
                              </m:r>
                            </m:den>
                          </m:f>
                        </m:e>
                      </m:func>
                    </m:oMath>
                  </m:oMathPara>
                </a14:m>
                <a:endParaRPr lang="en-US" dirty="0"/>
              </a:p>
              <a:p>
                <a:pPr marL="0" indent="0">
                  <a:buNone/>
                </a:pPr>
                <a:r>
                  <a:rPr lang="en-US" dirty="0"/>
                  <a:t>   where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dirty="0"/>
                  <a:t> is the number of visits of page </a:t>
                </a:r>
                <a14:m>
                  <m:oMath xmlns:m="http://schemas.openxmlformats.org/officeDocument/2006/math">
                    <m:r>
                      <a:rPr lang="en-US" b="0" i="1" smtClean="0">
                        <a:latin typeface="Cambria Math" panose="02040503050406030204" pitchFamily="18" charset="0"/>
                      </a:rPr>
                      <m:t>𝑖</m:t>
                    </m:r>
                  </m:oMath>
                </a14:m>
                <a:r>
                  <a:rPr lang="en-US" dirty="0"/>
                  <a:t> in </a:t>
                </a:r>
                <a14:m>
                  <m:oMath xmlns:m="http://schemas.openxmlformats.org/officeDocument/2006/math">
                    <m:r>
                      <a:rPr lang="en-US" b="0" i="1" smtClean="0">
                        <a:latin typeface="Cambria Math" panose="02040503050406030204" pitchFamily="18" charset="0"/>
                      </a:rPr>
                      <m:t>𝑡</m:t>
                    </m:r>
                  </m:oMath>
                </a14:m>
                <a:r>
                  <a:rPr lang="en-US" dirty="0"/>
                  <a:t> steps. </a:t>
                </a:r>
              </a:p>
              <a:p>
                <a:r>
                  <a:rPr lang="en-US" b="1" dirty="0">
                    <a:solidFill>
                      <a:srgbClr val="0070C0"/>
                    </a:solidFill>
                  </a:rPr>
                  <a:t>Question.</a:t>
                </a:r>
                <a:r>
                  <a:rPr lang="en-US" dirty="0"/>
                  <a:t> Do such probabilities exist? </a:t>
                </a:r>
              </a:p>
            </p:txBody>
          </p:sp>
        </mc:Choice>
        <mc:Fallback xmlns="">
          <p:sp>
            <p:nvSpPr>
              <p:cNvPr id="4" name="Content Placeholder 3">
                <a:extLst>
                  <a:ext uri="{FF2B5EF4-FFF2-40B4-BE49-F238E27FC236}">
                    <a16:creationId xmlns:a16="http://schemas.microsoft.com/office/drawing/2014/main" id="{1304AC24-781F-4FAE-BC30-ED65B1BF5BB8}"/>
                  </a:ext>
                </a:extLst>
              </p:cNvPr>
              <p:cNvSpPr>
                <a:spLocks noGrp="1" noRot="1" noChangeAspect="1" noMove="1" noResize="1" noEditPoints="1" noAdjustHandles="1" noChangeArrowheads="1" noChangeShapeType="1" noTextEdit="1"/>
              </p:cNvSpPr>
              <p:nvPr>
                <p:ph sz="quarter" idx="1"/>
              </p:nvPr>
            </p:nvSpPr>
            <p:spPr>
              <a:blipFill>
                <a:blip r:embed="rId2"/>
                <a:stretch>
                  <a:fillRect l="-280" t="-2307" r="-617" b="-1357"/>
                </a:stretch>
              </a:blipFill>
            </p:spPr>
            <p:txBody>
              <a:bodyPr/>
              <a:lstStyle/>
              <a:p>
                <a:r>
                  <a:rPr lang="en-US">
                    <a:noFill/>
                  </a:rPr>
                  <a:t> </a:t>
                </a:r>
              </a:p>
            </p:txBody>
          </p:sp>
        </mc:Fallback>
      </mc:AlternateContent>
    </p:spTree>
    <p:extLst>
      <p:ext uri="{BB962C8B-B14F-4D97-AF65-F5344CB8AC3E}">
        <p14:creationId xmlns:p14="http://schemas.microsoft.com/office/powerpoint/2010/main" val="104307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9EEB47-79AF-4821-B470-C324212C9F8A}"/>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123A631-5F82-4126-86BB-9C7ACA604D2D}"/>
              </a:ext>
            </a:extLst>
          </p:cNvPr>
          <p:cNvSpPr>
            <a:spLocks noGrp="1"/>
          </p:cNvSpPr>
          <p:nvPr>
            <p:ph type="title"/>
          </p:nvPr>
        </p:nvSpPr>
        <p:spPr/>
        <p:txBody>
          <a:bodyPr/>
          <a:lstStyle/>
          <a:p>
            <a:r>
              <a:rPr lang="en-US" dirty="0"/>
              <a:t>Random Walks on the Web </a:t>
            </a:r>
          </a:p>
        </p:txBody>
      </p:sp>
      <p:sp>
        <p:nvSpPr>
          <p:cNvPr id="4" name="Slide Number Placeholder 3">
            <a:extLst>
              <a:ext uri="{FF2B5EF4-FFF2-40B4-BE49-F238E27FC236}">
                <a16:creationId xmlns:a16="http://schemas.microsoft.com/office/drawing/2014/main" id="{1CCE2868-3860-4E66-AA4B-C71EEDAE2363}"/>
              </a:ext>
            </a:extLst>
          </p:cNvPr>
          <p:cNvSpPr>
            <a:spLocks noGrp="1"/>
          </p:cNvSpPr>
          <p:nvPr>
            <p:ph type="sldNum" sz="quarter" idx="11"/>
          </p:nvPr>
        </p:nvSpPr>
        <p:spPr/>
        <p:txBody>
          <a:bodyPr/>
          <a:lstStyle/>
          <a:p>
            <a:fld id="{69974E82-3C2C-4ABB-838F-79BD9B35B7DF}" type="slidenum">
              <a:rPr lang="en-US" smtClean="0"/>
              <a:t>2</a:t>
            </a:fld>
            <a:endParaRPr lang="en-US"/>
          </a:p>
        </p:txBody>
      </p:sp>
    </p:spTree>
    <p:extLst>
      <p:ext uri="{BB962C8B-B14F-4D97-AF65-F5344CB8AC3E}">
        <p14:creationId xmlns:p14="http://schemas.microsoft.com/office/powerpoint/2010/main" val="412656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3D51-68AE-41C4-9C63-8519B5601C1E}"/>
              </a:ext>
            </a:extLst>
          </p:cNvPr>
          <p:cNvSpPr>
            <a:spLocks noGrp="1"/>
          </p:cNvSpPr>
          <p:nvPr>
            <p:ph type="title"/>
          </p:nvPr>
        </p:nvSpPr>
        <p:spPr/>
        <p:txBody>
          <a:bodyPr/>
          <a:lstStyle/>
          <a:p>
            <a:r>
              <a:rPr lang="en-US" dirty="0"/>
              <a:t>Stationary Distributions</a:t>
            </a:r>
          </a:p>
        </p:txBody>
      </p:sp>
      <p:sp>
        <p:nvSpPr>
          <p:cNvPr id="3" name="Slide Number Placeholder 2">
            <a:extLst>
              <a:ext uri="{FF2B5EF4-FFF2-40B4-BE49-F238E27FC236}">
                <a16:creationId xmlns:a16="http://schemas.microsoft.com/office/drawing/2014/main" id="{980C6659-B57D-478E-9EC9-2AA8DEF02F52}"/>
              </a:ext>
            </a:extLst>
          </p:cNvPr>
          <p:cNvSpPr>
            <a:spLocks noGrp="1"/>
          </p:cNvSpPr>
          <p:nvPr>
            <p:ph type="sldNum" sz="quarter" idx="12"/>
          </p:nvPr>
        </p:nvSpPr>
        <p:spPr/>
        <p:txBody>
          <a:bodyPr>
            <a:normAutofit fontScale="85000" lnSpcReduction="20000"/>
          </a:bodyPr>
          <a:lstStyle/>
          <a:p>
            <a:fld id="{69974E82-3C2C-4ABB-838F-79BD9B35B7DF}" type="slidenum">
              <a:rPr lang="en-US" smtClean="0"/>
              <a:t>20</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304AC24-781F-4FAE-BC30-ED65B1BF5BB8}"/>
                  </a:ext>
                </a:extLst>
              </p:cNvPr>
              <p:cNvSpPr>
                <a:spLocks noGrp="1"/>
              </p:cNvSpPr>
              <p:nvPr>
                <p:ph sz="quarter" idx="1"/>
              </p:nvPr>
            </p:nvSpPr>
            <p:spPr/>
            <p:txBody>
              <a:bodyPr/>
              <a:lstStyle/>
              <a:p>
                <a:r>
                  <a:rPr lang="en-US" b="1" dirty="0">
                    <a:solidFill>
                      <a:srgbClr val="0070C0"/>
                    </a:solidFill>
                  </a:rPr>
                  <a:t>Definition.</a:t>
                </a:r>
                <a:r>
                  <a:rPr lang="en-US" dirty="0"/>
                  <a:t> A </a:t>
                </a:r>
                <a:r>
                  <a:rPr lang="en-US" dirty="0">
                    <a:solidFill>
                      <a:srgbClr val="FF0000"/>
                    </a:solidFill>
                  </a:rPr>
                  <a:t>stationary distribution </a:t>
                </a:r>
                <a:r>
                  <a:rPr lang="en-US" dirty="0"/>
                  <a:t>of a Markov chain is a distribution vector </a:t>
                </a:r>
                <a14:m>
                  <m:oMath xmlns:m="http://schemas.openxmlformats.org/officeDocument/2006/math">
                    <m:r>
                      <a:rPr lang="en-US" b="0" i="1" smtClean="0">
                        <a:latin typeface="Cambria Math" panose="02040503050406030204" pitchFamily="18" charset="0"/>
                      </a:rPr>
                      <m:t>𝜋</m:t>
                    </m:r>
                  </m:oMath>
                </a14:m>
                <a:r>
                  <a:rPr lang="en-US" dirty="0"/>
                  <a:t> such that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𝑃</m:t>
                    </m:r>
                  </m:oMath>
                </a14:m>
                <a:r>
                  <a:rPr lang="en-US" dirty="0"/>
                  <a:t> where </a:t>
                </a:r>
                <a14:m>
                  <m:oMath xmlns:m="http://schemas.openxmlformats.org/officeDocument/2006/math">
                    <m:r>
                      <a:rPr lang="en-US" i="1" dirty="0" smtClean="0">
                        <a:latin typeface="Cambria Math" panose="02040503050406030204" pitchFamily="18" charset="0"/>
                      </a:rPr>
                      <m:t>𝑃</m:t>
                    </m:r>
                  </m:oMath>
                </a14:m>
                <a:r>
                  <a:rPr lang="en-US" dirty="0"/>
                  <a:t> is the transition matrix of the Markov chain.</a:t>
                </a:r>
              </a:p>
              <a:p>
                <a:r>
                  <a:rPr lang="en-US" b="1" dirty="0">
                    <a:solidFill>
                      <a:srgbClr val="0070C0"/>
                    </a:solidFill>
                  </a:rPr>
                  <a:t>Example. </a:t>
                </a:r>
                <a:r>
                  <a:rPr lang="en-US" dirty="0"/>
                  <a:t>The random walk on the directed graph below is a Markov chain. We will find its stationary distribution in the next slide. </a:t>
                </a:r>
              </a:p>
              <a:p>
                <a:endParaRPr lang="en-US" dirty="0">
                  <a:solidFill>
                    <a:srgbClr val="0070C0"/>
                  </a:solidFill>
                </a:endParaRPr>
              </a:p>
            </p:txBody>
          </p:sp>
        </mc:Choice>
        <mc:Fallback xmlns="">
          <p:sp>
            <p:nvSpPr>
              <p:cNvPr id="4" name="Content Placeholder 3">
                <a:extLst>
                  <a:ext uri="{FF2B5EF4-FFF2-40B4-BE49-F238E27FC236}">
                    <a16:creationId xmlns:a16="http://schemas.microsoft.com/office/drawing/2014/main" id="{1304AC24-781F-4FAE-BC30-ED65B1BF5BB8}"/>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r="-157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81FE3BB-D684-43CA-AF48-CD8C16288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606" y="4112130"/>
            <a:ext cx="2892552" cy="1786128"/>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B71967D-0956-4C1B-9EA7-137C7F9A91CF}"/>
                  </a:ext>
                </a:extLst>
              </p:cNvPr>
              <p:cNvSpPr txBox="1"/>
              <p:nvPr/>
            </p:nvSpPr>
            <p:spPr>
              <a:xfrm>
                <a:off x="5477764" y="4351136"/>
                <a:ext cx="3920236" cy="12725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900" b="0" i="1" smtClean="0">
                          <a:latin typeface="Cambria Math" panose="02040503050406030204" pitchFamily="18" charset="0"/>
                        </a:rPr>
                        <m:t>𝑃</m:t>
                      </m:r>
                      <m:r>
                        <a:rPr lang="en-US" sz="2900" b="0" i="1" smtClean="0">
                          <a:latin typeface="Cambria Math" panose="02040503050406030204" pitchFamily="18" charset="0"/>
                        </a:rPr>
                        <m:t>=</m:t>
                      </m:r>
                      <m:d>
                        <m:dPr>
                          <m:begChr m:val="["/>
                          <m:endChr m:val="]"/>
                          <m:ctrlPr>
                            <a:rPr lang="en-US" sz="2900" b="0" i="1" smtClean="0">
                              <a:latin typeface="Cambria Math" panose="02040503050406030204" pitchFamily="18" charset="0"/>
                            </a:rPr>
                          </m:ctrlPr>
                        </m:dPr>
                        <m:e>
                          <m:m>
                            <m:mPr>
                              <m:mcs>
                                <m:mc>
                                  <m:mcPr>
                                    <m:count m:val="3"/>
                                    <m:mcJc m:val="center"/>
                                  </m:mcPr>
                                </m:mc>
                              </m:mcs>
                              <m:ctrlPr>
                                <a:rPr lang="en-US" sz="2900" i="1">
                                  <a:latin typeface="Cambria Math" panose="02040503050406030204" pitchFamily="18" charset="0"/>
                                </a:rPr>
                              </m:ctrlPr>
                            </m:mPr>
                            <m:mr>
                              <m:e>
                                <m:r>
                                  <m:rPr>
                                    <m:brk m:alnAt="7"/>
                                  </m:rPr>
                                  <a:rPr lang="en-US" sz="2900" i="1">
                                    <a:latin typeface="Cambria Math" panose="02040503050406030204" pitchFamily="18" charset="0"/>
                                  </a:rPr>
                                  <m:t>0</m:t>
                                </m:r>
                              </m:e>
                              <m:e>
                                <m:r>
                                  <a:rPr lang="en-US" sz="2900" i="1">
                                    <a:latin typeface="Cambria Math" panose="02040503050406030204" pitchFamily="18" charset="0"/>
                                  </a:rPr>
                                  <m:t>0</m:t>
                                </m:r>
                              </m:e>
                              <m:e>
                                <m:r>
                                  <a:rPr lang="en-US" sz="2900" i="1">
                                    <a:latin typeface="Cambria Math" panose="02040503050406030204" pitchFamily="18" charset="0"/>
                                  </a:rPr>
                                  <m:t>1</m:t>
                                </m:r>
                              </m:e>
                            </m:mr>
                            <m:mr>
                              <m:e>
                                <m:f>
                                  <m:fPr>
                                    <m:type m:val="lin"/>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2</m:t>
                                    </m:r>
                                  </m:den>
                                </m:f>
                              </m:e>
                              <m:e>
                                <m:r>
                                  <a:rPr lang="en-US" sz="2900" i="1">
                                    <a:latin typeface="Cambria Math" panose="02040503050406030204" pitchFamily="18" charset="0"/>
                                  </a:rPr>
                                  <m:t>0</m:t>
                                </m:r>
                              </m:e>
                              <m:e>
                                <m:f>
                                  <m:fPr>
                                    <m:type m:val="lin"/>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2</m:t>
                                    </m:r>
                                  </m:den>
                                </m:f>
                              </m:e>
                            </m:mr>
                            <m:mr>
                              <m:e>
                                <m:r>
                                  <a:rPr lang="en-US" sz="2900" i="1">
                                    <a:latin typeface="Cambria Math" panose="02040503050406030204" pitchFamily="18" charset="0"/>
                                  </a:rPr>
                                  <m:t>0</m:t>
                                </m:r>
                              </m:e>
                              <m:e>
                                <m:r>
                                  <a:rPr lang="en-US" sz="2900" i="1">
                                    <a:latin typeface="Cambria Math" panose="02040503050406030204" pitchFamily="18" charset="0"/>
                                  </a:rPr>
                                  <m:t>1</m:t>
                                </m:r>
                              </m:e>
                              <m:e>
                                <m:r>
                                  <a:rPr lang="en-US" sz="2900" i="1">
                                    <a:latin typeface="Cambria Math" panose="02040503050406030204" pitchFamily="18" charset="0"/>
                                  </a:rPr>
                                  <m:t>0</m:t>
                                </m:r>
                              </m:e>
                            </m:mr>
                          </m:m>
                        </m:e>
                      </m:d>
                    </m:oMath>
                  </m:oMathPara>
                </a14:m>
                <a:endParaRPr lang="en-US" sz="2900" dirty="0"/>
              </a:p>
            </p:txBody>
          </p:sp>
        </mc:Choice>
        <mc:Fallback>
          <p:sp>
            <p:nvSpPr>
              <p:cNvPr id="7" name="TextBox 6">
                <a:extLst>
                  <a:ext uri="{FF2B5EF4-FFF2-40B4-BE49-F238E27FC236}">
                    <a16:creationId xmlns:a16="http://schemas.microsoft.com/office/drawing/2014/main" id="{6B71967D-0956-4C1B-9EA7-137C7F9A91CF}"/>
                  </a:ext>
                </a:extLst>
              </p:cNvPr>
              <p:cNvSpPr txBox="1">
                <a:spLocks noRot="1" noChangeAspect="1" noMove="1" noResize="1" noEditPoints="1" noAdjustHandles="1" noChangeArrowheads="1" noChangeShapeType="1" noTextEdit="1"/>
              </p:cNvSpPr>
              <p:nvPr/>
            </p:nvSpPr>
            <p:spPr>
              <a:xfrm>
                <a:off x="5477764" y="4351136"/>
                <a:ext cx="3920236" cy="127252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941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B466-185D-4655-8AAE-A62F37E93411}"/>
              </a:ext>
            </a:extLst>
          </p:cNvPr>
          <p:cNvSpPr>
            <a:spLocks noGrp="1"/>
          </p:cNvSpPr>
          <p:nvPr>
            <p:ph type="title"/>
          </p:nvPr>
        </p:nvSpPr>
        <p:spPr/>
        <p:txBody>
          <a:bodyPr/>
          <a:lstStyle/>
          <a:p>
            <a:r>
              <a:rPr lang="en-US" dirty="0"/>
              <a:t>Matrix Equation</a:t>
            </a:r>
          </a:p>
        </p:txBody>
      </p:sp>
      <p:sp>
        <p:nvSpPr>
          <p:cNvPr id="3" name="Slide Number Placeholder 2">
            <a:extLst>
              <a:ext uri="{FF2B5EF4-FFF2-40B4-BE49-F238E27FC236}">
                <a16:creationId xmlns:a16="http://schemas.microsoft.com/office/drawing/2014/main" id="{5E39BA52-EE56-413C-B34C-A21AEB7BA7FA}"/>
              </a:ext>
            </a:extLst>
          </p:cNvPr>
          <p:cNvSpPr>
            <a:spLocks noGrp="1"/>
          </p:cNvSpPr>
          <p:nvPr>
            <p:ph type="sldNum" sz="quarter" idx="12"/>
          </p:nvPr>
        </p:nvSpPr>
        <p:spPr/>
        <p:txBody>
          <a:bodyPr>
            <a:normAutofit fontScale="85000" lnSpcReduction="20000"/>
          </a:bodyPr>
          <a:lstStyle/>
          <a:p>
            <a:fld id="{69974E82-3C2C-4ABB-838F-79BD9B35B7DF}" type="slidenum">
              <a:rPr lang="en-US" smtClean="0"/>
              <a:t>21</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BB4CC48-D923-4ECC-BAFF-A9D18F3F4B95}"/>
                  </a:ext>
                </a:extLst>
              </p:cNvPr>
              <p:cNvSpPr>
                <a:spLocks noGrp="1"/>
              </p:cNvSpPr>
              <p:nvPr>
                <p:ph sz="quarter" idx="1"/>
              </p:nvPr>
            </p:nvSpPr>
            <p:spPr/>
            <p:txBody>
              <a:bodyPr/>
              <a:lstStyle/>
              <a:p>
                <a:r>
                  <a:rPr lang="en-US" dirty="0"/>
                  <a:t>We need to find a distribution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such that</a:t>
                </a:r>
              </a:p>
              <a:p>
                <a:endParaRPr lang="en-US" dirty="0"/>
              </a:p>
              <a:p>
                <a:endParaRPr lang="en-US" dirty="0"/>
              </a:p>
              <a:p>
                <a:endParaRPr lang="en-US" dirty="0"/>
              </a:p>
              <a:p>
                <a:r>
                  <a:rPr lang="en-US" dirty="0"/>
                  <a:t>We can re-write this matrix equation as a system of linear equations:</a:t>
                </a:r>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FBB4CC48-D923-4ECC-BAFF-A9D18F3F4B95}"/>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BD2CFC3-A071-40CA-ACA2-EC4CB06B6FA2}"/>
                  </a:ext>
                </a:extLst>
              </p:cNvPr>
              <p:cNvSpPr txBox="1"/>
              <p:nvPr/>
            </p:nvSpPr>
            <p:spPr>
              <a:xfrm>
                <a:off x="2508250" y="2311400"/>
                <a:ext cx="7175500" cy="12725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900" i="1">
                              <a:solidFill>
                                <a:prstClr val="black"/>
                              </a:solidFill>
                              <a:latin typeface="Cambria Math" panose="02040503050406030204" pitchFamily="18" charset="0"/>
                            </a:rPr>
                          </m:ctrlPr>
                        </m:dPr>
                        <m:e>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e>
                      </m:d>
                      <m:r>
                        <a:rPr lang="en-US" sz="2900" i="1">
                          <a:solidFill>
                            <a:prstClr val="black"/>
                          </a:solidFill>
                          <a:latin typeface="Cambria Math" panose="02040503050406030204" pitchFamily="18" charset="0"/>
                        </a:rPr>
                        <m:t>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r>
                        <a:rPr lang="en-US" sz="2900" i="1">
                          <a:solidFill>
                            <a:prstClr val="black"/>
                          </a:solidFill>
                          <a:latin typeface="Cambria Math" panose="02040503050406030204" pitchFamily="18" charset="0"/>
                        </a:rPr>
                        <m:t>)</m:t>
                      </m:r>
                      <m:d>
                        <m:dPr>
                          <m:begChr m:val="["/>
                          <m:endChr m:val="]"/>
                          <m:ctrlPr>
                            <a:rPr lang="en-US" sz="2900" i="1" smtClean="0">
                              <a:solidFill>
                                <a:prstClr val="black"/>
                              </a:solidFill>
                              <a:latin typeface="Cambria Math" panose="02040503050406030204" pitchFamily="18" charset="0"/>
                            </a:rPr>
                          </m:ctrlPr>
                        </m:dPr>
                        <m:e>
                          <m:m>
                            <m:mPr>
                              <m:mcs>
                                <m:mc>
                                  <m:mcPr>
                                    <m:count m:val="3"/>
                                    <m:mcJc m:val="center"/>
                                  </m:mcPr>
                                </m:mc>
                              </m:mcs>
                              <m:ctrlPr>
                                <a:rPr lang="en-US" sz="2900" i="1">
                                  <a:solidFill>
                                    <a:prstClr val="black"/>
                                  </a:solidFill>
                                  <a:latin typeface="Cambria Math" panose="02040503050406030204" pitchFamily="18" charset="0"/>
                                </a:rPr>
                              </m:ctrlPr>
                            </m:mPr>
                            <m:mr>
                              <m:e>
                                <m:r>
                                  <m:rPr>
                                    <m:brk m:alnAt="7"/>
                                  </m:rPr>
                                  <a:rPr lang="en-US" sz="2900" i="1">
                                    <a:solidFill>
                                      <a:prstClr val="black"/>
                                    </a:solidFill>
                                    <a:latin typeface="Cambria Math" panose="02040503050406030204" pitchFamily="18" charset="0"/>
                                  </a:rPr>
                                  <m:t>0</m:t>
                                </m:r>
                              </m:e>
                              <m:e>
                                <m:r>
                                  <a:rPr lang="en-US" sz="2900" i="1">
                                    <a:solidFill>
                                      <a:prstClr val="black"/>
                                    </a:solidFill>
                                    <a:latin typeface="Cambria Math" panose="02040503050406030204" pitchFamily="18" charset="0"/>
                                  </a:rPr>
                                  <m:t>0</m:t>
                                </m:r>
                              </m:e>
                              <m:e>
                                <m:r>
                                  <a:rPr lang="en-US" sz="2900" i="1">
                                    <a:solidFill>
                                      <a:prstClr val="black"/>
                                    </a:solidFill>
                                    <a:latin typeface="Cambria Math" panose="02040503050406030204" pitchFamily="18" charset="0"/>
                                  </a:rPr>
                                  <m:t>1</m:t>
                                </m:r>
                              </m:e>
                            </m:mr>
                            <m:mr>
                              <m:e>
                                <m:f>
                                  <m:fPr>
                                    <m:type m:val="lin"/>
                                    <m:ctrlPr>
                                      <a:rPr lang="en-US" sz="2900" i="1">
                                        <a:solidFill>
                                          <a:prstClr val="black"/>
                                        </a:solidFill>
                                        <a:latin typeface="Cambria Math" panose="02040503050406030204" pitchFamily="18" charset="0"/>
                                      </a:rPr>
                                    </m:ctrlPr>
                                  </m:fPr>
                                  <m:num>
                                    <m:r>
                                      <a:rPr lang="en-US" sz="2900" i="1">
                                        <a:solidFill>
                                          <a:prstClr val="black"/>
                                        </a:solidFill>
                                        <a:latin typeface="Cambria Math" panose="02040503050406030204" pitchFamily="18" charset="0"/>
                                      </a:rPr>
                                      <m:t>1</m:t>
                                    </m:r>
                                  </m:num>
                                  <m:den>
                                    <m:r>
                                      <a:rPr lang="en-US" sz="2900" i="1">
                                        <a:solidFill>
                                          <a:prstClr val="black"/>
                                        </a:solidFill>
                                        <a:latin typeface="Cambria Math" panose="02040503050406030204" pitchFamily="18" charset="0"/>
                                      </a:rPr>
                                      <m:t>2</m:t>
                                    </m:r>
                                  </m:den>
                                </m:f>
                              </m:e>
                              <m:e>
                                <m:r>
                                  <a:rPr lang="en-US" sz="2900" i="1">
                                    <a:solidFill>
                                      <a:prstClr val="black"/>
                                    </a:solidFill>
                                    <a:latin typeface="Cambria Math" panose="02040503050406030204" pitchFamily="18" charset="0"/>
                                  </a:rPr>
                                  <m:t>0</m:t>
                                </m:r>
                              </m:e>
                              <m:e>
                                <m:f>
                                  <m:fPr>
                                    <m:type m:val="lin"/>
                                    <m:ctrlPr>
                                      <a:rPr lang="en-US" sz="2900" i="1">
                                        <a:solidFill>
                                          <a:prstClr val="black"/>
                                        </a:solidFill>
                                        <a:latin typeface="Cambria Math" panose="02040503050406030204" pitchFamily="18" charset="0"/>
                                      </a:rPr>
                                    </m:ctrlPr>
                                  </m:fPr>
                                  <m:num>
                                    <m:r>
                                      <a:rPr lang="en-US" sz="2900" i="1">
                                        <a:solidFill>
                                          <a:prstClr val="black"/>
                                        </a:solidFill>
                                        <a:latin typeface="Cambria Math" panose="02040503050406030204" pitchFamily="18" charset="0"/>
                                      </a:rPr>
                                      <m:t>1</m:t>
                                    </m:r>
                                  </m:num>
                                  <m:den>
                                    <m:r>
                                      <a:rPr lang="en-US" sz="2900" i="1">
                                        <a:solidFill>
                                          <a:prstClr val="black"/>
                                        </a:solidFill>
                                        <a:latin typeface="Cambria Math" panose="02040503050406030204" pitchFamily="18" charset="0"/>
                                      </a:rPr>
                                      <m:t>2</m:t>
                                    </m:r>
                                  </m:den>
                                </m:f>
                              </m:e>
                            </m:mr>
                            <m:mr>
                              <m:e>
                                <m:r>
                                  <a:rPr lang="en-US" sz="2900" i="1">
                                    <a:solidFill>
                                      <a:prstClr val="black"/>
                                    </a:solidFill>
                                    <a:latin typeface="Cambria Math" panose="02040503050406030204" pitchFamily="18" charset="0"/>
                                  </a:rPr>
                                  <m:t>0</m:t>
                                </m:r>
                              </m:e>
                              <m:e>
                                <m:r>
                                  <a:rPr lang="en-US" sz="2900" i="1">
                                    <a:solidFill>
                                      <a:prstClr val="black"/>
                                    </a:solidFill>
                                    <a:latin typeface="Cambria Math" panose="02040503050406030204" pitchFamily="18" charset="0"/>
                                  </a:rPr>
                                  <m:t>1</m:t>
                                </m:r>
                              </m:e>
                              <m:e>
                                <m:r>
                                  <a:rPr lang="en-US" sz="2900" i="1">
                                    <a:solidFill>
                                      <a:prstClr val="black"/>
                                    </a:solidFill>
                                    <a:latin typeface="Cambria Math" panose="02040503050406030204" pitchFamily="18" charset="0"/>
                                  </a:rPr>
                                  <m:t>0</m:t>
                                </m:r>
                              </m:e>
                            </m:mr>
                          </m:m>
                        </m:e>
                      </m:d>
                    </m:oMath>
                  </m:oMathPara>
                </a14:m>
                <a:endParaRPr lang="en-US" dirty="0"/>
              </a:p>
            </p:txBody>
          </p:sp>
        </mc:Choice>
        <mc:Fallback>
          <p:sp>
            <p:nvSpPr>
              <p:cNvPr id="5" name="TextBox 4">
                <a:extLst>
                  <a:ext uri="{FF2B5EF4-FFF2-40B4-BE49-F238E27FC236}">
                    <a16:creationId xmlns:a16="http://schemas.microsoft.com/office/drawing/2014/main" id="{3BD2CFC3-A071-40CA-ACA2-EC4CB06B6FA2}"/>
                  </a:ext>
                </a:extLst>
              </p:cNvPr>
              <p:cNvSpPr txBox="1">
                <a:spLocks noRot="1" noChangeAspect="1" noMove="1" noResize="1" noEditPoints="1" noAdjustHandles="1" noChangeArrowheads="1" noChangeShapeType="1" noTextEdit="1"/>
              </p:cNvSpPr>
              <p:nvPr/>
            </p:nvSpPr>
            <p:spPr>
              <a:xfrm>
                <a:off x="2508250" y="2311400"/>
                <a:ext cx="7175500" cy="12725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507051-6E29-4BB1-B6D8-96F2D2DB6B1B}"/>
                  </a:ext>
                </a:extLst>
              </p:cNvPr>
              <p:cNvSpPr txBox="1"/>
              <p:nvPr/>
            </p:nvSpPr>
            <p:spPr>
              <a:xfrm>
                <a:off x="2677414" y="4319081"/>
                <a:ext cx="5666486" cy="187743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1</m:t>
                          </m:r>
                        </m:sub>
                      </m:sSub>
                      <m:r>
                        <a:rPr lang="en-US" sz="2900" b="0" i="1" smtClean="0">
                          <a:solidFill>
                            <a:prstClr val="black"/>
                          </a:solidFill>
                          <a:latin typeface="Cambria Math" panose="02040503050406030204" pitchFamily="18" charset="0"/>
                        </a:rPr>
                        <m:t>=</m:t>
                      </m:r>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1</m:t>
                          </m:r>
                        </m:sub>
                      </m:sSub>
                      <m:r>
                        <a:rPr lang="en-US" sz="2900" b="0" i="1" smtClean="0">
                          <a:solidFill>
                            <a:prstClr val="black"/>
                          </a:solidFill>
                          <a:latin typeface="Cambria Math" panose="02040503050406030204" pitchFamily="18" charset="0"/>
                        </a:rPr>
                        <m:t>⋅0 +</m:t>
                      </m:r>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  </m:t>
                          </m:r>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2</m:t>
                          </m:r>
                        </m:sub>
                      </m:sSub>
                      <m:r>
                        <a:rPr lang="en-US" sz="2900" b="0" i="1" smtClean="0">
                          <a:solidFill>
                            <a:prstClr val="black"/>
                          </a:solidFill>
                          <a:latin typeface="Cambria Math" panose="02040503050406030204" pitchFamily="18" charset="0"/>
                        </a:rPr>
                        <m:t>⋅</m:t>
                      </m:r>
                      <m:d>
                        <m:dPr>
                          <m:ctrlPr>
                            <a:rPr lang="en-US" sz="2900" b="0" i="1" smtClean="0">
                              <a:solidFill>
                                <a:prstClr val="black"/>
                              </a:solidFill>
                              <a:latin typeface="Cambria Math" panose="02040503050406030204" pitchFamily="18" charset="0"/>
                            </a:rPr>
                          </m:ctrlPr>
                        </m:dPr>
                        <m:e>
                          <m:f>
                            <m:fPr>
                              <m:type m:val="lin"/>
                              <m:ctrlPr>
                                <a:rPr lang="en-US" sz="2900" b="0" i="1" smtClean="0">
                                  <a:solidFill>
                                    <a:prstClr val="black"/>
                                  </a:solidFill>
                                  <a:latin typeface="Cambria Math" panose="02040503050406030204" pitchFamily="18" charset="0"/>
                                </a:rPr>
                              </m:ctrlPr>
                            </m:fPr>
                            <m:num>
                              <m:r>
                                <a:rPr lang="en-US" sz="2900" b="0" i="1" smtClean="0">
                                  <a:solidFill>
                                    <a:prstClr val="black"/>
                                  </a:solidFill>
                                  <a:latin typeface="Cambria Math" panose="02040503050406030204" pitchFamily="18" charset="0"/>
                                </a:rPr>
                                <m:t>1</m:t>
                              </m:r>
                            </m:num>
                            <m:den>
                              <m:r>
                                <a:rPr lang="en-US" sz="2900" b="0" i="1" smtClean="0">
                                  <a:solidFill>
                                    <a:prstClr val="black"/>
                                  </a:solidFill>
                                  <a:latin typeface="Cambria Math" panose="02040503050406030204" pitchFamily="18" charset="0"/>
                                </a:rPr>
                                <m:t>2</m:t>
                              </m:r>
                            </m:den>
                          </m:f>
                        </m:e>
                      </m:d>
                      <m:r>
                        <a:rPr lang="en-US" sz="2900" b="0" i="1" smtClean="0">
                          <a:solidFill>
                            <a:prstClr val="black"/>
                          </a:solidFill>
                          <a:latin typeface="Cambria Math" panose="02040503050406030204" pitchFamily="18" charset="0"/>
                        </a:rPr>
                        <m:t> + </m:t>
                      </m:r>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3</m:t>
                          </m:r>
                        </m:sub>
                      </m:sSub>
                      <m:r>
                        <a:rPr lang="en-US" sz="2900" b="0" i="1" smtClean="0">
                          <a:solidFill>
                            <a:prstClr val="black"/>
                          </a:solidFill>
                          <a:latin typeface="Cambria Math" panose="02040503050406030204" pitchFamily="18" charset="0"/>
                        </a:rPr>
                        <m:t>⋅0</m:t>
                      </m:r>
                    </m:oMath>
                  </m:oMathPara>
                </a14:m>
                <a:endParaRPr lang="en-US" sz="2900" b="0" dirty="0">
                  <a:solidFill>
                    <a:prstClr val="black"/>
                  </a:solidFill>
                </a:endParaRPr>
              </a:p>
              <a:p>
                <a:pPr/>
                <a14:m>
                  <m:oMathPara xmlns:m="http://schemas.openxmlformats.org/officeDocument/2006/math">
                    <m:oMathParaPr>
                      <m:jc m:val="left"/>
                    </m:oMathParaPr>
                    <m:oMath xmlns:m="http://schemas.openxmlformats.org/officeDocument/2006/math">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i="1">
                          <a:solidFill>
                            <a:prstClr val="black"/>
                          </a:solidFill>
                          <a:latin typeface="Cambria Math" panose="02040503050406030204" pitchFamily="18" charset="0"/>
                        </a:rPr>
                        <m:t>⋅0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  </m:t>
                          </m:r>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0</m:t>
                      </m:r>
                      <m:r>
                        <a:rPr lang="en-US" sz="2900" i="1">
                          <a:solidFill>
                            <a:prstClr val="black"/>
                          </a:solidFill>
                          <a:latin typeface="Cambria Math" panose="02040503050406030204" pitchFamily="18" charset="0"/>
                        </a:rPr>
                        <m:t> +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1</m:t>
                      </m:r>
                    </m:oMath>
                  </m:oMathPara>
                </a14:m>
                <a:endParaRPr lang="en-US" sz="2900" dirty="0">
                  <a:solidFill>
                    <a:prstClr val="black"/>
                  </a:solidFill>
                </a:endParaRPr>
              </a:p>
              <a:p>
                <a:pPr/>
                <a14:m>
                  <m:oMathPara xmlns:m="http://schemas.openxmlformats.org/officeDocument/2006/math">
                    <m:oMathParaPr>
                      <m:jc m:val="left"/>
                    </m:oMathParaPr>
                    <m:oMath xmlns:m="http://schemas.openxmlformats.org/officeDocument/2006/math">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3</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1</m:t>
                      </m:r>
                      <m:r>
                        <a:rPr lang="en-US" sz="2900" i="1">
                          <a:solidFill>
                            <a:prstClr val="black"/>
                          </a:solidFill>
                          <a:latin typeface="Cambria Math" panose="02040503050406030204" pitchFamily="18" charset="0"/>
                        </a:rPr>
                        <m:t>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  </m:t>
                          </m:r>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d>
                        <m:dPr>
                          <m:ctrlPr>
                            <a:rPr lang="en-US" sz="2900" i="1">
                              <a:solidFill>
                                <a:prstClr val="black"/>
                              </a:solidFill>
                              <a:latin typeface="Cambria Math" panose="02040503050406030204" pitchFamily="18" charset="0"/>
                            </a:rPr>
                          </m:ctrlPr>
                        </m:dPr>
                        <m:e>
                          <m:f>
                            <m:fPr>
                              <m:type m:val="lin"/>
                              <m:ctrlPr>
                                <a:rPr lang="en-US" sz="2900" i="1">
                                  <a:solidFill>
                                    <a:prstClr val="black"/>
                                  </a:solidFill>
                                  <a:latin typeface="Cambria Math" panose="02040503050406030204" pitchFamily="18" charset="0"/>
                                </a:rPr>
                              </m:ctrlPr>
                            </m:fPr>
                            <m:num>
                              <m:r>
                                <a:rPr lang="en-US" sz="2900" i="1">
                                  <a:solidFill>
                                    <a:prstClr val="black"/>
                                  </a:solidFill>
                                  <a:latin typeface="Cambria Math" panose="02040503050406030204" pitchFamily="18" charset="0"/>
                                </a:rPr>
                                <m:t>1</m:t>
                              </m:r>
                            </m:num>
                            <m:den>
                              <m:r>
                                <a:rPr lang="en-US" sz="2900" i="1">
                                  <a:solidFill>
                                    <a:prstClr val="black"/>
                                  </a:solidFill>
                                  <a:latin typeface="Cambria Math" panose="02040503050406030204" pitchFamily="18" charset="0"/>
                                </a:rPr>
                                <m:t>2</m:t>
                              </m:r>
                            </m:den>
                          </m:f>
                        </m:e>
                      </m:d>
                      <m:r>
                        <a:rPr lang="en-US" sz="2900" i="1">
                          <a:solidFill>
                            <a:prstClr val="black"/>
                          </a:solidFill>
                          <a:latin typeface="Cambria Math" panose="02040503050406030204" pitchFamily="18" charset="0"/>
                        </a:rPr>
                        <m:t> +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r>
                        <a:rPr lang="en-US" sz="2900" i="1">
                          <a:solidFill>
                            <a:prstClr val="black"/>
                          </a:solidFill>
                          <a:latin typeface="Cambria Math" panose="02040503050406030204" pitchFamily="18" charset="0"/>
                        </a:rPr>
                        <m:t>⋅0</m:t>
                      </m:r>
                    </m:oMath>
                  </m:oMathPara>
                </a14:m>
                <a:endParaRPr lang="en-US" sz="2900" dirty="0">
                  <a:solidFill>
                    <a:prstClr val="black"/>
                  </a:solidFill>
                </a:endParaRPr>
              </a:p>
              <a:p>
                <a:pPr/>
                <a14:m>
                  <m:oMathPara xmlns:m="http://schemas.openxmlformats.org/officeDocument/2006/math">
                    <m:oMathParaPr>
                      <m:jc m:val="left"/>
                    </m:oMathParaPr>
                    <m:oMath xmlns:m="http://schemas.openxmlformats.org/officeDocument/2006/math">
                      <m:r>
                        <a:rPr lang="en-US" sz="2900" b="0" i="1" smtClean="0">
                          <a:solidFill>
                            <a:prstClr val="black"/>
                          </a:solidFill>
                          <a:latin typeface="Cambria Math" panose="02040503050406030204" pitchFamily="18" charset="0"/>
                        </a:rPr>
                        <m:t>1</m:t>
                      </m:r>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b="0" i="1" smtClean="0">
                          <a:solidFill>
                            <a:prstClr val="black"/>
                          </a:solidFill>
                          <a:latin typeface="Cambria Math" panose="02040503050406030204" pitchFamily="18" charset="0"/>
                        </a:rPr>
                        <m:t>+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b="0" i="1" smtClean="0">
                          <a:solidFill>
                            <a:prstClr val="black"/>
                          </a:solidFill>
                          <a:latin typeface="Cambria Math" panose="02040503050406030204" pitchFamily="18" charset="0"/>
                        </a:rPr>
                        <m:t> </m:t>
                      </m:r>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oMath>
                  </m:oMathPara>
                </a14:m>
                <a:endParaRPr lang="en-US" dirty="0"/>
              </a:p>
            </p:txBody>
          </p:sp>
        </mc:Choice>
        <mc:Fallback xmlns="">
          <p:sp>
            <p:nvSpPr>
              <p:cNvPr id="6" name="TextBox 5">
                <a:extLst>
                  <a:ext uri="{FF2B5EF4-FFF2-40B4-BE49-F238E27FC236}">
                    <a16:creationId xmlns:a16="http://schemas.microsoft.com/office/drawing/2014/main" id="{61507051-6E29-4BB1-B6D8-96F2D2DB6B1B}"/>
                  </a:ext>
                </a:extLst>
              </p:cNvPr>
              <p:cNvSpPr txBox="1">
                <a:spLocks noRot="1" noChangeAspect="1" noMove="1" noResize="1" noEditPoints="1" noAdjustHandles="1" noChangeArrowheads="1" noChangeShapeType="1" noTextEdit="1"/>
              </p:cNvSpPr>
              <p:nvPr/>
            </p:nvSpPr>
            <p:spPr>
              <a:xfrm>
                <a:off x="2677414" y="4319081"/>
                <a:ext cx="5666486" cy="187743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3361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3DE1-B5EE-475C-83E2-8498A1A5B241}"/>
              </a:ext>
            </a:extLst>
          </p:cNvPr>
          <p:cNvSpPr>
            <a:spLocks noGrp="1"/>
          </p:cNvSpPr>
          <p:nvPr>
            <p:ph type="title"/>
          </p:nvPr>
        </p:nvSpPr>
        <p:spPr/>
        <p:txBody>
          <a:bodyPr/>
          <a:lstStyle/>
          <a:p>
            <a:r>
              <a:rPr lang="en-US" dirty="0"/>
              <a:t>Matrix Equation: Solution</a:t>
            </a:r>
          </a:p>
        </p:txBody>
      </p:sp>
      <p:sp>
        <p:nvSpPr>
          <p:cNvPr id="3" name="Slide Number Placeholder 2">
            <a:extLst>
              <a:ext uri="{FF2B5EF4-FFF2-40B4-BE49-F238E27FC236}">
                <a16:creationId xmlns:a16="http://schemas.microsoft.com/office/drawing/2014/main" id="{B181BED8-5BFB-44FD-B1CA-605F0AF0D277}"/>
              </a:ext>
            </a:extLst>
          </p:cNvPr>
          <p:cNvSpPr>
            <a:spLocks noGrp="1"/>
          </p:cNvSpPr>
          <p:nvPr>
            <p:ph type="sldNum" sz="quarter" idx="12"/>
          </p:nvPr>
        </p:nvSpPr>
        <p:spPr/>
        <p:txBody>
          <a:bodyPr>
            <a:normAutofit fontScale="85000" lnSpcReduction="20000"/>
          </a:bodyPr>
          <a:lstStyle/>
          <a:p>
            <a:fld id="{69974E82-3C2C-4ABB-838F-79BD9B35B7DF}" type="slidenum">
              <a:rPr lang="en-US" smtClean="0"/>
              <a:t>22</a:t>
            </a:fld>
            <a:endParaRPr lang="en-US"/>
          </a:p>
        </p:txBody>
      </p:sp>
      <p:sp>
        <p:nvSpPr>
          <p:cNvPr id="4" name="Content Placeholder 3">
            <a:extLst>
              <a:ext uri="{FF2B5EF4-FFF2-40B4-BE49-F238E27FC236}">
                <a16:creationId xmlns:a16="http://schemas.microsoft.com/office/drawing/2014/main" id="{1E58A8D3-8EC6-4384-A394-465F3771CE8C}"/>
              </a:ext>
            </a:extLst>
          </p:cNvPr>
          <p:cNvSpPr>
            <a:spLocks noGrp="1"/>
          </p:cNvSpPr>
          <p:nvPr>
            <p:ph sz="quarter" idx="1"/>
          </p:nvPr>
        </p:nvSpPr>
        <p:spPr/>
        <p:txBody>
          <a:bodyPr/>
          <a:lstStyle/>
          <a:p>
            <a:pPr marL="0" indent="0">
              <a:buNone/>
            </a:pPr>
            <a:r>
              <a:rPr lang="en-US" dirty="0"/>
              <a:t>The system of linear equations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has a unique solution:</a:t>
            </a:r>
          </a:p>
          <a:p>
            <a:pPr marL="0" indent="0">
              <a:buNone/>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B58730-3DFC-408B-ABFD-BFA5CE27D157}"/>
                  </a:ext>
                </a:extLst>
              </p:cNvPr>
              <p:cNvSpPr txBox="1"/>
              <p:nvPr/>
            </p:nvSpPr>
            <p:spPr>
              <a:xfrm>
                <a:off x="3134614" y="2248981"/>
                <a:ext cx="5666486" cy="187743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1</m:t>
                          </m:r>
                        </m:sub>
                      </m:sSub>
                      <m:r>
                        <a:rPr lang="en-US" sz="2900" b="0" i="1" smtClean="0">
                          <a:solidFill>
                            <a:prstClr val="black"/>
                          </a:solidFill>
                          <a:latin typeface="Cambria Math" panose="02040503050406030204" pitchFamily="18" charset="0"/>
                        </a:rPr>
                        <m:t>=</m:t>
                      </m:r>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1</m:t>
                          </m:r>
                        </m:sub>
                      </m:sSub>
                      <m:r>
                        <a:rPr lang="en-US" sz="2900" b="0" i="1" smtClean="0">
                          <a:solidFill>
                            <a:prstClr val="black"/>
                          </a:solidFill>
                          <a:latin typeface="Cambria Math" panose="02040503050406030204" pitchFamily="18" charset="0"/>
                        </a:rPr>
                        <m:t>⋅0 +</m:t>
                      </m:r>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  </m:t>
                          </m:r>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2</m:t>
                          </m:r>
                        </m:sub>
                      </m:sSub>
                      <m:r>
                        <a:rPr lang="en-US" sz="2900" b="0" i="1" smtClean="0">
                          <a:solidFill>
                            <a:prstClr val="black"/>
                          </a:solidFill>
                          <a:latin typeface="Cambria Math" panose="02040503050406030204" pitchFamily="18" charset="0"/>
                        </a:rPr>
                        <m:t>⋅</m:t>
                      </m:r>
                      <m:d>
                        <m:dPr>
                          <m:ctrlPr>
                            <a:rPr lang="en-US" sz="2900" b="0" i="1" smtClean="0">
                              <a:solidFill>
                                <a:prstClr val="black"/>
                              </a:solidFill>
                              <a:latin typeface="Cambria Math" panose="02040503050406030204" pitchFamily="18" charset="0"/>
                            </a:rPr>
                          </m:ctrlPr>
                        </m:dPr>
                        <m:e>
                          <m:f>
                            <m:fPr>
                              <m:type m:val="lin"/>
                              <m:ctrlPr>
                                <a:rPr lang="en-US" sz="2900" b="0" i="1" smtClean="0">
                                  <a:solidFill>
                                    <a:prstClr val="black"/>
                                  </a:solidFill>
                                  <a:latin typeface="Cambria Math" panose="02040503050406030204" pitchFamily="18" charset="0"/>
                                </a:rPr>
                              </m:ctrlPr>
                            </m:fPr>
                            <m:num>
                              <m:r>
                                <a:rPr lang="en-US" sz="2900" b="0" i="1" smtClean="0">
                                  <a:solidFill>
                                    <a:prstClr val="black"/>
                                  </a:solidFill>
                                  <a:latin typeface="Cambria Math" panose="02040503050406030204" pitchFamily="18" charset="0"/>
                                </a:rPr>
                                <m:t>1</m:t>
                              </m:r>
                            </m:num>
                            <m:den>
                              <m:r>
                                <a:rPr lang="en-US" sz="2900" b="0" i="1" smtClean="0">
                                  <a:solidFill>
                                    <a:prstClr val="black"/>
                                  </a:solidFill>
                                  <a:latin typeface="Cambria Math" panose="02040503050406030204" pitchFamily="18" charset="0"/>
                                </a:rPr>
                                <m:t>2</m:t>
                              </m:r>
                            </m:den>
                          </m:f>
                        </m:e>
                      </m:d>
                      <m:r>
                        <a:rPr lang="en-US" sz="2900" b="0" i="1" smtClean="0">
                          <a:solidFill>
                            <a:prstClr val="black"/>
                          </a:solidFill>
                          <a:latin typeface="Cambria Math" panose="02040503050406030204" pitchFamily="18" charset="0"/>
                        </a:rPr>
                        <m:t> + </m:t>
                      </m:r>
                      <m:sSub>
                        <m:sSubPr>
                          <m:ctrlPr>
                            <a:rPr lang="en-US" sz="2900" b="0" i="1" smtClean="0">
                              <a:solidFill>
                                <a:prstClr val="black"/>
                              </a:solidFill>
                              <a:latin typeface="Cambria Math" panose="02040503050406030204" pitchFamily="18" charset="0"/>
                            </a:rPr>
                          </m:ctrlPr>
                        </m:sSubPr>
                        <m:e>
                          <m:r>
                            <a:rPr lang="en-US" sz="2900" b="0" i="1" smtClean="0">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3</m:t>
                          </m:r>
                        </m:sub>
                      </m:sSub>
                      <m:r>
                        <a:rPr lang="en-US" sz="2900" b="0" i="1" smtClean="0">
                          <a:solidFill>
                            <a:prstClr val="black"/>
                          </a:solidFill>
                          <a:latin typeface="Cambria Math" panose="02040503050406030204" pitchFamily="18" charset="0"/>
                        </a:rPr>
                        <m:t>⋅0</m:t>
                      </m:r>
                    </m:oMath>
                  </m:oMathPara>
                </a14:m>
                <a:endParaRPr lang="en-US" sz="2900" b="0" dirty="0">
                  <a:solidFill>
                    <a:prstClr val="black"/>
                  </a:solidFill>
                </a:endParaRPr>
              </a:p>
              <a:p>
                <a:pPr/>
                <a14:m>
                  <m:oMathPara xmlns:m="http://schemas.openxmlformats.org/officeDocument/2006/math">
                    <m:oMathParaPr>
                      <m:jc m:val="left"/>
                    </m:oMathParaPr>
                    <m:oMath xmlns:m="http://schemas.openxmlformats.org/officeDocument/2006/math">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i="1">
                          <a:solidFill>
                            <a:prstClr val="black"/>
                          </a:solidFill>
                          <a:latin typeface="Cambria Math" panose="02040503050406030204" pitchFamily="18" charset="0"/>
                        </a:rPr>
                        <m:t>⋅0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  </m:t>
                          </m:r>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0</m:t>
                      </m:r>
                      <m:r>
                        <a:rPr lang="en-US" sz="2900" i="1">
                          <a:solidFill>
                            <a:prstClr val="black"/>
                          </a:solidFill>
                          <a:latin typeface="Cambria Math" panose="02040503050406030204" pitchFamily="18" charset="0"/>
                        </a:rPr>
                        <m:t> +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1</m:t>
                      </m:r>
                    </m:oMath>
                  </m:oMathPara>
                </a14:m>
                <a:endParaRPr lang="en-US" sz="2900" dirty="0">
                  <a:solidFill>
                    <a:prstClr val="black"/>
                  </a:solidFill>
                </a:endParaRPr>
              </a:p>
              <a:p>
                <a:pPr/>
                <a14:m>
                  <m:oMathPara xmlns:m="http://schemas.openxmlformats.org/officeDocument/2006/math">
                    <m:oMathParaPr>
                      <m:jc m:val="left"/>
                    </m:oMathParaPr>
                    <m:oMath xmlns:m="http://schemas.openxmlformats.org/officeDocument/2006/math">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b="0" i="1" smtClean="0">
                              <a:solidFill>
                                <a:prstClr val="black"/>
                              </a:solidFill>
                              <a:latin typeface="Cambria Math" panose="02040503050406030204" pitchFamily="18" charset="0"/>
                            </a:rPr>
                            <m:t>3</m:t>
                          </m:r>
                        </m:sub>
                      </m:sSub>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1</m:t>
                      </m:r>
                      <m:r>
                        <a:rPr lang="en-US" sz="2900" i="1">
                          <a:solidFill>
                            <a:prstClr val="black"/>
                          </a:solidFill>
                          <a:latin typeface="Cambria Math" panose="02040503050406030204" pitchFamily="18" charset="0"/>
                        </a:rPr>
                        <m:t>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  </m:t>
                          </m:r>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i="1">
                          <a:solidFill>
                            <a:prstClr val="black"/>
                          </a:solidFill>
                          <a:latin typeface="Cambria Math" panose="02040503050406030204" pitchFamily="18" charset="0"/>
                        </a:rPr>
                        <m:t>⋅</m:t>
                      </m:r>
                      <m:d>
                        <m:dPr>
                          <m:ctrlPr>
                            <a:rPr lang="en-US" sz="2900" i="1">
                              <a:solidFill>
                                <a:prstClr val="black"/>
                              </a:solidFill>
                              <a:latin typeface="Cambria Math" panose="02040503050406030204" pitchFamily="18" charset="0"/>
                            </a:rPr>
                          </m:ctrlPr>
                        </m:dPr>
                        <m:e>
                          <m:f>
                            <m:fPr>
                              <m:type m:val="lin"/>
                              <m:ctrlPr>
                                <a:rPr lang="en-US" sz="2900" i="1">
                                  <a:solidFill>
                                    <a:prstClr val="black"/>
                                  </a:solidFill>
                                  <a:latin typeface="Cambria Math" panose="02040503050406030204" pitchFamily="18" charset="0"/>
                                </a:rPr>
                              </m:ctrlPr>
                            </m:fPr>
                            <m:num>
                              <m:r>
                                <a:rPr lang="en-US" sz="2900" i="1">
                                  <a:solidFill>
                                    <a:prstClr val="black"/>
                                  </a:solidFill>
                                  <a:latin typeface="Cambria Math" panose="02040503050406030204" pitchFamily="18" charset="0"/>
                                </a:rPr>
                                <m:t>1</m:t>
                              </m:r>
                            </m:num>
                            <m:den>
                              <m:r>
                                <a:rPr lang="en-US" sz="2900" i="1">
                                  <a:solidFill>
                                    <a:prstClr val="black"/>
                                  </a:solidFill>
                                  <a:latin typeface="Cambria Math" panose="02040503050406030204" pitchFamily="18" charset="0"/>
                                </a:rPr>
                                <m:t>2</m:t>
                              </m:r>
                            </m:den>
                          </m:f>
                        </m:e>
                      </m:d>
                      <m:r>
                        <a:rPr lang="en-US" sz="2900" i="1">
                          <a:solidFill>
                            <a:prstClr val="black"/>
                          </a:solidFill>
                          <a:latin typeface="Cambria Math" panose="02040503050406030204" pitchFamily="18" charset="0"/>
                        </a:rPr>
                        <m:t> +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r>
                        <a:rPr lang="en-US" sz="2900" i="1">
                          <a:solidFill>
                            <a:prstClr val="black"/>
                          </a:solidFill>
                          <a:latin typeface="Cambria Math" panose="02040503050406030204" pitchFamily="18" charset="0"/>
                        </a:rPr>
                        <m:t>⋅0</m:t>
                      </m:r>
                    </m:oMath>
                  </m:oMathPara>
                </a14:m>
                <a:endParaRPr lang="en-US" sz="2900" dirty="0">
                  <a:solidFill>
                    <a:prstClr val="black"/>
                  </a:solidFill>
                </a:endParaRPr>
              </a:p>
              <a:p>
                <a:pPr/>
                <a14:m>
                  <m:oMathPara xmlns:m="http://schemas.openxmlformats.org/officeDocument/2006/math">
                    <m:oMathParaPr>
                      <m:jc m:val="left"/>
                    </m:oMathParaPr>
                    <m:oMath xmlns:m="http://schemas.openxmlformats.org/officeDocument/2006/math">
                      <m:r>
                        <a:rPr lang="en-US" sz="2900" b="0" i="1" smtClean="0">
                          <a:solidFill>
                            <a:prstClr val="black"/>
                          </a:solidFill>
                          <a:latin typeface="Cambria Math" panose="02040503050406030204" pitchFamily="18" charset="0"/>
                        </a:rPr>
                        <m:t>1</m:t>
                      </m:r>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1</m:t>
                          </m:r>
                        </m:sub>
                      </m:sSub>
                      <m:r>
                        <a:rPr lang="en-US" sz="2900" b="0" i="1" smtClean="0">
                          <a:solidFill>
                            <a:prstClr val="black"/>
                          </a:solidFill>
                          <a:latin typeface="Cambria Math" panose="02040503050406030204" pitchFamily="18" charset="0"/>
                        </a:rPr>
                        <m:t>+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2</m:t>
                          </m:r>
                        </m:sub>
                      </m:sSub>
                      <m:r>
                        <a:rPr lang="en-US" sz="2900" b="0" i="1" smtClean="0">
                          <a:solidFill>
                            <a:prstClr val="black"/>
                          </a:solidFill>
                          <a:latin typeface="Cambria Math" panose="02040503050406030204" pitchFamily="18" charset="0"/>
                        </a:rPr>
                        <m:t> </m:t>
                      </m:r>
                      <m:r>
                        <a:rPr lang="en-US" sz="2900" i="1">
                          <a:solidFill>
                            <a:prstClr val="black"/>
                          </a:solidFill>
                          <a:latin typeface="Cambria Math" panose="02040503050406030204" pitchFamily="18" charset="0"/>
                        </a:rPr>
                        <m:t>+</m:t>
                      </m:r>
                      <m:r>
                        <a:rPr lang="en-US" sz="2900" b="0" i="1" smtClean="0">
                          <a:solidFill>
                            <a:prstClr val="black"/>
                          </a:solidFill>
                          <a:latin typeface="Cambria Math" panose="02040503050406030204" pitchFamily="18" charset="0"/>
                        </a:rPr>
                        <m:t> </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𝜋</m:t>
                          </m:r>
                        </m:e>
                        <m:sub>
                          <m:r>
                            <a:rPr lang="en-US" sz="2900" i="1">
                              <a:solidFill>
                                <a:prstClr val="black"/>
                              </a:solidFill>
                              <a:latin typeface="Cambria Math" panose="02040503050406030204" pitchFamily="18" charset="0"/>
                            </a:rPr>
                            <m:t>3</m:t>
                          </m:r>
                        </m:sub>
                      </m:sSub>
                    </m:oMath>
                  </m:oMathPara>
                </a14:m>
                <a:endParaRPr lang="en-US" dirty="0"/>
              </a:p>
            </p:txBody>
          </p:sp>
        </mc:Choice>
        <mc:Fallback xmlns="">
          <p:sp>
            <p:nvSpPr>
              <p:cNvPr id="5" name="TextBox 4">
                <a:extLst>
                  <a:ext uri="{FF2B5EF4-FFF2-40B4-BE49-F238E27FC236}">
                    <a16:creationId xmlns:a16="http://schemas.microsoft.com/office/drawing/2014/main" id="{12B58730-3DFC-408B-ABFD-BFA5CE27D157}"/>
                  </a:ext>
                </a:extLst>
              </p:cNvPr>
              <p:cNvSpPr txBox="1">
                <a:spLocks noRot="1" noChangeAspect="1" noMove="1" noResize="1" noEditPoints="1" noAdjustHandles="1" noChangeArrowheads="1" noChangeShapeType="1" noTextEdit="1"/>
              </p:cNvSpPr>
              <p:nvPr/>
            </p:nvSpPr>
            <p:spPr>
              <a:xfrm>
                <a:off x="3134614" y="2248981"/>
                <a:ext cx="5666486" cy="187743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6666D1-8BD9-4648-AEC8-B6691D5A1870}"/>
                  </a:ext>
                </a:extLst>
              </p:cNvPr>
              <p:cNvSpPr txBox="1"/>
              <p:nvPr/>
            </p:nvSpPr>
            <p:spPr>
              <a:xfrm>
                <a:off x="3134614" y="4934049"/>
                <a:ext cx="1881886" cy="14311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𝜋</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f>
                        <m:fPr>
                          <m:type m:val="lin"/>
                          <m:ctrlPr>
                            <a:rPr lang="en-US" sz="2900" b="0" i="1" smtClean="0">
                              <a:latin typeface="Cambria Math" panose="02040503050406030204" pitchFamily="18" charset="0"/>
                            </a:rPr>
                          </m:ctrlPr>
                        </m:fPr>
                        <m:num>
                          <m:r>
                            <a:rPr lang="en-US" sz="2900" b="0" i="1" smtClean="0">
                              <a:latin typeface="Cambria Math" panose="02040503050406030204" pitchFamily="18" charset="0"/>
                            </a:rPr>
                            <m:t>1</m:t>
                          </m:r>
                        </m:num>
                        <m:den>
                          <m:r>
                            <a:rPr lang="en-US" sz="2900" b="0" i="1" smtClean="0">
                              <a:latin typeface="Cambria Math" panose="02040503050406030204" pitchFamily="18" charset="0"/>
                            </a:rPr>
                            <m:t>5</m:t>
                          </m:r>
                        </m:den>
                      </m:f>
                    </m:oMath>
                  </m:oMathPara>
                </a14:m>
                <a:endParaRPr lang="en-US" sz="29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𝜋</m:t>
                          </m:r>
                        </m:e>
                        <m:sub>
                          <m:r>
                            <a:rPr lang="en-US" sz="2900" b="0" i="1" smtClean="0">
                              <a:latin typeface="Cambria Math" panose="02040503050406030204" pitchFamily="18" charset="0"/>
                            </a:rPr>
                            <m:t>2</m:t>
                          </m:r>
                        </m:sub>
                      </m:sSub>
                      <m:r>
                        <a:rPr lang="en-US" sz="2900" b="0" i="1" smtClean="0">
                          <a:latin typeface="Cambria Math" panose="02040503050406030204" pitchFamily="18" charset="0"/>
                        </a:rPr>
                        <m:t>=</m:t>
                      </m:r>
                      <m:f>
                        <m:fPr>
                          <m:type m:val="lin"/>
                          <m:ctrlPr>
                            <a:rPr lang="en-US" sz="2900" b="0" i="1" smtClean="0">
                              <a:latin typeface="Cambria Math" panose="02040503050406030204" pitchFamily="18" charset="0"/>
                            </a:rPr>
                          </m:ctrlPr>
                        </m:fPr>
                        <m:num>
                          <m:r>
                            <a:rPr lang="en-US" sz="2900" b="0" i="1" smtClean="0">
                              <a:latin typeface="Cambria Math" panose="02040503050406030204" pitchFamily="18" charset="0"/>
                            </a:rPr>
                            <m:t>2</m:t>
                          </m:r>
                        </m:num>
                        <m:den>
                          <m:r>
                            <a:rPr lang="en-US" sz="2900" b="0" i="1" smtClean="0">
                              <a:latin typeface="Cambria Math" panose="02040503050406030204" pitchFamily="18" charset="0"/>
                            </a:rPr>
                            <m:t>5</m:t>
                          </m:r>
                        </m:den>
                      </m:f>
                    </m:oMath>
                  </m:oMathPara>
                </a14:m>
                <a:endParaRPr lang="en-US" sz="2900" b="0" dirty="0"/>
              </a:p>
              <a:p>
                <a:pPr/>
                <a14:m>
                  <m:oMathPara xmlns:m="http://schemas.openxmlformats.org/officeDocument/2006/math">
                    <m:oMathParaPr>
                      <m:jc m:val="centerGroup"/>
                    </m:oMathParaPr>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𝜋</m:t>
                          </m:r>
                        </m:e>
                        <m:sub>
                          <m:r>
                            <a:rPr lang="en-US" sz="2900" b="0" i="1" smtClean="0">
                              <a:latin typeface="Cambria Math" panose="02040503050406030204" pitchFamily="18" charset="0"/>
                            </a:rPr>
                            <m:t>3</m:t>
                          </m:r>
                        </m:sub>
                      </m:sSub>
                      <m:r>
                        <a:rPr lang="en-US" sz="2900" i="1">
                          <a:latin typeface="Cambria Math" panose="02040503050406030204" pitchFamily="18" charset="0"/>
                        </a:rPr>
                        <m:t>=</m:t>
                      </m:r>
                      <m:f>
                        <m:fPr>
                          <m:type m:val="lin"/>
                          <m:ctrlPr>
                            <a:rPr lang="en-US" sz="2900" i="1">
                              <a:latin typeface="Cambria Math" panose="02040503050406030204" pitchFamily="18" charset="0"/>
                            </a:rPr>
                          </m:ctrlPr>
                        </m:fPr>
                        <m:num>
                          <m:r>
                            <a:rPr lang="en-US" sz="2900" i="1">
                              <a:latin typeface="Cambria Math" panose="02040503050406030204" pitchFamily="18" charset="0"/>
                            </a:rPr>
                            <m:t>2</m:t>
                          </m:r>
                        </m:num>
                        <m:den>
                          <m:r>
                            <a:rPr lang="en-US" sz="2900" i="1">
                              <a:latin typeface="Cambria Math" panose="02040503050406030204" pitchFamily="18" charset="0"/>
                            </a:rPr>
                            <m:t>5</m:t>
                          </m:r>
                        </m:den>
                      </m:f>
                    </m:oMath>
                  </m:oMathPara>
                </a14:m>
                <a:endParaRPr lang="en-US" sz="2900" dirty="0"/>
              </a:p>
            </p:txBody>
          </p:sp>
        </mc:Choice>
        <mc:Fallback xmlns="">
          <p:sp>
            <p:nvSpPr>
              <p:cNvPr id="6" name="TextBox 5">
                <a:extLst>
                  <a:ext uri="{FF2B5EF4-FFF2-40B4-BE49-F238E27FC236}">
                    <a16:creationId xmlns:a16="http://schemas.microsoft.com/office/drawing/2014/main" id="{036666D1-8BD9-4648-AEC8-B6691D5A1870}"/>
                  </a:ext>
                </a:extLst>
              </p:cNvPr>
              <p:cNvSpPr txBox="1">
                <a:spLocks noRot="1" noChangeAspect="1" noMove="1" noResize="1" noEditPoints="1" noAdjustHandles="1" noChangeArrowheads="1" noChangeShapeType="1" noTextEdit="1"/>
              </p:cNvSpPr>
              <p:nvPr/>
            </p:nvSpPr>
            <p:spPr>
              <a:xfrm>
                <a:off x="3134614" y="4934049"/>
                <a:ext cx="1881886" cy="1431161"/>
              </a:xfrm>
              <a:prstGeom prst="rect">
                <a:avLst/>
              </a:prstGeo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13FF651-C979-4595-B54E-401CB14E1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102" y="4579082"/>
            <a:ext cx="2892552" cy="1786128"/>
          </a:xfrm>
          <a:prstGeom prst="rect">
            <a:avLst/>
          </a:prstGeom>
        </p:spPr>
      </p:pic>
    </p:spTree>
    <p:extLst>
      <p:ext uri="{BB962C8B-B14F-4D97-AF65-F5344CB8AC3E}">
        <p14:creationId xmlns:p14="http://schemas.microsoft.com/office/powerpoint/2010/main" val="317253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60A6-006D-45C5-8E53-8C3F7E3E14F9}"/>
              </a:ext>
            </a:extLst>
          </p:cNvPr>
          <p:cNvSpPr>
            <a:spLocks noGrp="1"/>
          </p:cNvSpPr>
          <p:nvPr>
            <p:ph type="title"/>
          </p:nvPr>
        </p:nvSpPr>
        <p:spPr/>
        <p:txBody>
          <a:bodyPr/>
          <a:lstStyle/>
          <a:p>
            <a:r>
              <a:rPr lang="en-US" dirty="0"/>
              <a:t>Questions</a:t>
            </a:r>
          </a:p>
        </p:txBody>
      </p:sp>
      <p:sp>
        <p:nvSpPr>
          <p:cNvPr id="3" name="Slide Number Placeholder 2">
            <a:extLst>
              <a:ext uri="{FF2B5EF4-FFF2-40B4-BE49-F238E27FC236}">
                <a16:creationId xmlns:a16="http://schemas.microsoft.com/office/drawing/2014/main" id="{F10568EC-A0C0-4AD1-9C3F-525390ADD5FD}"/>
              </a:ext>
            </a:extLst>
          </p:cNvPr>
          <p:cNvSpPr>
            <a:spLocks noGrp="1"/>
          </p:cNvSpPr>
          <p:nvPr>
            <p:ph type="sldNum" sz="quarter" idx="12"/>
          </p:nvPr>
        </p:nvSpPr>
        <p:spPr/>
        <p:txBody>
          <a:bodyPr>
            <a:normAutofit fontScale="85000" lnSpcReduction="20000"/>
          </a:bodyPr>
          <a:lstStyle/>
          <a:p>
            <a:fld id="{69974E82-3C2C-4ABB-838F-79BD9B35B7DF}" type="slidenum">
              <a:rPr lang="en-US" smtClean="0"/>
              <a:t>23</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23E978C-36EA-4757-949B-B3CD484BD50B}"/>
                  </a:ext>
                </a:extLst>
              </p:cNvPr>
              <p:cNvSpPr>
                <a:spLocks noGrp="1"/>
              </p:cNvSpPr>
              <p:nvPr>
                <p:ph sz="quarter" idx="1"/>
              </p:nvPr>
            </p:nvSpPr>
            <p:spPr/>
            <p:txBody>
              <a:bodyPr>
                <a:normAutofit/>
              </a:bodyPr>
              <a:lstStyle/>
              <a:p>
                <a:r>
                  <a:rPr lang="en-US" dirty="0"/>
                  <a:t>Given a Markov chain, does it have a stationary distribution?</a:t>
                </a:r>
              </a:p>
              <a:p>
                <a:r>
                  <a:rPr lang="en-US" dirty="0"/>
                  <a:t>If a Markov chain has a stationary distribution, is it unique?</a:t>
                </a:r>
              </a:p>
              <a:p>
                <a:r>
                  <a:rPr lang="en-US" dirty="0"/>
                  <a:t>Given a Markov chain, how can we compute a stationary distribution efficiently?</a:t>
                </a:r>
              </a:p>
              <a:p>
                <a:r>
                  <a:rPr lang="en-US" dirty="0"/>
                  <a:t>We want to use a stationary distribution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as ranks of pages </a:t>
                </a:r>
                <a14:m>
                  <m:oMath xmlns:m="http://schemas.openxmlformats.org/officeDocument/2006/math">
                    <m:r>
                      <a:rPr lang="en-US" b="0" i="1" smtClean="0">
                        <a:latin typeface="Cambria Math" panose="02040503050406030204" pitchFamily="18" charset="0"/>
                      </a:rPr>
                      <m:t>1, …, </m:t>
                    </m:r>
                    <m:r>
                      <a:rPr lang="en-US" b="0" i="1" smtClean="0">
                        <a:latin typeface="Cambria Math" panose="02040503050406030204" pitchFamily="18" charset="0"/>
                      </a:rPr>
                      <m:t>𝑁</m:t>
                    </m:r>
                  </m:oMath>
                </a14:m>
                <a:r>
                  <a:rPr lang="en-US" dirty="0"/>
                  <a:t>. Can we think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oMath>
                </a14:m>
                <a:r>
                  <a:rPr lang="en-US" dirty="0"/>
                  <a:t> as the limit probability of visiting page </a:t>
                </a:r>
                <a14:m>
                  <m:oMath xmlns:m="http://schemas.openxmlformats.org/officeDocument/2006/math">
                    <m:r>
                      <a:rPr lang="en-US" i="1" dirty="0" smtClean="0">
                        <a:latin typeface="Cambria Math" panose="02040503050406030204" pitchFamily="18" charset="0"/>
                      </a:rPr>
                      <m:t>𝑖</m:t>
                    </m:r>
                  </m:oMath>
                </a14:m>
                <a:r>
                  <a:rPr lang="en-US" dirty="0"/>
                  <a:t>?</a:t>
                </a:r>
              </a:p>
              <a:p>
                <a:pPr marL="0" indent="0">
                  <a:buNone/>
                </a:pPr>
                <a:r>
                  <a:rPr lang="en-US" dirty="0"/>
                  <a:t>To answer these questions, we need to use the notion of an </a:t>
                </a:r>
                <a:r>
                  <a:rPr lang="en-US" dirty="0">
                    <a:solidFill>
                      <a:srgbClr val="FF0000"/>
                    </a:solidFill>
                  </a:rPr>
                  <a:t>ergodic Markov chain</a:t>
                </a:r>
                <a:r>
                  <a:rPr lang="en-US" dirty="0"/>
                  <a:t> (see the next slide). </a:t>
                </a:r>
              </a:p>
            </p:txBody>
          </p:sp>
        </mc:Choice>
        <mc:Fallback xmlns="">
          <p:sp>
            <p:nvSpPr>
              <p:cNvPr id="4" name="Content Placeholder 3">
                <a:extLst>
                  <a:ext uri="{FF2B5EF4-FFF2-40B4-BE49-F238E27FC236}">
                    <a16:creationId xmlns:a16="http://schemas.microsoft.com/office/drawing/2014/main" id="{F23E978C-36EA-4757-949B-B3CD484BD50B}"/>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b="-2307"/>
                </a:stretch>
              </a:blipFill>
            </p:spPr>
            <p:txBody>
              <a:bodyPr/>
              <a:lstStyle/>
              <a:p>
                <a:r>
                  <a:rPr lang="en-US">
                    <a:noFill/>
                  </a:rPr>
                  <a:t> </a:t>
                </a:r>
              </a:p>
            </p:txBody>
          </p:sp>
        </mc:Fallback>
      </mc:AlternateContent>
    </p:spTree>
    <p:extLst>
      <p:ext uri="{BB962C8B-B14F-4D97-AF65-F5344CB8AC3E}">
        <p14:creationId xmlns:p14="http://schemas.microsoft.com/office/powerpoint/2010/main" val="159140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D726-2C44-4834-A6D0-80AE1CDADBF6}"/>
              </a:ext>
            </a:extLst>
          </p:cNvPr>
          <p:cNvSpPr>
            <a:spLocks noGrp="1"/>
          </p:cNvSpPr>
          <p:nvPr>
            <p:ph type="title"/>
          </p:nvPr>
        </p:nvSpPr>
        <p:spPr/>
        <p:txBody>
          <a:bodyPr/>
          <a:lstStyle/>
          <a:p>
            <a:r>
              <a:rPr lang="en-US" dirty="0"/>
              <a:t>Ergodic Markov Chains</a:t>
            </a:r>
          </a:p>
        </p:txBody>
      </p:sp>
      <p:sp>
        <p:nvSpPr>
          <p:cNvPr id="3" name="Slide Number Placeholder 2">
            <a:extLst>
              <a:ext uri="{FF2B5EF4-FFF2-40B4-BE49-F238E27FC236}">
                <a16:creationId xmlns:a16="http://schemas.microsoft.com/office/drawing/2014/main" id="{60E09F58-7EDF-4915-BC48-93C7B454E9A4}"/>
              </a:ext>
            </a:extLst>
          </p:cNvPr>
          <p:cNvSpPr>
            <a:spLocks noGrp="1"/>
          </p:cNvSpPr>
          <p:nvPr>
            <p:ph type="sldNum" sz="quarter" idx="12"/>
          </p:nvPr>
        </p:nvSpPr>
        <p:spPr/>
        <p:txBody>
          <a:bodyPr>
            <a:normAutofit fontScale="85000" lnSpcReduction="20000"/>
          </a:bodyPr>
          <a:lstStyle/>
          <a:p>
            <a:fld id="{69974E82-3C2C-4ABB-838F-79BD9B35B7DF}" type="slidenum">
              <a:rPr lang="en-US" smtClean="0"/>
              <a:t>24</a:t>
            </a:fld>
            <a:endParaRPr lang="en-US"/>
          </a:p>
        </p:txBody>
      </p:sp>
      <p:sp>
        <p:nvSpPr>
          <p:cNvPr id="4" name="Content Placeholder 3">
            <a:extLst>
              <a:ext uri="{FF2B5EF4-FFF2-40B4-BE49-F238E27FC236}">
                <a16:creationId xmlns:a16="http://schemas.microsoft.com/office/drawing/2014/main" id="{467B251E-F705-4537-9B6F-0B2BAC6DB8C4}"/>
              </a:ext>
            </a:extLst>
          </p:cNvPr>
          <p:cNvSpPr>
            <a:spLocks noGrp="1"/>
          </p:cNvSpPr>
          <p:nvPr>
            <p:ph sz="quarter" idx="1"/>
          </p:nvPr>
        </p:nvSpPr>
        <p:spPr/>
        <p:txBody>
          <a:bodyPr/>
          <a:lstStyle/>
          <a:p>
            <a:pPr marL="0" indent="0">
              <a:buNone/>
            </a:pPr>
            <a:r>
              <a:rPr lang="en-US" b="1" dirty="0">
                <a:solidFill>
                  <a:srgbClr val="0070C0"/>
                </a:solidFill>
              </a:rPr>
              <a:t>Informally:</a:t>
            </a:r>
            <a:r>
              <a:rPr lang="en-US" dirty="0"/>
              <a:t> A Markov chain is </a:t>
            </a:r>
            <a:r>
              <a:rPr lang="en-US" dirty="0">
                <a:solidFill>
                  <a:srgbClr val="FF0000"/>
                </a:solidFill>
              </a:rPr>
              <a:t>ergodic</a:t>
            </a:r>
            <a:r>
              <a:rPr lang="en-US" dirty="0"/>
              <a:t> if </a:t>
            </a:r>
          </a:p>
          <a:p>
            <a:r>
              <a:rPr lang="en-US" dirty="0"/>
              <a:t>it is possible to get to any state from any state with nonzero probability (the underlying graph is strongly connected);</a:t>
            </a:r>
          </a:p>
          <a:p>
            <a:r>
              <a:rPr lang="en-US" dirty="0"/>
              <a:t>there is at least one state that is not periodic.</a:t>
            </a:r>
          </a:p>
          <a:p>
            <a:pPr marL="0" indent="0">
              <a:buNone/>
            </a:pPr>
            <a:r>
              <a:rPr lang="en-US" b="1" dirty="0">
                <a:solidFill>
                  <a:srgbClr val="0070C0"/>
                </a:solidFill>
              </a:rPr>
              <a:t>Examples</a:t>
            </a:r>
          </a:p>
        </p:txBody>
      </p:sp>
      <p:pic>
        <p:nvPicPr>
          <p:cNvPr id="6" name="Picture 5">
            <a:extLst>
              <a:ext uri="{FF2B5EF4-FFF2-40B4-BE49-F238E27FC236}">
                <a16:creationId xmlns:a16="http://schemas.microsoft.com/office/drawing/2014/main" id="{583D0716-7DD5-45CE-81A6-E8C2C595A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437" y="4448389"/>
            <a:ext cx="1912925" cy="1470355"/>
          </a:xfrm>
          <a:prstGeom prst="rect">
            <a:avLst/>
          </a:prstGeom>
        </p:spPr>
      </p:pic>
      <p:pic>
        <p:nvPicPr>
          <p:cNvPr id="8" name="Picture 7">
            <a:extLst>
              <a:ext uri="{FF2B5EF4-FFF2-40B4-BE49-F238E27FC236}">
                <a16:creationId xmlns:a16="http://schemas.microsoft.com/office/drawing/2014/main" id="{986A6D30-89AF-4924-AE9F-98F8826B5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004" y="3500223"/>
            <a:ext cx="1805026" cy="2824886"/>
          </a:xfrm>
          <a:prstGeom prst="rect">
            <a:avLst/>
          </a:prstGeom>
        </p:spPr>
      </p:pic>
      <p:sp>
        <p:nvSpPr>
          <p:cNvPr id="9" name="TextBox 8">
            <a:extLst>
              <a:ext uri="{FF2B5EF4-FFF2-40B4-BE49-F238E27FC236}">
                <a16:creationId xmlns:a16="http://schemas.microsoft.com/office/drawing/2014/main" id="{935B557D-F6F0-444D-89FB-19CCDD7B8DAD}"/>
              </a:ext>
            </a:extLst>
          </p:cNvPr>
          <p:cNvSpPr txBox="1"/>
          <p:nvPr/>
        </p:nvSpPr>
        <p:spPr>
          <a:xfrm>
            <a:off x="1250029" y="4912666"/>
            <a:ext cx="1154244" cy="461665"/>
          </a:xfrm>
          <a:prstGeom prst="rect">
            <a:avLst/>
          </a:prstGeom>
          <a:noFill/>
        </p:spPr>
        <p:txBody>
          <a:bodyPr wrap="square" rtlCol="0">
            <a:spAutoFit/>
          </a:bodyPr>
          <a:lstStyle/>
          <a:p>
            <a:r>
              <a:rPr lang="en-US" sz="2400" dirty="0"/>
              <a:t>ergodic</a:t>
            </a:r>
          </a:p>
        </p:txBody>
      </p:sp>
      <p:sp>
        <p:nvSpPr>
          <p:cNvPr id="10" name="TextBox 9">
            <a:extLst>
              <a:ext uri="{FF2B5EF4-FFF2-40B4-BE49-F238E27FC236}">
                <a16:creationId xmlns:a16="http://schemas.microsoft.com/office/drawing/2014/main" id="{91285D26-4E2F-413F-9EB8-3C12F6757F47}"/>
              </a:ext>
            </a:extLst>
          </p:cNvPr>
          <p:cNvSpPr txBox="1"/>
          <p:nvPr/>
        </p:nvSpPr>
        <p:spPr>
          <a:xfrm>
            <a:off x="6770935" y="4912666"/>
            <a:ext cx="1783522" cy="461665"/>
          </a:xfrm>
          <a:prstGeom prst="rect">
            <a:avLst/>
          </a:prstGeom>
          <a:noFill/>
        </p:spPr>
        <p:txBody>
          <a:bodyPr wrap="square" rtlCol="0">
            <a:spAutoFit/>
          </a:bodyPr>
          <a:lstStyle/>
          <a:p>
            <a:r>
              <a:rPr lang="en-US" sz="2400" dirty="0"/>
              <a:t>not ergodic</a:t>
            </a:r>
          </a:p>
        </p:txBody>
      </p:sp>
    </p:spTree>
    <p:extLst>
      <p:ext uri="{BB962C8B-B14F-4D97-AF65-F5344CB8AC3E}">
        <p14:creationId xmlns:p14="http://schemas.microsoft.com/office/powerpoint/2010/main" val="299761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074A-2981-405F-BF1D-7ED411467795}"/>
              </a:ext>
            </a:extLst>
          </p:cNvPr>
          <p:cNvSpPr>
            <a:spLocks noGrp="1"/>
          </p:cNvSpPr>
          <p:nvPr>
            <p:ph type="title"/>
          </p:nvPr>
        </p:nvSpPr>
        <p:spPr/>
        <p:txBody>
          <a:bodyPr/>
          <a:lstStyle/>
          <a:p>
            <a:r>
              <a:rPr lang="en-US" dirty="0"/>
              <a:t>Fundamental Theorem of Markov Chains</a:t>
            </a:r>
          </a:p>
        </p:txBody>
      </p:sp>
      <p:sp>
        <p:nvSpPr>
          <p:cNvPr id="3" name="Slide Number Placeholder 2">
            <a:extLst>
              <a:ext uri="{FF2B5EF4-FFF2-40B4-BE49-F238E27FC236}">
                <a16:creationId xmlns:a16="http://schemas.microsoft.com/office/drawing/2014/main" id="{18AEB30D-9BCF-453B-B6E3-2DC0B2A8F26C}"/>
              </a:ext>
            </a:extLst>
          </p:cNvPr>
          <p:cNvSpPr>
            <a:spLocks noGrp="1"/>
          </p:cNvSpPr>
          <p:nvPr>
            <p:ph type="sldNum" sz="quarter" idx="12"/>
          </p:nvPr>
        </p:nvSpPr>
        <p:spPr/>
        <p:txBody>
          <a:bodyPr>
            <a:normAutofit fontScale="85000" lnSpcReduction="20000"/>
          </a:bodyPr>
          <a:lstStyle/>
          <a:p>
            <a:fld id="{69974E82-3C2C-4ABB-838F-79BD9B35B7DF}" type="slidenum">
              <a:rPr lang="en-US" smtClean="0"/>
              <a:t>25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720797C-BD6E-43FB-AFBD-63A1E02C1247}"/>
                  </a:ext>
                </a:extLst>
              </p:cNvPr>
              <p:cNvSpPr>
                <a:spLocks noGrp="1"/>
              </p:cNvSpPr>
              <p:nvPr>
                <p:ph sz="quarter" idx="1"/>
              </p:nvPr>
            </p:nvSpPr>
            <p:spPr/>
            <p:txBody>
              <a:bodyPr/>
              <a:lstStyle/>
              <a:p>
                <a:r>
                  <a:rPr lang="en-US" b="1" dirty="0">
                    <a:solidFill>
                      <a:srgbClr val="0070C0"/>
                    </a:solidFill>
                  </a:rPr>
                  <a:t>Theorem. </a:t>
                </a:r>
                <a:r>
                  <a:rPr lang="en-US" dirty="0"/>
                  <a:t>If a Markov chain is ergodic then it has a unique stationary distribution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a:t> where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oMath>
                </a14:m>
                <a:r>
                  <a:rPr lang="en-US" dirty="0"/>
                  <a:t> is a nonzero probability such that  </a:t>
                </a:r>
              </a:p>
              <a:p>
                <a:endParaRPr lang="en-US" dirty="0"/>
              </a:p>
              <a:p>
                <a:endParaRPr lang="en-US" dirty="0"/>
              </a:p>
              <a:p>
                <a:r>
                  <a:rPr lang="en-US" b="1" dirty="0">
                    <a:solidFill>
                      <a:srgbClr val="0070C0"/>
                    </a:solidFill>
                  </a:rPr>
                  <a:t>Question.</a:t>
                </a:r>
                <a:r>
                  <a:rPr lang="en-US" dirty="0"/>
                  <a:t> Thus, if the random walk on the Web is an ergodic Markov chain, we have a good method of ranking web pages. The problem is, however, that this random walk is not an ergodic Markov chain. Can we modify the random walk to make it an ergodic Markov chain?</a:t>
                </a:r>
              </a:p>
              <a:p>
                <a:endParaRPr lang="en-US" dirty="0"/>
              </a:p>
              <a:p>
                <a:endParaRPr lang="en-US" dirty="0"/>
              </a:p>
            </p:txBody>
          </p:sp>
        </mc:Choice>
        <mc:Fallback xmlns="">
          <p:sp>
            <p:nvSpPr>
              <p:cNvPr id="4" name="Content Placeholder 3">
                <a:extLst>
                  <a:ext uri="{FF2B5EF4-FFF2-40B4-BE49-F238E27FC236}">
                    <a16:creationId xmlns:a16="http://schemas.microsoft.com/office/drawing/2014/main" id="{3720797C-BD6E-43FB-AFBD-63A1E02C1247}"/>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r="-1178" b="-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0BFBACD-BA73-433B-8001-81A1E07F1B81}"/>
                  </a:ext>
                </a:extLst>
              </p:cNvPr>
              <p:cNvSpPr/>
              <p:nvPr/>
            </p:nvSpPr>
            <p:spPr>
              <a:xfrm>
                <a:off x="2860794" y="2844800"/>
                <a:ext cx="3082806" cy="9423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900" i="1" smtClean="0">
                              <a:latin typeface="Cambria Math" panose="02040503050406030204" pitchFamily="18" charset="0"/>
                            </a:rPr>
                          </m:ctrlPr>
                        </m:sSubPr>
                        <m:e>
                          <m:r>
                            <a:rPr lang="en-US" sz="2900" b="0" i="1" smtClean="0">
                              <a:latin typeface="Cambria Math" panose="02040503050406030204" pitchFamily="18" charset="0"/>
                            </a:rPr>
                            <m:t>𝜋</m:t>
                          </m:r>
                        </m:e>
                        <m:sub>
                          <m:r>
                            <a:rPr lang="en-US" sz="2900" i="1">
                              <a:latin typeface="Cambria Math" panose="02040503050406030204" pitchFamily="18" charset="0"/>
                            </a:rPr>
                            <m:t>𝑖</m:t>
                          </m:r>
                        </m:sub>
                      </m:sSub>
                      <m:r>
                        <a:rPr lang="en-US" sz="2900" i="1">
                          <a:latin typeface="Cambria Math" panose="02040503050406030204" pitchFamily="18" charset="0"/>
                        </a:rPr>
                        <m:t>= </m:t>
                      </m:r>
                      <m:func>
                        <m:funcPr>
                          <m:ctrlPr>
                            <a:rPr lang="en-US" sz="2900" i="1">
                              <a:latin typeface="Cambria Math" panose="02040503050406030204" pitchFamily="18" charset="0"/>
                            </a:rPr>
                          </m:ctrlPr>
                        </m:funcPr>
                        <m:fName>
                          <m:limLow>
                            <m:limLowPr>
                              <m:ctrlPr>
                                <a:rPr lang="en-US" sz="2900" i="1">
                                  <a:latin typeface="Cambria Math" panose="02040503050406030204" pitchFamily="18" charset="0"/>
                                </a:rPr>
                              </m:ctrlPr>
                            </m:limLowPr>
                            <m:e>
                              <m:r>
                                <m:rPr>
                                  <m:sty m:val="p"/>
                                </m:rPr>
                                <a:rPr lang="en-US" sz="2900">
                                  <a:latin typeface="Cambria Math" panose="02040503050406030204" pitchFamily="18" charset="0"/>
                                </a:rPr>
                                <m:t>lim</m:t>
                              </m:r>
                            </m:e>
                            <m:lim>
                              <m:r>
                                <a:rPr lang="en-US" sz="2900" i="1">
                                  <a:latin typeface="Cambria Math" panose="02040503050406030204" pitchFamily="18" charset="0"/>
                                </a:rPr>
                                <m:t>𝑡</m:t>
                              </m:r>
                              <m:r>
                                <a:rPr lang="en-US" sz="2900" i="1">
                                  <a:latin typeface="Cambria Math" panose="02040503050406030204" pitchFamily="18" charset="0"/>
                                </a:rPr>
                                <m:t>→∞</m:t>
                              </m:r>
                            </m:lim>
                          </m:limLow>
                        </m:fName>
                        <m:e>
                          <m:f>
                            <m:fPr>
                              <m:ctrlPr>
                                <a:rPr lang="en-US" sz="2900" i="1">
                                  <a:latin typeface="Cambria Math" panose="02040503050406030204" pitchFamily="18" charset="0"/>
                                </a:rPr>
                              </m:ctrlPr>
                            </m:fPr>
                            <m:num>
                              <m:r>
                                <a:rPr lang="en-US" sz="2900" i="1">
                                  <a:latin typeface="Cambria Math" panose="02040503050406030204" pitchFamily="18" charset="0"/>
                                </a:rPr>
                                <m:t>𝐹</m:t>
                              </m:r>
                              <m:r>
                                <a:rPr lang="en-US" sz="2900" i="1">
                                  <a:latin typeface="Cambria Math" panose="02040503050406030204" pitchFamily="18" charset="0"/>
                                </a:rPr>
                                <m:t>(</m:t>
                              </m:r>
                              <m:r>
                                <a:rPr lang="en-US" sz="2900" i="1">
                                  <a:latin typeface="Cambria Math" panose="02040503050406030204" pitchFamily="18" charset="0"/>
                                </a:rPr>
                                <m:t>𝑖</m:t>
                              </m:r>
                              <m:r>
                                <a:rPr lang="en-US" sz="2900" i="1">
                                  <a:latin typeface="Cambria Math" panose="02040503050406030204" pitchFamily="18" charset="0"/>
                                </a:rPr>
                                <m:t>,</m:t>
                              </m:r>
                              <m:r>
                                <a:rPr lang="en-US" sz="2900" i="1">
                                  <a:latin typeface="Cambria Math" panose="02040503050406030204" pitchFamily="18" charset="0"/>
                                </a:rPr>
                                <m:t>𝑡</m:t>
                              </m:r>
                              <m:r>
                                <a:rPr lang="en-US" sz="2900" i="1">
                                  <a:latin typeface="Cambria Math" panose="02040503050406030204" pitchFamily="18" charset="0"/>
                                </a:rPr>
                                <m:t>)</m:t>
                              </m:r>
                            </m:num>
                            <m:den>
                              <m:r>
                                <a:rPr lang="en-US" sz="2900" i="1">
                                  <a:latin typeface="Cambria Math" panose="02040503050406030204" pitchFamily="18" charset="0"/>
                                </a:rPr>
                                <m:t>𝑡</m:t>
                              </m:r>
                            </m:den>
                          </m:f>
                        </m:e>
                      </m:func>
                    </m:oMath>
                  </m:oMathPara>
                </a14:m>
                <a:endParaRPr lang="en-US" sz="2900" dirty="0"/>
              </a:p>
            </p:txBody>
          </p:sp>
        </mc:Choice>
        <mc:Fallback xmlns="">
          <p:sp>
            <p:nvSpPr>
              <p:cNvPr id="5" name="Rectangle 4">
                <a:extLst>
                  <a:ext uri="{FF2B5EF4-FFF2-40B4-BE49-F238E27FC236}">
                    <a16:creationId xmlns:a16="http://schemas.microsoft.com/office/drawing/2014/main" id="{30BFBACD-BA73-433B-8001-81A1E07F1B81}"/>
                  </a:ext>
                </a:extLst>
              </p:cNvPr>
              <p:cNvSpPr>
                <a:spLocks noRot="1" noChangeAspect="1" noMove="1" noResize="1" noEditPoints="1" noAdjustHandles="1" noChangeArrowheads="1" noChangeShapeType="1" noTextEdit="1"/>
              </p:cNvSpPr>
              <p:nvPr/>
            </p:nvSpPr>
            <p:spPr>
              <a:xfrm>
                <a:off x="2860794" y="2844800"/>
                <a:ext cx="3082806" cy="94237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8A450F-E762-41BD-8F81-C3CF850FC2D6}"/>
                  </a:ext>
                </a:extLst>
              </p:cNvPr>
              <p:cNvSpPr txBox="1"/>
              <p:nvPr/>
            </p:nvSpPr>
            <p:spPr>
              <a:xfrm>
                <a:off x="7315200" y="2721401"/>
                <a:ext cx="3657600" cy="830997"/>
              </a:xfrm>
              <a:prstGeom prst="rect">
                <a:avLst/>
              </a:prstGeom>
              <a:noFill/>
            </p:spPr>
            <p:txBody>
              <a:bodyPr wrap="square" rtlCol="0">
                <a:spAutoFit/>
              </a:bodyPr>
              <a:lstStyle/>
              <a:p>
                <a14:m>
                  <m:oMath xmlns:m="http://schemas.openxmlformats.org/officeDocument/2006/math">
                    <m:r>
                      <a:rPr lang="en-US" sz="2400" i="1" smtClean="0">
                        <a:solidFill>
                          <a:srgbClr val="FF0000"/>
                        </a:solidFill>
                        <a:latin typeface="Cambria Math" panose="02040503050406030204" pitchFamily="18" charset="0"/>
                      </a:rPr>
                      <m:t>𝐹</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𝑖</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𝑡</m:t>
                        </m:r>
                      </m:e>
                    </m:d>
                  </m:oMath>
                </a14:m>
                <a:r>
                  <a:rPr lang="en-US" sz="2400" dirty="0">
                    <a:solidFill>
                      <a:srgbClr val="FF0000"/>
                    </a:solidFill>
                  </a:rPr>
                  <a:t> is the number of visits of page </a:t>
                </a:r>
                <a14:m>
                  <m:oMath xmlns:m="http://schemas.openxmlformats.org/officeDocument/2006/math">
                    <m:r>
                      <a:rPr lang="en-US" sz="2400" i="1">
                        <a:solidFill>
                          <a:srgbClr val="FF0000"/>
                        </a:solidFill>
                        <a:latin typeface="Cambria Math" panose="02040503050406030204" pitchFamily="18" charset="0"/>
                      </a:rPr>
                      <m:t>𝑖</m:t>
                    </m:r>
                  </m:oMath>
                </a14:m>
                <a:r>
                  <a:rPr lang="en-US" sz="2400" dirty="0">
                    <a:solidFill>
                      <a:srgbClr val="FF0000"/>
                    </a:solidFill>
                  </a:rPr>
                  <a:t> in </a:t>
                </a:r>
                <a14:m>
                  <m:oMath xmlns:m="http://schemas.openxmlformats.org/officeDocument/2006/math">
                    <m:r>
                      <a:rPr lang="en-US" sz="2400" i="1">
                        <a:solidFill>
                          <a:srgbClr val="FF0000"/>
                        </a:solidFill>
                        <a:latin typeface="Cambria Math" panose="02040503050406030204" pitchFamily="18" charset="0"/>
                      </a:rPr>
                      <m:t>𝑡</m:t>
                    </m:r>
                  </m:oMath>
                </a14:m>
                <a:r>
                  <a:rPr lang="en-US" sz="2400" dirty="0">
                    <a:solidFill>
                      <a:srgbClr val="FF0000"/>
                    </a:solidFill>
                  </a:rPr>
                  <a:t> steps</a:t>
                </a:r>
              </a:p>
            </p:txBody>
          </p:sp>
        </mc:Choice>
        <mc:Fallback xmlns="">
          <p:sp>
            <p:nvSpPr>
              <p:cNvPr id="6" name="TextBox 5">
                <a:extLst>
                  <a:ext uri="{FF2B5EF4-FFF2-40B4-BE49-F238E27FC236}">
                    <a16:creationId xmlns:a16="http://schemas.microsoft.com/office/drawing/2014/main" id="{528A450F-E762-41BD-8F81-C3CF850FC2D6}"/>
                  </a:ext>
                </a:extLst>
              </p:cNvPr>
              <p:cNvSpPr txBox="1">
                <a:spLocks noRot="1" noChangeAspect="1" noMove="1" noResize="1" noEditPoints="1" noAdjustHandles="1" noChangeArrowheads="1" noChangeShapeType="1" noTextEdit="1"/>
              </p:cNvSpPr>
              <p:nvPr/>
            </p:nvSpPr>
            <p:spPr>
              <a:xfrm>
                <a:off x="7315200" y="2721401"/>
                <a:ext cx="3657600" cy="830997"/>
              </a:xfrm>
              <a:prstGeom prst="rect">
                <a:avLst/>
              </a:prstGeom>
              <a:blipFill>
                <a:blip r:embed="rId4"/>
                <a:stretch>
                  <a:fillRect l="-2500" t="-5839" r="-4500" b="-15328"/>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D828F70-0DA0-425A-A2ED-020A5D5DD2E2}"/>
              </a:ext>
            </a:extLst>
          </p:cNvPr>
          <p:cNvCxnSpPr/>
          <p:nvPr/>
        </p:nvCxnSpPr>
        <p:spPr>
          <a:xfrm flipH="1">
            <a:off x="5854700" y="3136900"/>
            <a:ext cx="1219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32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 7.1.4</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26</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of Ranking</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3</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b="1" dirty="0">
                    <a:solidFill>
                      <a:srgbClr val="0070C0"/>
                    </a:solidFill>
                  </a:rPr>
                  <a:t>Random walk on the Web. </a:t>
                </a:r>
                <a:r>
                  <a:rPr lang="en-US" dirty="0"/>
                  <a:t>A “random walker” starts from an arbitrary page. At each page, the walker clicks on a hyperlink picked at random and moves to the corresponding page. If the page has no out-links, the walk terminates.</a:t>
                </a:r>
              </a:p>
              <a:p>
                <a:r>
                  <a:rPr lang="en-US" b="1" dirty="0">
                    <a:solidFill>
                      <a:srgbClr val="0070C0"/>
                    </a:solidFill>
                  </a:rPr>
                  <a:t>Rank as probability of visiting. </a:t>
                </a:r>
                <a:r>
                  <a:rPr lang="en-US" dirty="0"/>
                  <a:t>In this random walk, some pages have higher probabilities of being visited than others. If page </a:t>
                </a:r>
                <a14:m>
                  <m:oMath xmlns:m="http://schemas.openxmlformats.org/officeDocument/2006/math">
                    <m:r>
                      <a:rPr lang="en-US" i="1" dirty="0" smtClean="0">
                        <a:latin typeface="Cambria Math" panose="02040503050406030204" pitchFamily="18" charset="0"/>
                      </a:rPr>
                      <m:t>𝑝</m:t>
                    </m:r>
                  </m:oMath>
                </a14:m>
                <a:r>
                  <a:rPr lang="en-US" dirty="0"/>
                  <a:t> is visited more often than page </a:t>
                </a:r>
                <a14:m>
                  <m:oMath xmlns:m="http://schemas.openxmlformats.org/officeDocument/2006/math">
                    <m:r>
                      <a:rPr lang="en-US" i="1" dirty="0" smtClean="0">
                        <a:latin typeface="Cambria Math" panose="02040503050406030204" pitchFamily="18" charset="0"/>
                      </a:rPr>
                      <m:t>𝑞</m:t>
                    </m:r>
                  </m:oMath>
                </a14:m>
                <a:r>
                  <a:rPr lang="en-US" dirty="0"/>
                  <a:t>, then </a:t>
                </a:r>
                <a14:m>
                  <m:oMath xmlns:m="http://schemas.openxmlformats.org/officeDocument/2006/math">
                    <m:r>
                      <a:rPr lang="en-US" i="1" dirty="0" smtClean="0">
                        <a:latin typeface="Cambria Math" panose="02040503050406030204" pitchFamily="18" charset="0"/>
                      </a:rPr>
                      <m:t>𝑝</m:t>
                    </m:r>
                  </m:oMath>
                </a14:m>
                <a:r>
                  <a:rPr lang="en-US" dirty="0"/>
                  <a:t> is more important than </a:t>
                </a:r>
                <a14:m>
                  <m:oMath xmlns:m="http://schemas.openxmlformats.org/officeDocument/2006/math">
                    <m:r>
                      <a:rPr lang="en-US" i="1" dirty="0" smtClean="0">
                        <a:latin typeface="Cambria Math" panose="02040503050406030204" pitchFamily="18" charset="0"/>
                      </a:rPr>
                      <m:t>𝑞</m:t>
                    </m:r>
                  </m:oMath>
                </a14:m>
                <a:r>
                  <a:rPr lang="en-US" dirty="0"/>
                  <a:t>. </a:t>
                </a:r>
                <a:r>
                  <a:rPr lang="en-US" dirty="0">
                    <a:highlight>
                      <a:srgbClr val="FFFF00"/>
                    </a:highlight>
                  </a:rPr>
                  <a:t>The rank of page </a:t>
                </a:r>
                <a14:m>
                  <m:oMath xmlns:m="http://schemas.openxmlformats.org/officeDocument/2006/math">
                    <m:r>
                      <a:rPr lang="en-US" i="1" dirty="0" smtClean="0">
                        <a:highlight>
                          <a:srgbClr val="FFFF00"/>
                        </a:highlight>
                        <a:latin typeface="Cambria Math" panose="02040503050406030204" pitchFamily="18" charset="0"/>
                      </a:rPr>
                      <m:t>𝑝</m:t>
                    </m:r>
                  </m:oMath>
                </a14:m>
                <a:r>
                  <a:rPr lang="en-US" dirty="0">
                    <a:highlight>
                      <a:srgbClr val="FFFF00"/>
                    </a:highlight>
                  </a:rPr>
                  <a:t> is the probability of visiting </a:t>
                </a:r>
                <a14:m>
                  <m:oMath xmlns:m="http://schemas.openxmlformats.org/officeDocument/2006/math">
                    <m:r>
                      <a:rPr lang="en-US" i="1" dirty="0" smtClean="0">
                        <a:highlight>
                          <a:srgbClr val="FFFF00"/>
                        </a:highlight>
                        <a:latin typeface="Cambria Math" panose="02040503050406030204" pitchFamily="18" charset="0"/>
                      </a:rPr>
                      <m:t>𝑝</m:t>
                    </m:r>
                  </m:oMath>
                </a14:m>
                <a:r>
                  <a:rPr lang="en-US" dirty="0">
                    <a:highlight>
                      <a:srgbClr val="FFFF00"/>
                    </a:highlight>
                  </a:rPr>
                  <a:t>.</a:t>
                </a:r>
              </a:p>
              <a:p>
                <a:r>
                  <a:rPr lang="en-US" b="1" dirty="0">
                    <a:solidFill>
                      <a:srgbClr val="0070C0"/>
                    </a:solidFill>
                  </a:rPr>
                  <a:t>Question.</a:t>
                </a:r>
                <a:r>
                  <a:rPr lang="en-US" dirty="0"/>
                  <a:t> How to compute this probability?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280" t="-1357" r="-841"/>
                </a:stretch>
              </a:blipFill>
            </p:spPr>
            <p:txBody>
              <a:bodyPr/>
              <a:lstStyle/>
              <a:p>
                <a:r>
                  <a:rPr lang="en-US">
                    <a:noFill/>
                  </a:rPr>
                  <a:t> </a:t>
                </a:r>
              </a:p>
            </p:txBody>
          </p:sp>
        </mc:Fallback>
      </mc:AlternateContent>
    </p:spTree>
    <p:extLst>
      <p:ext uri="{BB962C8B-B14F-4D97-AF65-F5344CB8AC3E}">
        <p14:creationId xmlns:p14="http://schemas.microsoft.com/office/powerpoint/2010/main" val="42096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 Used to Describe the Model</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b="1" dirty="0">
                    <a:solidFill>
                      <a:srgbClr val="0070C0"/>
                    </a:solidFill>
                  </a:rPr>
                  <a:t>Pages:</a:t>
                </a:r>
                <a:r>
                  <a:rPr lang="en-US" dirty="0"/>
                  <a:t> </a:t>
                </a:r>
                <a14:m>
                  <m:oMath xmlns:m="http://schemas.openxmlformats.org/officeDocument/2006/math">
                    <m:r>
                      <a:rPr lang="en-US" b="0" i="1" smtClean="0">
                        <a:latin typeface="Cambria Math" panose="02040503050406030204" pitchFamily="18" charset="0"/>
                      </a:rPr>
                      <m:t>1, 2, …, </m:t>
                    </m:r>
                    <m:r>
                      <a:rPr lang="en-US" b="0" i="1" smtClean="0">
                        <a:latin typeface="Cambria Math" panose="02040503050406030204" pitchFamily="18" charset="0"/>
                      </a:rPr>
                      <m:t>𝑁</m:t>
                    </m:r>
                  </m:oMath>
                </a14:m>
                <a:endParaRPr lang="en-US" dirty="0"/>
              </a:p>
              <a:p>
                <a:r>
                  <a:rPr lang="en-US" b="1" dirty="0">
                    <a:solidFill>
                      <a:srgbClr val="0070C0"/>
                    </a:solidFill>
                  </a:rPr>
                  <a:t>Steps:</a:t>
                </a:r>
                <a:r>
                  <a:rPr lang="en-US" dirty="0"/>
                  <a:t> </a:t>
                </a:r>
                <a14:m>
                  <m:oMath xmlns:m="http://schemas.openxmlformats.org/officeDocument/2006/math">
                    <m:r>
                      <a:rPr lang="en-US" b="0" i="1" smtClean="0">
                        <a:latin typeface="Cambria Math" panose="02040503050406030204" pitchFamily="18" charset="0"/>
                      </a:rPr>
                      <m:t>0, 1, 2, …</m:t>
                    </m:r>
                  </m:oMath>
                </a14:m>
                <a:r>
                  <a:rPr lang="en-US" dirty="0"/>
                  <a:t> (step </a:t>
                </a:r>
                <a14:m>
                  <m:oMath xmlns:m="http://schemas.openxmlformats.org/officeDocument/2006/math">
                    <m:r>
                      <a:rPr lang="en-US" i="1" dirty="0" smtClean="0">
                        <a:latin typeface="Cambria Math" panose="02040503050406030204" pitchFamily="18" charset="0"/>
                      </a:rPr>
                      <m:t>0</m:t>
                    </m:r>
                  </m:oMath>
                </a14:m>
                <a:r>
                  <a:rPr lang="en-US" dirty="0"/>
                  <a:t> is an initial step where the walker surfer picks an arbitrary page).</a:t>
                </a:r>
              </a:p>
              <a:p>
                <a:r>
                  <a:rPr lang="en-US" b="1" dirty="0">
                    <a:solidFill>
                      <a:srgbClr val="0070C0"/>
                    </a:solidFill>
                  </a:rPr>
                  <a:t>Probabilities of visiting: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bSup>
                  </m:oMath>
                </a14:m>
                <a:r>
                  <a:rPr lang="en-US" dirty="0"/>
                  <a:t> is the probability of being at page </a:t>
                </a:r>
                <a14:m>
                  <m:oMath xmlns:m="http://schemas.openxmlformats.org/officeDocument/2006/math">
                    <m:r>
                      <a:rPr lang="en-US" b="0" i="1" smtClean="0">
                        <a:latin typeface="Cambria Math" panose="02040503050406030204" pitchFamily="18" charset="0"/>
                      </a:rPr>
                      <m:t>𝑖</m:t>
                    </m:r>
                  </m:oMath>
                </a14:m>
                <a:r>
                  <a:rPr lang="en-US" dirty="0"/>
                  <a:t> at step </a:t>
                </a:r>
                <a14:m>
                  <m:oMath xmlns:m="http://schemas.openxmlformats.org/officeDocument/2006/math">
                    <m:r>
                      <a:rPr lang="en-US" i="1" dirty="0" smtClean="0">
                        <a:latin typeface="Cambria Math" panose="02040503050406030204" pitchFamily="18" charset="0"/>
                      </a:rPr>
                      <m:t>𝑡</m:t>
                    </m:r>
                  </m:oMath>
                </a14:m>
                <a:r>
                  <a:rPr lang="en-US" dirty="0"/>
                  <a:t>.</a:t>
                </a:r>
              </a:p>
              <a:p>
                <a:r>
                  <a:rPr lang="en-US" b="1" dirty="0">
                    <a:solidFill>
                      <a:srgbClr val="0070C0"/>
                    </a:solidFill>
                  </a:rPr>
                  <a:t>Out-degrees:</a:t>
                </a:r>
                <a:r>
                  <a:rPr lang="en-US" dirty="0"/>
                  <a:t> </a:t>
                </a:r>
                <a14:m>
                  <m:oMath xmlns:m="http://schemas.openxmlformats.org/officeDocument/2006/math">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the out-degree of page </a:t>
                </a:r>
                <a14:m>
                  <m:oMath xmlns:m="http://schemas.openxmlformats.org/officeDocument/2006/math">
                    <m:r>
                      <a:rPr lang="en-US" i="1" dirty="0" smtClean="0">
                        <a:latin typeface="Cambria Math" panose="02040503050406030204" pitchFamily="18" charset="0"/>
                      </a:rPr>
                      <m:t>𝑖</m:t>
                    </m:r>
                  </m:oMath>
                </a14:m>
                <a:r>
                  <a:rPr lang="en-US" dirty="0"/>
                  <a:t>.</a:t>
                </a:r>
              </a:p>
              <a:p>
                <a:r>
                  <a:rPr lang="en-US" b="1" dirty="0">
                    <a:solidFill>
                      <a:srgbClr val="0070C0"/>
                    </a:solidFill>
                  </a:rPr>
                  <a:t>In-Neighbors:</a:t>
                </a:r>
                <a:r>
                  <a:rPr lang="en-US" dirty="0"/>
                  <a:t> </a:t>
                </a:r>
                <a14:m>
                  <m:oMath xmlns:m="http://schemas.openxmlformats.org/officeDocument/2006/math">
                    <m:r>
                      <a:rPr lang="en-US" b="0" i="1" smtClean="0">
                        <a:latin typeface="Cambria Math" panose="02040503050406030204" pitchFamily="18" charset="0"/>
                      </a:rPr>
                      <m:t>𝐼𝑁</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the set of all pages pointing to page </a:t>
                </a:r>
                <a14:m>
                  <m:oMath xmlns:m="http://schemas.openxmlformats.org/officeDocument/2006/math">
                    <m:r>
                      <a:rPr lang="en-US" b="0" i="1" smtClean="0">
                        <a:latin typeface="Cambria Math" panose="02040503050406030204" pitchFamily="18" charset="0"/>
                      </a:rPr>
                      <m:t>𝑖</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280" t="-1357" r="-673"/>
                </a:stretch>
              </a:blipFill>
            </p:spPr>
            <p:txBody>
              <a:bodyPr/>
              <a:lstStyle/>
              <a:p>
                <a:r>
                  <a:rPr lang="en-US">
                    <a:noFill/>
                  </a:rPr>
                  <a:t> </a:t>
                </a:r>
              </a:p>
            </p:txBody>
          </p:sp>
        </mc:Fallback>
      </mc:AlternateContent>
    </p:spTree>
    <p:extLst>
      <p:ext uri="{BB962C8B-B14F-4D97-AF65-F5344CB8AC3E}">
        <p14:creationId xmlns:p14="http://schemas.microsoft.com/office/powerpoint/2010/main" val="86110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1183-3365-43F2-9013-BD63F1D977D9}"/>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1A3C2B29-F210-49D6-A624-44EFEF541379}"/>
              </a:ext>
            </a:extLst>
          </p:cNvPr>
          <p:cNvSpPr>
            <a:spLocks noGrp="1"/>
          </p:cNvSpPr>
          <p:nvPr>
            <p:ph type="sldNum" sz="quarter" idx="12"/>
          </p:nvPr>
        </p:nvSpPr>
        <p:spPr/>
        <p:txBody>
          <a:bodyPr>
            <a:normAutofit fontScale="85000" lnSpcReduction="20000"/>
          </a:bodyPr>
          <a:lstStyle/>
          <a:p>
            <a:fld id="{69974E82-3C2C-4ABB-838F-79BD9B35B7DF}" type="slidenum">
              <a:rPr lang="en-US" smtClean="0"/>
              <a:t>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16760A-EA52-4AF1-8484-DE4A2F6915E8}"/>
                  </a:ext>
                </a:extLst>
              </p:cNvPr>
              <p:cNvSpPr>
                <a:spLocks noGrp="1"/>
              </p:cNvSpPr>
              <p:nvPr>
                <p:ph sz="quarter" idx="1"/>
              </p:nvPr>
            </p:nvSpPr>
            <p:spPr/>
            <p:txBody>
              <a:bodyPr>
                <a:normAutofit lnSpcReduction="10000"/>
              </a:bodyPr>
              <a:lstStyle/>
              <a:p>
                <a:pPr marL="0" indent="0">
                  <a:buNone/>
                </a:pPr>
                <a:r>
                  <a:rPr lang="en-US" b="1" dirty="0">
                    <a:solidFill>
                      <a:srgbClr val="0070C0"/>
                    </a:solidFill>
                  </a:rPr>
                  <a:t>Fragment of the Web: </a:t>
                </a:r>
                <a:r>
                  <a:rPr lang="en-US" dirty="0"/>
                  <a:t>three pages with incoming and outgoing links: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Question.</a:t>
                </a:r>
                <a:r>
                  <a:rPr lang="en-US" dirty="0"/>
                  <a:t> Suppose we know the probabilities of visiting pages </a:t>
                </a:r>
                <a14:m>
                  <m:oMath xmlns:m="http://schemas.openxmlformats.org/officeDocument/2006/math">
                    <m:r>
                      <a:rPr lang="en-US" i="1" dirty="0" smtClean="0">
                        <a:latin typeface="Cambria Math" panose="02040503050406030204" pitchFamily="18" charset="0"/>
                      </a:rPr>
                      <m:t>1</m:t>
                    </m:r>
                  </m:oMath>
                </a14:m>
                <a:r>
                  <a:rPr lang="en-US" dirty="0"/>
                  <a:t> and </a:t>
                </a:r>
                <a14:m>
                  <m:oMath xmlns:m="http://schemas.openxmlformats.org/officeDocument/2006/math">
                    <m:r>
                      <a:rPr lang="en-US" i="1" dirty="0" smtClean="0">
                        <a:latin typeface="Cambria Math" panose="02040503050406030204" pitchFamily="18" charset="0"/>
                      </a:rPr>
                      <m:t>2</m:t>
                    </m:r>
                  </m:oMath>
                </a14:m>
                <a:r>
                  <a:rPr lang="en-US" dirty="0"/>
                  <a:t> at step </a:t>
                </a:r>
                <a14:m>
                  <m:oMath xmlns:m="http://schemas.openxmlformats.org/officeDocument/2006/math">
                    <m:r>
                      <a:rPr lang="en-US" i="1" dirty="0" smtClean="0">
                        <a:latin typeface="Cambria Math" panose="02040503050406030204" pitchFamily="18" charset="0"/>
                      </a:rPr>
                      <m:t>𝑡</m:t>
                    </m:r>
                  </m:oMath>
                </a14:m>
                <a:r>
                  <a:rPr lang="en-US" dirty="0"/>
                  <a:t>. How to find the probability of visiting page </a:t>
                </a:r>
                <a14:m>
                  <m:oMath xmlns:m="http://schemas.openxmlformats.org/officeDocument/2006/math">
                    <m:r>
                      <a:rPr lang="en-US" i="1" dirty="0" smtClean="0">
                        <a:latin typeface="Cambria Math" panose="02040503050406030204" pitchFamily="18" charset="0"/>
                      </a:rPr>
                      <m:t>3</m:t>
                    </m:r>
                  </m:oMath>
                </a14:m>
                <a:r>
                  <a:rPr lang="en-US" dirty="0"/>
                  <a:t> at step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a:t>
                </a:r>
              </a:p>
            </p:txBody>
          </p:sp>
        </mc:Choice>
        <mc:Fallback xmlns="">
          <p:sp>
            <p:nvSpPr>
              <p:cNvPr id="4" name="Content Placeholder 3">
                <a:extLst>
                  <a:ext uri="{FF2B5EF4-FFF2-40B4-BE49-F238E27FC236}">
                    <a16:creationId xmlns:a16="http://schemas.microsoft.com/office/drawing/2014/main" id="{C916760A-EA52-4AF1-8484-DE4A2F6915E8}"/>
                  </a:ext>
                </a:extLst>
              </p:cNvPr>
              <p:cNvSpPr>
                <a:spLocks noGrp="1" noRot="1" noChangeAspect="1" noMove="1" noResize="1" noEditPoints="1" noAdjustHandles="1" noChangeArrowheads="1" noChangeShapeType="1" noTextEdit="1"/>
              </p:cNvSpPr>
              <p:nvPr>
                <p:ph sz="quarter" idx="1"/>
              </p:nvPr>
            </p:nvSpPr>
            <p:spPr>
              <a:blipFill>
                <a:blip r:embed="rId2"/>
                <a:stretch>
                  <a:fillRect l="-1178" t="-230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22BD32F-4695-4215-9DF2-C9AF87A35FFC}"/>
              </a:ext>
            </a:extLst>
          </p:cNvPr>
          <p:cNvPicPr>
            <a:picLocks noChangeAspect="1"/>
          </p:cNvPicPr>
          <p:nvPr/>
        </p:nvPicPr>
        <p:blipFill>
          <a:blip r:embed="rId3"/>
          <a:stretch>
            <a:fillRect/>
          </a:stretch>
        </p:blipFill>
        <p:spPr>
          <a:xfrm>
            <a:off x="5499100" y="2536414"/>
            <a:ext cx="4004841" cy="221411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CC7F15-A1D3-4F3C-9D08-4E3FB3F66BF7}"/>
                  </a:ext>
                </a:extLst>
              </p:cNvPr>
              <p:cNvSpPr txBox="1"/>
              <p:nvPr/>
            </p:nvSpPr>
            <p:spPr>
              <a:xfrm>
                <a:off x="1968777" y="2750887"/>
                <a:ext cx="2590800" cy="178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900" i="1" smtClean="0">
                              <a:latin typeface="Cambria Math" panose="02040503050406030204" pitchFamily="18" charset="0"/>
                            </a:rPr>
                          </m:ctrlPr>
                        </m:sSubSupPr>
                        <m:e>
                          <m:r>
                            <a:rPr lang="en-US" sz="2900" b="0" i="1" smtClean="0">
                              <a:latin typeface="Cambria Math" panose="02040503050406030204" pitchFamily="18" charset="0"/>
                            </a:rPr>
                            <m:t>𝑥</m:t>
                          </m:r>
                        </m:e>
                        <m:sub>
                          <m:r>
                            <a:rPr lang="en-US" sz="2900" b="0" i="1" smtClean="0">
                              <a:latin typeface="Cambria Math" panose="02040503050406030204" pitchFamily="18" charset="0"/>
                            </a:rPr>
                            <m:t>1</m:t>
                          </m:r>
                        </m:sub>
                        <m:sup>
                          <m:r>
                            <a:rPr lang="en-US" sz="2900" b="0" i="1" smtClean="0">
                              <a:latin typeface="Cambria Math" panose="02040503050406030204" pitchFamily="18" charset="0"/>
                            </a:rPr>
                            <m:t>(</m:t>
                          </m:r>
                          <m:r>
                            <a:rPr lang="en-US" sz="2900" b="0" i="1" smtClean="0">
                              <a:latin typeface="Cambria Math" panose="02040503050406030204" pitchFamily="18" charset="0"/>
                            </a:rPr>
                            <m:t>𝑡</m:t>
                          </m:r>
                          <m:r>
                            <a:rPr lang="en-US" sz="2900" b="0" i="1" smtClean="0">
                              <a:latin typeface="Cambria Math" panose="02040503050406030204" pitchFamily="18" charset="0"/>
                            </a:rPr>
                            <m:t>)</m:t>
                          </m:r>
                        </m:sup>
                      </m:sSubSup>
                      <m:r>
                        <a:rPr lang="en-US" sz="2900" b="0" i="1" smtClean="0">
                          <a:latin typeface="Cambria Math" panose="02040503050406030204" pitchFamily="18" charset="0"/>
                        </a:rPr>
                        <m:t>=0.5</m:t>
                      </m:r>
                    </m:oMath>
                  </m:oMathPara>
                </a14:m>
                <a:endParaRPr lang="en-US" sz="2900" b="0" dirty="0"/>
              </a:p>
              <a:p>
                <a:pPr/>
                <a14:m>
                  <m:oMathPara xmlns:m="http://schemas.openxmlformats.org/officeDocument/2006/math">
                    <m:oMathParaPr>
                      <m:jc m:val="centerGroup"/>
                    </m:oMathParaPr>
                    <m:oMath xmlns:m="http://schemas.openxmlformats.org/officeDocument/2006/math">
                      <m:sSubSup>
                        <m:sSubSupPr>
                          <m:ctrlPr>
                            <a:rPr lang="en-US" sz="2900" i="1">
                              <a:latin typeface="Cambria Math" panose="02040503050406030204" pitchFamily="18" charset="0"/>
                            </a:rPr>
                          </m:ctrlPr>
                        </m:sSubSupPr>
                        <m:e>
                          <m:r>
                            <a:rPr lang="en-US" sz="2900" i="1">
                              <a:latin typeface="Cambria Math" panose="02040503050406030204" pitchFamily="18" charset="0"/>
                            </a:rPr>
                            <m:t>𝑥</m:t>
                          </m:r>
                        </m:e>
                        <m:sub>
                          <m:r>
                            <a:rPr lang="en-US" sz="2900" b="0" i="1" smtClean="0">
                              <a:latin typeface="Cambria Math" panose="02040503050406030204" pitchFamily="18" charset="0"/>
                            </a:rPr>
                            <m:t>2</m:t>
                          </m:r>
                        </m:sub>
                        <m:sup>
                          <m:r>
                            <a:rPr lang="en-US" sz="2900" i="1">
                              <a:latin typeface="Cambria Math" panose="02040503050406030204" pitchFamily="18" charset="0"/>
                            </a:rPr>
                            <m:t>(</m:t>
                          </m:r>
                          <m:r>
                            <a:rPr lang="en-US" sz="2900" i="1">
                              <a:latin typeface="Cambria Math" panose="02040503050406030204" pitchFamily="18" charset="0"/>
                            </a:rPr>
                            <m:t>𝑡</m:t>
                          </m:r>
                          <m:r>
                            <a:rPr lang="en-US" sz="2900" i="1">
                              <a:latin typeface="Cambria Math" panose="02040503050406030204" pitchFamily="18" charset="0"/>
                            </a:rPr>
                            <m:t>)</m:t>
                          </m:r>
                        </m:sup>
                      </m:sSubSup>
                      <m:r>
                        <a:rPr lang="en-US" sz="2900" i="1">
                          <a:latin typeface="Cambria Math" panose="02040503050406030204" pitchFamily="18" charset="0"/>
                        </a:rPr>
                        <m:t>=0.</m:t>
                      </m:r>
                      <m:r>
                        <a:rPr lang="en-US" sz="2900" b="0" i="1" smtClean="0">
                          <a:latin typeface="Cambria Math" panose="02040503050406030204" pitchFamily="18" charset="0"/>
                        </a:rPr>
                        <m:t>3</m:t>
                      </m:r>
                    </m:oMath>
                  </m:oMathPara>
                </a14:m>
                <a:endParaRPr lang="en-US" sz="2900" b="0" dirty="0"/>
              </a:p>
              <a:p>
                <a:pPr/>
                <a14:m>
                  <m:oMathPara xmlns:m="http://schemas.openxmlformats.org/officeDocument/2006/math">
                    <m:oMathParaPr>
                      <m:jc m:val="centerGroup"/>
                    </m:oMathParaPr>
                    <m:oMath xmlns:m="http://schemas.openxmlformats.org/officeDocument/2006/math">
                      <m:sSubSup>
                        <m:sSubSupPr>
                          <m:ctrlPr>
                            <a:rPr lang="en-US" sz="2900" i="1">
                              <a:latin typeface="Cambria Math" panose="02040503050406030204" pitchFamily="18" charset="0"/>
                            </a:rPr>
                          </m:ctrlPr>
                        </m:sSubSupPr>
                        <m:e>
                          <m:r>
                            <a:rPr lang="en-US" sz="2900" i="1">
                              <a:latin typeface="Cambria Math" panose="02040503050406030204" pitchFamily="18" charset="0"/>
                            </a:rPr>
                            <m:t>𝑥</m:t>
                          </m:r>
                        </m:e>
                        <m:sub>
                          <m:r>
                            <a:rPr lang="en-US" sz="2900" b="0" i="1" smtClean="0">
                              <a:latin typeface="Cambria Math" panose="02040503050406030204" pitchFamily="18" charset="0"/>
                            </a:rPr>
                            <m:t>3</m:t>
                          </m:r>
                        </m:sub>
                        <m:sup>
                          <m:r>
                            <a:rPr lang="en-US" sz="2900" i="1">
                              <a:latin typeface="Cambria Math" panose="02040503050406030204" pitchFamily="18" charset="0"/>
                            </a:rPr>
                            <m:t>(</m:t>
                          </m:r>
                          <m:r>
                            <a:rPr lang="en-US" sz="2900" i="1">
                              <a:latin typeface="Cambria Math" panose="02040503050406030204" pitchFamily="18" charset="0"/>
                            </a:rPr>
                            <m:t>𝑡</m:t>
                          </m:r>
                          <m:r>
                            <a:rPr lang="en-US" sz="2900" b="0" i="1" smtClean="0">
                              <a:latin typeface="Cambria Math" panose="02040503050406030204" pitchFamily="18" charset="0"/>
                            </a:rPr>
                            <m:t>+1</m:t>
                          </m:r>
                          <m:r>
                            <a:rPr lang="en-US" sz="2900" i="1">
                              <a:latin typeface="Cambria Math" panose="02040503050406030204" pitchFamily="18" charset="0"/>
                            </a:rPr>
                            <m:t>)</m:t>
                          </m:r>
                        </m:sup>
                      </m:sSubSup>
                      <m:r>
                        <a:rPr lang="en-US" sz="2900" i="1">
                          <a:latin typeface="Cambria Math" panose="02040503050406030204" pitchFamily="18" charset="0"/>
                        </a:rPr>
                        <m:t>=</m:t>
                      </m:r>
                      <m:r>
                        <a:rPr lang="en-US" sz="2900" b="0" i="1" smtClean="0">
                          <a:latin typeface="Cambria Math" panose="02040503050406030204" pitchFamily="18" charset="0"/>
                        </a:rPr>
                        <m:t> ?</m:t>
                      </m:r>
                    </m:oMath>
                  </m:oMathPara>
                </a14:m>
                <a:endParaRPr lang="en-US" sz="2900" dirty="0"/>
              </a:p>
            </p:txBody>
          </p:sp>
        </mc:Choice>
        <mc:Fallback xmlns="">
          <p:sp>
            <p:nvSpPr>
              <p:cNvPr id="6" name="TextBox 5">
                <a:extLst>
                  <a:ext uri="{FF2B5EF4-FFF2-40B4-BE49-F238E27FC236}">
                    <a16:creationId xmlns:a16="http://schemas.microsoft.com/office/drawing/2014/main" id="{2CCC7F15-A1D3-4F3C-9D08-4E3FB3F66BF7}"/>
                  </a:ext>
                </a:extLst>
              </p:cNvPr>
              <p:cNvSpPr txBox="1">
                <a:spLocks noRot="1" noChangeAspect="1" noMove="1" noResize="1" noEditPoints="1" noAdjustHandles="1" noChangeArrowheads="1" noChangeShapeType="1" noTextEdit="1"/>
              </p:cNvSpPr>
              <p:nvPr/>
            </p:nvSpPr>
            <p:spPr>
              <a:xfrm>
                <a:off x="1968777" y="2750887"/>
                <a:ext cx="2590800" cy="178516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808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1183-3365-43F2-9013-BD63F1D977D9}"/>
              </a:ext>
            </a:extLst>
          </p:cNvPr>
          <p:cNvSpPr>
            <a:spLocks noGrp="1"/>
          </p:cNvSpPr>
          <p:nvPr>
            <p:ph type="title"/>
          </p:nvPr>
        </p:nvSpPr>
        <p:spPr/>
        <p:txBody>
          <a:bodyPr/>
          <a:lstStyle/>
          <a:p>
            <a:r>
              <a:rPr lang="en-US" dirty="0"/>
              <a:t>Example: Answer</a:t>
            </a:r>
          </a:p>
        </p:txBody>
      </p:sp>
      <p:sp>
        <p:nvSpPr>
          <p:cNvPr id="3" name="Slide Number Placeholder 2">
            <a:extLst>
              <a:ext uri="{FF2B5EF4-FFF2-40B4-BE49-F238E27FC236}">
                <a16:creationId xmlns:a16="http://schemas.microsoft.com/office/drawing/2014/main" id="{1A3C2B29-F210-49D6-A624-44EFEF541379}"/>
              </a:ext>
            </a:extLst>
          </p:cNvPr>
          <p:cNvSpPr>
            <a:spLocks noGrp="1"/>
          </p:cNvSpPr>
          <p:nvPr>
            <p:ph type="sldNum" sz="quarter" idx="12"/>
          </p:nvPr>
        </p:nvSpPr>
        <p:spPr/>
        <p:txBody>
          <a:bodyPr>
            <a:normAutofit fontScale="85000" lnSpcReduction="20000"/>
          </a:bodyPr>
          <a:lstStyle/>
          <a:p>
            <a:fld id="{69974E82-3C2C-4ABB-838F-79BD9B35B7DF}" type="slidenum">
              <a:rPr lang="en-US" smtClean="0"/>
              <a:t>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16760A-EA52-4AF1-8484-DE4A2F6915E8}"/>
                  </a:ext>
                </a:extLst>
              </p:cNvPr>
              <p:cNvSpPr>
                <a:spLocks noGrp="1"/>
              </p:cNvSpPr>
              <p:nvPr>
                <p:ph sz="quarter"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can find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3</m:t>
                        </m:r>
                      </m:sub>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sSubSup>
                  </m:oMath>
                </a14:m>
                <a:r>
                  <a:rPr lang="en-US" dirty="0"/>
                  <a:t> using the formula of total probability:</a:t>
                </a:r>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3</m:t>
                          </m:r>
                        </m:sub>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⋅0.5+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⋅0.3=0.35</m:t>
                      </m:r>
                    </m:oMath>
                  </m:oMathPara>
                </a14:m>
                <a:endParaRPr lang="en-US" dirty="0"/>
              </a:p>
            </p:txBody>
          </p:sp>
        </mc:Choice>
        <mc:Fallback xmlns="">
          <p:sp>
            <p:nvSpPr>
              <p:cNvPr id="4" name="Content Placeholder 3">
                <a:extLst>
                  <a:ext uri="{FF2B5EF4-FFF2-40B4-BE49-F238E27FC236}">
                    <a16:creationId xmlns:a16="http://schemas.microsoft.com/office/drawing/2014/main" id="{C916760A-EA52-4AF1-8484-DE4A2F6915E8}"/>
                  </a:ext>
                </a:extLst>
              </p:cNvPr>
              <p:cNvSpPr>
                <a:spLocks noGrp="1" noRot="1" noChangeAspect="1" noMove="1" noResize="1" noEditPoints="1" noAdjustHandles="1" noChangeArrowheads="1" noChangeShapeType="1" noTextEdit="1"/>
              </p:cNvSpPr>
              <p:nvPr>
                <p:ph sz="quarter" idx="1"/>
              </p:nvPr>
            </p:nvSpPr>
            <p:spPr>
              <a:blipFill>
                <a:blip r:embed="rId2"/>
                <a:stretch>
                  <a:fillRect l="-117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22BD32F-4695-4215-9DF2-C9AF87A35FFC}"/>
              </a:ext>
            </a:extLst>
          </p:cNvPr>
          <p:cNvPicPr>
            <a:picLocks noChangeAspect="1"/>
          </p:cNvPicPr>
          <p:nvPr/>
        </p:nvPicPr>
        <p:blipFill>
          <a:blip r:embed="rId3"/>
          <a:stretch>
            <a:fillRect/>
          </a:stretch>
        </p:blipFill>
        <p:spPr>
          <a:xfrm>
            <a:off x="5930900" y="1814671"/>
            <a:ext cx="4004841" cy="221411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CC7F15-A1D3-4F3C-9D08-4E3FB3F66BF7}"/>
                  </a:ext>
                </a:extLst>
              </p:cNvPr>
              <p:cNvSpPr txBox="1"/>
              <p:nvPr/>
            </p:nvSpPr>
            <p:spPr>
              <a:xfrm>
                <a:off x="2256259" y="2029144"/>
                <a:ext cx="2590800" cy="178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900" i="1" smtClean="0">
                              <a:latin typeface="Cambria Math" panose="02040503050406030204" pitchFamily="18" charset="0"/>
                            </a:rPr>
                          </m:ctrlPr>
                        </m:sSubSupPr>
                        <m:e>
                          <m:r>
                            <a:rPr lang="en-US" sz="2900" b="0" i="1" smtClean="0">
                              <a:latin typeface="Cambria Math" panose="02040503050406030204" pitchFamily="18" charset="0"/>
                            </a:rPr>
                            <m:t>𝑥</m:t>
                          </m:r>
                        </m:e>
                        <m:sub>
                          <m:r>
                            <a:rPr lang="en-US" sz="2900" b="0" i="1" smtClean="0">
                              <a:latin typeface="Cambria Math" panose="02040503050406030204" pitchFamily="18" charset="0"/>
                            </a:rPr>
                            <m:t>1</m:t>
                          </m:r>
                        </m:sub>
                        <m:sup>
                          <m:r>
                            <a:rPr lang="en-US" sz="2900" b="0" i="1" smtClean="0">
                              <a:latin typeface="Cambria Math" panose="02040503050406030204" pitchFamily="18" charset="0"/>
                            </a:rPr>
                            <m:t>(</m:t>
                          </m:r>
                          <m:r>
                            <a:rPr lang="en-US" sz="2900" b="0" i="1" smtClean="0">
                              <a:latin typeface="Cambria Math" panose="02040503050406030204" pitchFamily="18" charset="0"/>
                            </a:rPr>
                            <m:t>𝑡</m:t>
                          </m:r>
                          <m:r>
                            <a:rPr lang="en-US" sz="2900" b="0" i="1" smtClean="0">
                              <a:latin typeface="Cambria Math" panose="02040503050406030204" pitchFamily="18" charset="0"/>
                            </a:rPr>
                            <m:t>)</m:t>
                          </m:r>
                        </m:sup>
                      </m:sSubSup>
                      <m:r>
                        <a:rPr lang="en-US" sz="2900" b="0" i="1" smtClean="0">
                          <a:latin typeface="Cambria Math" panose="02040503050406030204" pitchFamily="18" charset="0"/>
                        </a:rPr>
                        <m:t>=0.5</m:t>
                      </m:r>
                    </m:oMath>
                  </m:oMathPara>
                </a14:m>
                <a:endParaRPr lang="en-US" sz="2900" b="0" dirty="0"/>
              </a:p>
              <a:p>
                <a:pPr/>
                <a14:m>
                  <m:oMathPara xmlns:m="http://schemas.openxmlformats.org/officeDocument/2006/math">
                    <m:oMathParaPr>
                      <m:jc m:val="centerGroup"/>
                    </m:oMathParaPr>
                    <m:oMath xmlns:m="http://schemas.openxmlformats.org/officeDocument/2006/math">
                      <m:sSubSup>
                        <m:sSubSupPr>
                          <m:ctrlPr>
                            <a:rPr lang="en-US" sz="2900" i="1">
                              <a:latin typeface="Cambria Math" panose="02040503050406030204" pitchFamily="18" charset="0"/>
                            </a:rPr>
                          </m:ctrlPr>
                        </m:sSubSupPr>
                        <m:e>
                          <m:r>
                            <a:rPr lang="en-US" sz="2900" i="1">
                              <a:latin typeface="Cambria Math" panose="02040503050406030204" pitchFamily="18" charset="0"/>
                            </a:rPr>
                            <m:t>𝑥</m:t>
                          </m:r>
                        </m:e>
                        <m:sub>
                          <m:r>
                            <a:rPr lang="en-US" sz="2900" b="0" i="1" smtClean="0">
                              <a:latin typeface="Cambria Math" panose="02040503050406030204" pitchFamily="18" charset="0"/>
                            </a:rPr>
                            <m:t>2</m:t>
                          </m:r>
                        </m:sub>
                        <m:sup>
                          <m:r>
                            <a:rPr lang="en-US" sz="2900" i="1">
                              <a:latin typeface="Cambria Math" panose="02040503050406030204" pitchFamily="18" charset="0"/>
                            </a:rPr>
                            <m:t>(</m:t>
                          </m:r>
                          <m:r>
                            <a:rPr lang="en-US" sz="2900" i="1">
                              <a:latin typeface="Cambria Math" panose="02040503050406030204" pitchFamily="18" charset="0"/>
                            </a:rPr>
                            <m:t>𝑡</m:t>
                          </m:r>
                          <m:r>
                            <a:rPr lang="en-US" sz="2900" i="1">
                              <a:latin typeface="Cambria Math" panose="02040503050406030204" pitchFamily="18" charset="0"/>
                            </a:rPr>
                            <m:t>)</m:t>
                          </m:r>
                        </m:sup>
                      </m:sSubSup>
                      <m:r>
                        <a:rPr lang="en-US" sz="2900" i="1">
                          <a:latin typeface="Cambria Math" panose="02040503050406030204" pitchFamily="18" charset="0"/>
                        </a:rPr>
                        <m:t>=0.</m:t>
                      </m:r>
                      <m:r>
                        <a:rPr lang="en-US" sz="2900" b="0" i="1" smtClean="0">
                          <a:latin typeface="Cambria Math" panose="02040503050406030204" pitchFamily="18" charset="0"/>
                        </a:rPr>
                        <m:t>3</m:t>
                      </m:r>
                    </m:oMath>
                  </m:oMathPara>
                </a14:m>
                <a:endParaRPr lang="en-US" sz="2900" b="0" dirty="0"/>
              </a:p>
              <a:p>
                <a:pPr/>
                <a14:m>
                  <m:oMathPara xmlns:m="http://schemas.openxmlformats.org/officeDocument/2006/math">
                    <m:oMathParaPr>
                      <m:jc m:val="centerGroup"/>
                    </m:oMathParaPr>
                    <m:oMath xmlns:m="http://schemas.openxmlformats.org/officeDocument/2006/math">
                      <m:sSubSup>
                        <m:sSubSupPr>
                          <m:ctrlPr>
                            <a:rPr lang="en-US" sz="2900" i="1">
                              <a:latin typeface="Cambria Math" panose="02040503050406030204" pitchFamily="18" charset="0"/>
                            </a:rPr>
                          </m:ctrlPr>
                        </m:sSubSupPr>
                        <m:e>
                          <m:r>
                            <a:rPr lang="en-US" sz="2900" i="1">
                              <a:latin typeface="Cambria Math" panose="02040503050406030204" pitchFamily="18" charset="0"/>
                            </a:rPr>
                            <m:t>𝑥</m:t>
                          </m:r>
                        </m:e>
                        <m:sub>
                          <m:r>
                            <a:rPr lang="en-US" sz="2900" b="0" i="1" smtClean="0">
                              <a:latin typeface="Cambria Math" panose="02040503050406030204" pitchFamily="18" charset="0"/>
                            </a:rPr>
                            <m:t>3</m:t>
                          </m:r>
                        </m:sub>
                        <m:sup>
                          <m:r>
                            <a:rPr lang="en-US" sz="2900" i="1">
                              <a:latin typeface="Cambria Math" panose="02040503050406030204" pitchFamily="18" charset="0"/>
                            </a:rPr>
                            <m:t>(</m:t>
                          </m:r>
                          <m:r>
                            <a:rPr lang="en-US" sz="2900" i="1">
                              <a:latin typeface="Cambria Math" panose="02040503050406030204" pitchFamily="18" charset="0"/>
                            </a:rPr>
                            <m:t>𝑡</m:t>
                          </m:r>
                          <m:r>
                            <a:rPr lang="en-US" sz="2900" b="0" i="1" smtClean="0">
                              <a:latin typeface="Cambria Math" panose="02040503050406030204" pitchFamily="18" charset="0"/>
                            </a:rPr>
                            <m:t>+1</m:t>
                          </m:r>
                          <m:r>
                            <a:rPr lang="en-US" sz="2900" i="1">
                              <a:latin typeface="Cambria Math" panose="02040503050406030204" pitchFamily="18" charset="0"/>
                            </a:rPr>
                            <m:t>)</m:t>
                          </m:r>
                        </m:sup>
                      </m:sSubSup>
                      <m:r>
                        <a:rPr lang="en-US" sz="2900" i="1">
                          <a:latin typeface="Cambria Math" panose="02040503050406030204" pitchFamily="18" charset="0"/>
                        </a:rPr>
                        <m:t>=</m:t>
                      </m:r>
                      <m:r>
                        <a:rPr lang="en-US" sz="2900" b="0" i="1" smtClean="0">
                          <a:latin typeface="Cambria Math" panose="02040503050406030204" pitchFamily="18" charset="0"/>
                        </a:rPr>
                        <m:t> ?</m:t>
                      </m:r>
                    </m:oMath>
                  </m:oMathPara>
                </a14:m>
                <a:endParaRPr lang="en-US" sz="2900" dirty="0"/>
              </a:p>
            </p:txBody>
          </p:sp>
        </mc:Choice>
        <mc:Fallback xmlns="">
          <p:sp>
            <p:nvSpPr>
              <p:cNvPr id="6" name="TextBox 5">
                <a:extLst>
                  <a:ext uri="{FF2B5EF4-FFF2-40B4-BE49-F238E27FC236}">
                    <a16:creationId xmlns:a16="http://schemas.microsoft.com/office/drawing/2014/main" id="{2CCC7F15-A1D3-4F3C-9D08-4E3FB3F66BF7}"/>
                  </a:ext>
                </a:extLst>
              </p:cNvPr>
              <p:cNvSpPr txBox="1">
                <a:spLocks noRot="1" noChangeAspect="1" noMove="1" noResize="1" noEditPoints="1" noAdjustHandles="1" noChangeArrowheads="1" noChangeShapeType="1" noTextEdit="1"/>
              </p:cNvSpPr>
              <p:nvPr/>
            </p:nvSpPr>
            <p:spPr>
              <a:xfrm>
                <a:off x="2256259" y="2029144"/>
                <a:ext cx="2590800" cy="178516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783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1183-3365-43F2-9013-BD63F1D977D9}"/>
              </a:ext>
            </a:extLst>
          </p:cNvPr>
          <p:cNvSpPr>
            <a:spLocks noGrp="1"/>
          </p:cNvSpPr>
          <p:nvPr>
            <p:ph type="title"/>
          </p:nvPr>
        </p:nvSpPr>
        <p:spPr/>
        <p:txBody>
          <a:bodyPr/>
          <a:lstStyle/>
          <a:p>
            <a:r>
              <a:rPr lang="en-US" dirty="0"/>
              <a:t>General Recurrence</a:t>
            </a:r>
          </a:p>
        </p:txBody>
      </p:sp>
      <p:sp>
        <p:nvSpPr>
          <p:cNvPr id="3" name="Slide Number Placeholder 2">
            <a:extLst>
              <a:ext uri="{FF2B5EF4-FFF2-40B4-BE49-F238E27FC236}">
                <a16:creationId xmlns:a16="http://schemas.microsoft.com/office/drawing/2014/main" id="{1A3C2B29-F210-49D6-A624-44EFEF541379}"/>
              </a:ext>
            </a:extLst>
          </p:cNvPr>
          <p:cNvSpPr>
            <a:spLocks noGrp="1"/>
          </p:cNvSpPr>
          <p:nvPr>
            <p:ph type="sldNum" sz="quarter" idx="12"/>
          </p:nvPr>
        </p:nvSpPr>
        <p:spPr/>
        <p:txBody>
          <a:bodyPr>
            <a:normAutofit fontScale="85000" lnSpcReduction="20000"/>
          </a:bodyPr>
          <a:lstStyle/>
          <a:p>
            <a:fld id="{69974E82-3C2C-4ABB-838F-79BD9B35B7DF}" type="slidenum">
              <a:rPr lang="en-US" smtClean="0"/>
              <a:t>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16760A-EA52-4AF1-8484-DE4A2F6915E8}"/>
                  </a:ext>
                </a:extLst>
              </p:cNvPr>
              <p:cNvSpPr>
                <a:spLocks noGrp="1"/>
              </p:cNvSpPr>
              <p:nvPr>
                <p:ph sz="quarter" idx="1"/>
              </p:nvPr>
            </p:nvSpPr>
            <p:spPr>
              <a:xfrm>
                <a:off x="816864" y="1638300"/>
                <a:ext cx="10871200" cy="4495800"/>
              </a:xfrm>
            </p:spPr>
            <p:txBody>
              <a:bodyPr>
                <a:normAutofit/>
              </a:bodyPr>
              <a:lstStyle/>
              <a:p>
                <a:pPr marL="0" indent="0">
                  <a:buNone/>
                </a:pPr>
                <a:r>
                  <a:rPr lang="en-US" dirty="0"/>
                  <a:t>The probability of being at page </a:t>
                </a:r>
                <a14:m>
                  <m:oMath xmlns:m="http://schemas.openxmlformats.org/officeDocument/2006/math">
                    <m:r>
                      <a:rPr lang="en-US" i="1" dirty="0" smtClean="0">
                        <a:latin typeface="Cambria Math" panose="02040503050406030204" pitchFamily="18" charset="0"/>
                      </a:rPr>
                      <m:t>𝑘</m:t>
                    </m:r>
                  </m:oMath>
                </a14:m>
                <a:r>
                  <a:rPr lang="en-US" dirty="0"/>
                  <a:t> at step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where</a:t>
                </a:r>
              </a:p>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bSup>
                  </m:oMath>
                </a14:m>
                <a:r>
                  <a:rPr lang="en-US" dirty="0"/>
                  <a:t> is the probability of being at page</a:t>
                </a:r>
                <a14:m>
                  <m:oMath xmlns:m="http://schemas.openxmlformats.org/officeDocument/2006/math">
                    <m:r>
                      <a:rPr lang="en-US" i="1" dirty="0" smtClean="0">
                        <a:latin typeface="Cambria Math" panose="02040503050406030204" pitchFamily="18" charset="0"/>
                      </a:rPr>
                      <m:t> </m:t>
                    </m:r>
                    <m:r>
                      <a:rPr lang="en-US" i="1" dirty="0" err="1">
                        <a:latin typeface="Cambria Math" panose="02040503050406030204" pitchFamily="18" charset="0"/>
                      </a:rPr>
                      <m:t>𝑖</m:t>
                    </m:r>
                    <m:r>
                      <a:rPr lang="en-US" i="1" dirty="0">
                        <a:latin typeface="Cambria Math" panose="02040503050406030204" pitchFamily="18" charset="0"/>
                      </a:rPr>
                      <m:t> </m:t>
                    </m:r>
                  </m:oMath>
                </a14:m>
                <a:r>
                  <a:rPr lang="en-US" dirty="0"/>
                  <a:t>at step </a:t>
                </a:r>
                <a14:m>
                  <m:oMath xmlns:m="http://schemas.openxmlformats.org/officeDocument/2006/math">
                    <m:r>
                      <a:rPr lang="en-US" i="1" dirty="0" smtClean="0">
                        <a:latin typeface="Cambria Math" panose="02040503050406030204" pitchFamily="18" charset="0"/>
                      </a:rPr>
                      <m:t>𝑡</m:t>
                    </m:r>
                  </m:oMath>
                </a14:m>
                <a:r>
                  <a:rPr lang="en-US" dirty="0"/>
                  <a:t>;</a:t>
                </a:r>
              </a:p>
              <a:p>
                <a14:m>
                  <m:oMath xmlns:m="http://schemas.openxmlformats.org/officeDocument/2006/math">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the out-degree of page </a:t>
                </a:r>
                <a14:m>
                  <m:oMath xmlns:m="http://schemas.openxmlformats.org/officeDocument/2006/math">
                    <m:r>
                      <a:rPr lang="en-US" i="1" dirty="0" smtClean="0">
                        <a:latin typeface="Cambria Math" panose="02040503050406030204" pitchFamily="18" charset="0"/>
                      </a:rPr>
                      <m:t>𝑖</m:t>
                    </m:r>
                  </m:oMath>
                </a14:m>
                <a:r>
                  <a:rPr lang="en-US" dirty="0"/>
                  <a:t>;</a:t>
                </a:r>
              </a:p>
              <a:p>
                <a14:m>
                  <m:oMath xmlns:m="http://schemas.openxmlformats.org/officeDocument/2006/math">
                    <m:r>
                      <a:rPr lang="en-US" b="0" i="1" smtClean="0">
                        <a:latin typeface="Cambria Math" panose="02040503050406030204" pitchFamily="18" charset="0"/>
                      </a:rPr>
                      <m:t>𝐼𝑁</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is the set of all pages pointing to page </a:t>
                </a:r>
                <a14:m>
                  <m:oMath xmlns:m="http://schemas.openxmlformats.org/officeDocument/2006/math">
                    <m:r>
                      <a:rPr lang="en-US" b="0" i="1" smtClean="0">
                        <a:latin typeface="Cambria Math" panose="02040503050406030204" pitchFamily="18" charset="0"/>
                      </a:rPr>
                      <m:t>𝑘</m:t>
                    </m:r>
                  </m:oMath>
                </a14:m>
                <a:r>
                  <a:rPr lang="en-US" dirty="0"/>
                  <a:t>.</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C916760A-EA52-4AF1-8484-DE4A2F6915E8}"/>
                  </a:ext>
                </a:extLst>
              </p:cNvPr>
              <p:cNvSpPr>
                <a:spLocks noGrp="1" noRot="1" noChangeAspect="1" noMove="1" noResize="1" noEditPoints="1" noAdjustHandles="1" noChangeArrowheads="1" noChangeShapeType="1" noTextEdit="1"/>
              </p:cNvSpPr>
              <p:nvPr>
                <p:ph sz="quarter" idx="1"/>
              </p:nvPr>
            </p:nvSpPr>
            <p:spPr>
              <a:xfrm>
                <a:off x="816864" y="1638300"/>
                <a:ext cx="10871200" cy="4495800"/>
              </a:xfrm>
              <a:blipFill>
                <a:blip r:embed="rId2"/>
                <a:stretch>
                  <a:fillRect l="-1178" t="-1357" b="-12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8D16108-1BC6-4F23-83D4-7D7274A159D6}"/>
                  </a:ext>
                </a:extLst>
              </p:cNvPr>
              <p:cNvSpPr txBox="1"/>
              <p:nvPr/>
            </p:nvSpPr>
            <p:spPr>
              <a:xfrm>
                <a:off x="2717800" y="2324100"/>
                <a:ext cx="4902200" cy="1359859"/>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900" i="1" smtClean="0">
                              <a:latin typeface="Cambria Math" panose="02040503050406030204" pitchFamily="18" charset="0"/>
                            </a:rPr>
                          </m:ctrlPr>
                        </m:sSubSupPr>
                        <m:e>
                          <m:r>
                            <a:rPr lang="en-US" sz="2900" b="0" i="1" smtClean="0">
                              <a:latin typeface="Cambria Math" panose="02040503050406030204" pitchFamily="18" charset="0"/>
                            </a:rPr>
                            <m:t>𝑥</m:t>
                          </m:r>
                        </m:e>
                        <m:sub>
                          <m:r>
                            <a:rPr lang="en-US" sz="2900" b="0" i="1" smtClean="0">
                              <a:latin typeface="Cambria Math" panose="02040503050406030204" pitchFamily="18" charset="0"/>
                            </a:rPr>
                            <m:t>𝑘</m:t>
                          </m:r>
                        </m:sub>
                        <m:sup>
                          <m:r>
                            <a:rPr lang="en-US" sz="2900" b="0" i="1" smtClean="0">
                              <a:latin typeface="Cambria Math" panose="02040503050406030204" pitchFamily="18" charset="0"/>
                            </a:rPr>
                            <m:t>(</m:t>
                          </m:r>
                          <m:r>
                            <a:rPr lang="en-US" sz="2900" b="0" i="1" smtClean="0">
                              <a:latin typeface="Cambria Math" panose="02040503050406030204" pitchFamily="18" charset="0"/>
                            </a:rPr>
                            <m:t>𝑡</m:t>
                          </m:r>
                          <m:r>
                            <a:rPr lang="en-US" sz="2900" b="0" i="1" smtClean="0">
                              <a:latin typeface="Cambria Math" panose="02040503050406030204" pitchFamily="18" charset="0"/>
                            </a:rPr>
                            <m:t>+1)</m:t>
                          </m:r>
                        </m:sup>
                      </m:sSubSup>
                      <m:r>
                        <a:rPr lang="en-US" sz="2900" b="0" i="1" smtClean="0">
                          <a:latin typeface="Cambria Math" panose="02040503050406030204" pitchFamily="18" charset="0"/>
                        </a:rPr>
                        <m:t> =  </m:t>
                      </m:r>
                      <m:nary>
                        <m:naryPr>
                          <m:chr m:val="∑"/>
                          <m:supHide m:val="on"/>
                          <m:ctrlPr>
                            <a:rPr lang="en-US" sz="2900" b="0" i="1" smtClean="0">
                              <a:latin typeface="Cambria Math" panose="02040503050406030204" pitchFamily="18" charset="0"/>
                            </a:rPr>
                          </m:ctrlPr>
                        </m:naryPr>
                        <m:sub>
                          <m:r>
                            <m:rPr>
                              <m:brk m:alnAt="7"/>
                            </m:rPr>
                            <a:rPr lang="en-US" sz="2900" b="0" i="1" smtClean="0">
                              <a:latin typeface="Cambria Math" panose="02040503050406030204" pitchFamily="18" charset="0"/>
                            </a:rPr>
                            <m:t>𝑖</m:t>
                          </m:r>
                          <m:r>
                            <a:rPr lang="en-US" sz="2900" b="0" i="1" smtClean="0">
                              <a:latin typeface="Cambria Math" panose="02040503050406030204" pitchFamily="18" charset="0"/>
                            </a:rPr>
                            <m:t>∈</m:t>
                          </m:r>
                          <m:r>
                            <a:rPr lang="en-US" sz="2900" b="0" i="1" smtClean="0">
                              <a:latin typeface="Cambria Math" panose="02040503050406030204" pitchFamily="18" charset="0"/>
                            </a:rPr>
                            <m:t>𝐼𝑁</m:t>
                          </m:r>
                          <m:r>
                            <a:rPr lang="en-US" sz="2900" b="0" i="1" smtClean="0">
                              <a:latin typeface="Cambria Math" panose="02040503050406030204" pitchFamily="18" charset="0"/>
                            </a:rPr>
                            <m:t>(</m:t>
                          </m:r>
                          <m:r>
                            <a:rPr lang="en-US" sz="2900" b="0" i="1" smtClean="0">
                              <a:latin typeface="Cambria Math" panose="02040503050406030204" pitchFamily="18" charset="0"/>
                            </a:rPr>
                            <m:t>𝑘</m:t>
                          </m:r>
                          <m:r>
                            <a:rPr lang="en-US" sz="2900" b="0" i="1" smtClean="0">
                              <a:latin typeface="Cambria Math" panose="02040503050406030204" pitchFamily="18" charset="0"/>
                            </a:rPr>
                            <m:t>)</m:t>
                          </m:r>
                        </m:sub>
                        <m:sup/>
                        <m:e>
                          <m:f>
                            <m:fPr>
                              <m:ctrlPr>
                                <a:rPr lang="en-US" sz="2900" b="0" i="1" smtClean="0">
                                  <a:latin typeface="Cambria Math" panose="02040503050406030204" pitchFamily="18" charset="0"/>
                                </a:rPr>
                              </m:ctrlPr>
                            </m:fPr>
                            <m:num>
                              <m:sSubSup>
                                <m:sSubSupPr>
                                  <m:ctrlPr>
                                    <a:rPr lang="en-US" sz="2900" b="0" i="1" smtClean="0">
                                      <a:latin typeface="Cambria Math" panose="02040503050406030204" pitchFamily="18" charset="0"/>
                                    </a:rPr>
                                  </m:ctrlPr>
                                </m:sSubSupPr>
                                <m:e>
                                  <m:r>
                                    <a:rPr lang="en-US" sz="2900" b="0" i="1" smtClean="0">
                                      <a:latin typeface="Cambria Math" panose="02040503050406030204" pitchFamily="18" charset="0"/>
                                    </a:rPr>
                                    <m:t>𝑥</m:t>
                                  </m:r>
                                </m:e>
                                <m:sub>
                                  <m:r>
                                    <a:rPr lang="en-US" sz="2900" b="0" i="1" smtClean="0">
                                      <a:latin typeface="Cambria Math" panose="02040503050406030204" pitchFamily="18" charset="0"/>
                                    </a:rPr>
                                    <m:t>𝑖</m:t>
                                  </m:r>
                                </m:sub>
                                <m:sup>
                                  <m:r>
                                    <a:rPr lang="en-US" sz="2900" b="0" i="1" smtClean="0">
                                      <a:latin typeface="Cambria Math" panose="02040503050406030204" pitchFamily="18" charset="0"/>
                                    </a:rPr>
                                    <m:t>(</m:t>
                                  </m:r>
                                  <m:r>
                                    <a:rPr lang="en-US" sz="2900" b="0" i="1" smtClean="0">
                                      <a:latin typeface="Cambria Math" panose="02040503050406030204" pitchFamily="18" charset="0"/>
                                    </a:rPr>
                                    <m:t>𝑡</m:t>
                                  </m:r>
                                  <m:r>
                                    <a:rPr lang="en-US" sz="2900" b="0" i="1" smtClean="0">
                                      <a:latin typeface="Cambria Math" panose="02040503050406030204" pitchFamily="18" charset="0"/>
                                    </a:rPr>
                                    <m:t>)</m:t>
                                  </m:r>
                                </m:sup>
                              </m:sSubSup>
                            </m:num>
                            <m:den>
                              <m:r>
                                <a:rPr lang="en-US" sz="2900" b="0" i="1" smtClean="0">
                                  <a:latin typeface="Cambria Math" panose="02040503050406030204" pitchFamily="18" charset="0"/>
                                </a:rPr>
                                <m:t>𝑜𝑢𝑡</m:t>
                              </m:r>
                              <m:r>
                                <a:rPr lang="en-US" sz="2900" b="0" i="1" smtClean="0">
                                  <a:latin typeface="Cambria Math" panose="02040503050406030204" pitchFamily="18" charset="0"/>
                                </a:rPr>
                                <m:t>(</m:t>
                              </m:r>
                              <m:r>
                                <a:rPr lang="en-US" sz="2900" b="0" i="1" smtClean="0">
                                  <a:latin typeface="Cambria Math" panose="02040503050406030204" pitchFamily="18" charset="0"/>
                                </a:rPr>
                                <m:t>𝑖</m:t>
                              </m:r>
                              <m:r>
                                <a:rPr lang="en-US" sz="2900" b="0" i="1" smtClean="0">
                                  <a:latin typeface="Cambria Math" panose="02040503050406030204" pitchFamily="18" charset="0"/>
                                </a:rPr>
                                <m:t>)</m:t>
                              </m:r>
                            </m:den>
                          </m:f>
                        </m:e>
                      </m:nary>
                    </m:oMath>
                  </m:oMathPara>
                </a14:m>
                <a:endParaRPr lang="en-US" sz="2900" dirty="0"/>
              </a:p>
            </p:txBody>
          </p:sp>
        </mc:Choice>
        <mc:Fallback xmlns="">
          <p:sp>
            <p:nvSpPr>
              <p:cNvPr id="5" name="TextBox 4">
                <a:extLst>
                  <a:ext uri="{FF2B5EF4-FFF2-40B4-BE49-F238E27FC236}">
                    <a16:creationId xmlns:a16="http://schemas.microsoft.com/office/drawing/2014/main" id="{F8D16108-1BC6-4F23-83D4-7D7274A159D6}"/>
                  </a:ext>
                </a:extLst>
              </p:cNvPr>
              <p:cNvSpPr txBox="1">
                <a:spLocks noRot="1" noChangeAspect="1" noMove="1" noResize="1" noEditPoints="1" noAdjustHandles="1" noChangeArrowheads="1" noChangeShapeType="1" noTextEdit="1"/>
              </p:cNvSpPr>
              <p:nvPr/>
            </p:nvSpPr>
            <p:spPr>
              <a:xfrm>
                <a:off x="2717800" y="2324100"/>
                <a:ext cx="4902200" cy="1359859"/>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4B781244-8419-479A-8452-B5CF4FD300A0}"/>
              </a:ext>
            </a:extLst>
          </p:cNvPr>
          <p:cNvSpPr txBox="1"/>
          <p:nvPr/>
        </p:nvSpPr>
        <p:spPr>
          <a:xfrm>
            <a:off x="8890000" y="2452395"/>
            <a:ext cx="2485136" cy="1200329"/>
          </a:xfrm>
          <a:prstGeom prst="rect">
            <a:avLst/>
          </a:prstGeom>
          <a:noFill/>
        </p:spPr>
        <p:txBody>
          <a:bodyPr wrap="square" rtlCol="0">
            <a:spAutoFit/>
          </a:bodyPr>
          <a:lstStyle/>
          <a:p>
            <a:r>
              <a:rPr lang="en-US" sz="2400" dirty="0">
                <a:solidFill>
                  <a:srgbClr val="FF0000"/>
                </a:solidFill>
              </a:rPr>
              <a:t>Similar recurrences occur in Markov </a:t>
            </a:r>
          </a:p>
          <a:p>
            <a:r>
              <a:rPr lang="en-US" sz="2400" dirty="0">
                <a:solidFill>
                  <a:srgbClr val="FF0000"/>
                </a:solidFill>
              </a:rPr>
              <a:t>chains</a:t>
            </a:r>
            <a:r>
              <a:rPr lang="en-US" sz="2400" dirty="0"/>
              <a:t>. </a:t>
            </a:r>
          </a:p>
        </p:txBody>
      </p:sp>
      <p:cxnSp>
        <p:nvCxnSpPr>
          <p:cNvPr id="8" name="Straight Arrow Connector 7">
            <a:extLst>
              <a:ext uri="{FF2B5EF4-FFF2-40B4-BE49-F238E27FC236}">
                <a16:creationId xmlns:a16="http://schemas.microsoft.com/office/drawing/2014/main" id="{0DE8A607-E7B3-42F2-A0DD-1EAADCAB8A76}"/>
              </a:ext>
            </a:extLst>
          </p:cNvPr>
          <p:cNvCxnSpPr>
            <a:cxnSpLocks/>
          </p:cNvCxnSpPr>
          <p:nvPr/>
        </p:nvCxnSpPr>
        <p:spPr>
          <a:xfrm flipH="1" flipV="1">
            <a:off x="7874000" y="3052560"/>
            <a:ext cx="90576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9EEB47-79AF-4821-B470-C324212C9F8A}"/>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123A631-5F82-4126-86BB-9C7ACA604D2D}"/>
              </a:ext>
            </a:extLst>
          </p:cNvPr>
          <p:cNvSpPr>
            <a:spLocks noGrp="1"/>
          </p:cNvSpPr>
          <p:nvPr>
            <p:ph type="title"/>
          </p:nvPr>
        </p:nvSpPr>
        <p:spPr/>
        <p:txBody>
          <a:bodyPr/>
          <a:lstStyle/>
          <a:p>
            <a:r>
              <a:rPr lang="en-US" dirty="0"/>
              <a:t>Markov Chains</a:t>
            </a:r>
          </a:p>
        </p:txBody>
      </p:sp>
      <p:sp>
        <p:nvSpPr>
          <p:cNvPr id="4" name="Slide Number Placeholder 3">
            <a:extLst>
              <a:ext uri="{FF2B5EF4-FFF2-40B4-BE49-F238E27FC236}">
                <a16:creationId xmlns:a16="http://schemas.microsoft.com/office/drawing/2014/main" id="{1CCE2868-3860-4E66-AA4B-C71EEDAE2363}"/>
              </a:ext>
            </a:extLst>
          </p:cNvPr>
          <p:cNvSpPr>
            <a:spLocks noGrp="1"/>
          </p:cNvSpPr>
          <p:nvPr>
            <p:ph type="sldNum" sz="quarter" idx="11"/>
          </p:nvPr>
        </p:nvSpPr>
        <p:spPr/>
        <p:txBody>
          <a:bodyPr/>
          <a:lstStyle/>
          <a:p>
            <a:fld id="{69974E82-3C2C-4ABB-838F-79BD9B35B7DF}" type="slidenum">
              <a:rPr lang="en-US" smtClean="0"/>
              <a:t>8</a:t>
            </a:fld>
            <a:endParaRPr lang="en-US"/>
          </a:p>
        </p:txBody>
      </p:sp>
    </p:spTree>
    <p:extLst>
      <p:ext uri="{BB962C8B-B14F-4D97-AF65-F5344CB8AC3E}">
        <p14:creationId xmlns:p14="http://schemas.microsoft.com/office/powerpoint/2010/main" val="381394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1183-3365-43F2-9013-BD63F1D977D9}"/>
              </a:ext>
            </a:extLst>
          </p:cNvPr>
          <p:cNvSpPr>
            <a:spLocks noGrp="1"/>
          </p:cNvSpPr>
          <p:nvPr>
            <p:ph type="title"/>
          </p:nvPr>
        </p:nvSpPr>
        <p:spPr/>
        <p:txBody>
          <a:bodyPr/>
          <a:lstStyle/>
          <a:p>
            <a:r>
              <a:rPr lang="en-US" dirty="0"/>
              <a:t>Discrete-Time Random Processes</a:t>
            </a:r>
          </a:p>
        </p:txBody>
      </p:sp>
      <p:sp>
        <p:nvSpPr>
          <p:cNvPr id="3" name="Slide Number Placeholder 2">
            <a:extLst>
              <a:ext uri="{FF2B5EF4-FFF2-40B4-BE49-F238E27FC236}">
                <a16:creationId xmlns:a16="http://schemas.microsoft.com/office/drawing/2014/main" id="{1A3C2B29-F210-49D6-A624-44EFEF541379}"/>
              </a:ext>
            </a:extLst>
          </p:cNvPr>
          <p:cNvSpPr>
            <a:spLocks noGrp="1"/>
          </p:cNvSpPr>
          <p:nvPr>
            <p:ph type="sldNum" sz="quarter" idx="12"/>
          </p:nvPr>
        </p:nvSpPr>
        <p:spPr/>
        <p:txBody>
          <a:bodyPr>
            <a:normAutofit fontScale="85000" lnSpcReduction="20000"/>
          </a:bodyPr>
          <a:lstStyle/>
          <a:p>
            <a:fld id="{69974E82-3C2C-4ABB-838F-79BD9B35B7DF}" type="slidenum">
              <a:rPr lang="en-US" smtClean="0"/>
              <a:t>9</a:t>
            </a:fld>
            <a:endParaRPr lang="en-US"/>
          </a:p>
        </p:txBody>
      </p:sp>
      <p:sp>
        <p:nvSpPr>
          <p:cNvPr id="4" name="Content Placeholder 3">
            <a:extLst>
              <a:ext uri="{FF2B5EF4-FFF2-40B4-BE49-F238E27FC236}">
                <a16:creationId xmlns:a16="http://schemas.microsoft.com/office/drawing/2014/main" id="{C916760A-EA52-4AF1-8484-DE4A2F6915E8}"/>
              </a:ext>
            </a:extLst>
          </p:cNvPr>
          <p:cNvSpPr>
            <a:spLocks noGrp="1"/>
          </p:cNvSpPr>
          <p:nvPr>
            <p:ph sz="quarter" idx="1"/>
          </p:nvPr>
        </p:nvSpPr>
        <p:spPr/>
        <p:txBody>
          <a:bodyPr/>
          <a:lstStyle/>
          <a:p>
            <a:pPr marL="0" indent="0">
              <a:buNone/>
            </a:pPr>
            <a:r>
              <a:rPr lang="en-US" b="1" dirty="0">
                <a:solidFill>
                  <a:srgbClr val="0070C0"/>
                </a:solidFill>
              </a:rPr>
              <a:t>Example:</a:t>
            </a:r>
            <a:r>
              <a:rPr lang="en-US" dirty="0"/>
              <a:t> Three possible </a:t>
            </a:r>
            <a:r>
              <a:rPr lang="en-US" dirty="0">
                <a:solidFill>
                  <a:srgbClr val="FF0000"/>
                </a:solidFill>
              </a:rPr>
              <a:t>states</a:t>
            </a:r>
            <a:r>
              <a:rPr lang="en-US" dirty="0"/>
              <a:t> of weather with probabilities of </a:t>
            </a:r>
            <a:r>
              <a:rPr lang="en-US" dirty="0">
                <a:solidFill>
                  <a:srgbClr val="FF0000"/>
                </a:solidFill>
              </a:rPr>
              <a:t>transitions</a:t>
            </a:r>
            <a:r>
              <a:rPr lang="en-US" dirty="0"/>
              <a:t> between them.</a:t>
            </a:r>
          </a:p>
        </p:txBody>
      </p:sp>
      <p:pic>
        <p:nvPicPr>
          <p:cNvPr id="8" name="Picture 7">
            <a:extLst>
              <a:ext uri="{FF2B5EF4-FFF2-40B4-BE49-F238E27FC236}">
                <a16:creationId xmlns:a16="http://schemas.microsoft.com/office/drawing/2014/main" id="{9885459D-8EFC-41F4-998F-3C3FF8252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844" y="2577215"/>
            <a:ext cx="3429000" cy="323469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3B2035-E27F-4967-9D2F-7070DD42B9B3}"/>
                  </a:ext>
                </a:extLst>
              </p:cNvPr>
              <p:cNvSpPr txBox="1"/>
              <p:nvPr/>
            </p:nvSpPr>
            <p:spPr>
              <a:xfrm>
                <a:off x="1100636" y="2855732"/>
                <a:ext cx="5901436" cy="2677656"/>
              </a:xfrm>
              <a:prstGeom prst="rect">
                <a:avLst/>
              </a:prstGeom>
              <a:noFill/>
            </p:spPr>
            <p:txBody>
              <a:bodyPr wrap="square" rtlCol="0">
                <a:spAutoFit/>
              </a:bodyPr>
              <a:lstStyle/>
              <a:p>
                <a:r>
                  <a:rPr lang="en-US" sz="2400" dirty="0">
                    <a:solidFill>
                      <a:srgbClr val="0070C0"/>
                    </a:solidFill>
                  </a:rPr>
                  <a:t>Transitions from the “sunny” state:</a:t>
                </a:r>
              </a:p>
              <a:p>
                <a:pPr marL="457200" indent="-457200">
                  <a:buFont typeface="Arial" panose="020B0604020202020204" pitchFamily="34" charset="0"/>
                  <a:buChar char="•"/>
                </a:pPr>
                <a:r>
                  <a:rPr lang="en-US" sz="2400" dirty="0"/>
                  <a:t>a sunny day is followed by another sunny day with probability </a:t>
                </a:r>
                <a14:m>
                  <m:oMath xmlns:m="http://schemas.openxmlformats.org/officeDocument/2006/math">
                    <m:r>
                      <a:rPr lang="en-US" sz="2400" b="0" i="1" smtClean="0">
                        <a:latin typeface="Cambria Math" panose="02040503050406030204" pitchFamily="18" charset="0"/>
                      </a:rPr>
                      <m:t>0.6</m:t>
                    </m:r>
                  </m:oMath>
                </a14:m>
                <a:r>
                  <a:rPr lang="en-US" sz="2400" dirty="0"/>
                  <a:t>;</a:t>
                </a:r>
              </a:p>
              <a:p>
                <a:pPr marL="457200" indent="-457200">
                  <a:buFont typeface="Arial" panose="020B0604020202020204" pitchFamily="34" charset="0"/>
                  <a:buChar char="•"/>
                </a:pPr>
                <a:r>
                  <a:rPr lang="en-US" sz="2400" dirty="0"/>
                  <a:t>a sunny day is followed by a cloudy day with probability </a:t>
                </a:r>
                <a14:m>
                  <m:oMath xmlns:m="http://schemas.openxmlformats.org/officeDocument/2006/math">
                    <m:r>
                      <a:rPr lang="en-US" sz="2400" b="0" i="1" smtClean="0">
                        <a:latin typeface="Cambria Math" panose="02040503050406030204" pitchFamily="18" charset="0"/>
                      </a:rPr>
                      <m:t>0.3</m:t>
                    </m:r>
                  </m:oMath>
                </a14:m>
                <a:r>
                  <a:rPr lang="en-US" sz="2400" dirty="0"/>
                  <a:t>;</a:t>
                </a:r>
              </a:p>
              <a:p>
                <a:pPr marL="457200" indent="-457200">
                  <a:buFont typeface="Arial" panose="020B0604020202020204" pitchFamily="34" charset="0"/>
                  <a:buChar char="•"/>
                </a:pPr>
                <a:r>
                  <a:rPr lang="en-US" sz="2400" dirty="0"/>
                  <a:t>a sunny day is followed by a rainy day with probability </a:t>
                </a:r>
                <a14:m>
                  <m:oMath xmlns:m="http://schemas.openxmlformats.org/officeDocument/2006/math">
                    <m:r>
                      <a:rPr lang="en-US" sz="2400" b="0" i="1" smtClean="0">
                        <a:latin typeface="Cambria Math" panose="02040503050406030204" pitchFamily="18" charset="0"/>
                      </a:rPr>
                      <m:t>0.1</m:t>
                    </m:r>
                    <m:r>
                      <a:rPr lang="en-US" sz="2400" b="0" i="0" smtClean="0">
                        <a:latin typeface="Cambria Math" panose="02040503050406030204" pitchFamily="18" charset="0"/>
                      </a:rPr>
                      <m:t>.</m:t>
                    </m:r>
                  </m:oMath>
                </a14:m>
                <a:endParaRPr lang="en-US" sz="2400" dirty="0"/>
              </a:p>
            </p:txBody>
          </p:sp>
        </mc:Choice>
        <mc:Fallback xmlns="">
          <p:sp>
            <p:nvSpPr>
              <p:cNvPr id="9" name="TextBox 8">
                <a:extLst>
                  <a:ext uri="{FF2B5EF4-FFF2-40B4-BE49-F238E27FC236}">
                    <a16:creationId xmlns:a16="http://schemas.microsoft.com/office/drawing/2014/main" id="{903B2035-E27F-4967-9D2F-7070DD42B9B3}"/>
                  </a:ext>
                </a:extLst>
              </p:cNvPr>
              <p:cNvSpPr txBox="1">
                <a:spLocks noRot="1" noChangeAspect="1" noMove="1" noResize="1" noEditPoints="1" noAdjustHandles="1" noChangeArrowheads="1" noChangeShapeType="1" noTextEdit="1"/>
              </p:cNvSpPr>
              <p:nvPr/>
            </p:nvSpPr>
            <p:spPr>
              <a:xfrm>
                <a:off x="1100636" y="2855732"/>
                <a:ext cx="5901436" cy="2677656"/>
              </a:xfrm>
              <a:prstGeom prst="rect">
                <a:avLst/>
              </a:prstGeom>
              <a:blipFill>
                <a:blip r:embed="rId3"/>
                <a:stretch>
                  <a:fillRect l="-1653" t="-1818" b="-4091"/>
                </a:stretch>
              </a:blipFill>
            </p:spPr>
            <p:txBody>
              <a:bodyPr/>
              <a:lstStyle/>
              <a:p>
                <a:r>
                  <a:rPr lang="en-US">
                    <a:noFill/>
                  </a:rPr>
                  <a:t> </a:t>
                </a:r>
              </a:p>
            </p:txBody>
          </p:sp>
        </mc:Fallback>
      </mc:AlternateContent>
    </p:spTree>
    <p:extLst>
      <p:ext uri="{BB962C8B-B14F-4D97-AF65-F5344CB8AC3E}">
        <p14:creationId xmlns:p14="http://schemas.microsoft.com/office/powerpoint/2010/main" val="42229339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3657</TotalTime>
  <Words>1368</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Tw Cen MT</vt:lpstr>
      <vt:lpstr>Wingdings</vt:lpstr>
      <vt:lpstr>Wingdings 2</vt:lpstr>
      <vt:lpstr>MyTheme</vt:lpstr>
      <vt:lpstr>PageRank: Part 1</vt:lpstr>
      <vt:lpstr>Random Walks on the Web </vt:lpstr>
      <vt:lpstr>Idea of Ranking</vt:lpstr>
      <vt:lpstr>Notation Used to Describe the Model</vt:lpstr>
      <vt:lpstr>Example</vt:lpstr>
      <vt:lpstr>Example: Answer</vt:lpstr>
      <vt:lpstr>General Recurrence</vt:lpstr>
      <vt:lpstr>Markov Chains</vt:lpstr>
      <vt:lpstr>Discrete-Time Random Processes</vt:lpstr>
      <vt:lpstr>Transition Matrices for Markov Chains</vt:lpstr>
      <vt:lpstr>Transition Matrix: Example</vt:lpstr>
      <vt:lpstr>Transition Matrix: Another Example</vt:lpstr>
      <vt:lpstr>Exercise</vt:lpstr>
      <vt:lpstr>Exercise: Transition Matrix</vt:lpstr>
      <vt:lpstr>Exercise: Not a Markov Chain</vt:lpstr>
      <vt:lpstr>Stationary Distributions</vt:lpstr>
      <vt:lpstr>Distribution Vectors</vt:lpstr>
      <vt:lpstr>Computation of Distribution Vectors</vt:lpstr>
      <vt:lpstr>Ranks as Limit Probabilities</vt:lpstr>
      <vt:lpstr>Stationary Distributions</vt:lpstr>
      <vt:lpstr>Matrix Equation</vt:lpstr>
      <vt:lpstr>Matrix Equation: Solution</vt:lpstr>
      <vt:lpstr>Questions</vt:lpstr>
      <vt:lpstr>Ergodic Markov Chains</vt:lpstr>
      <vt:lpstr>Fundamental Theorem of Markov Chains</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Network Science</dc:subject>
  <dc:creator>Evgeny Dantsin</dc:creator>
  <cp:lastModifiedBy>Evgeny Dantsin</cp:lastModifiedBy>
  <cp:revision>282</cp:revision>
  <dcterms:created xsi:type="dcterms:W3CDTF">2019-08-09T20:20:42Z</dcterms:created>
  <dcterms:modified xsi:type="dcterms:W3CDTF">2023-07-22T21:22:27Z</dcterms:modified>
</cp:coreProperties>
</file>