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34" r:id="rId3"/>
    <p:sldId id="318" r:id="rId4"/>
    <p:sldId id="321" r:id="rId5"/>
    <p:sldId id="351" r:id="rId6"/>
    <p:sldId id="352" r:id="rId7"/>
    <p:sldId id="359" r:id="rId8"/>
    <p:sldId id="367" r:id="rId9"/>
    <p:sldId id="353" r:id="rId10"/>
    <p:sldId id="354" r:id="rId11"/>
    <p:sldId id="653" r:id="rId12"/>
    <p:sldId id="65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8" autoAdjust="0"/>
    <p:restoredTop sz="94660"/>
  </p:normalViewPr>
  <p:slideViewPr>
    <p:cSldViewPr snapToGrid="0">
      <p:cViewPr varScale="1">
        <p:scale>
          <a:sx n="56" d="100"/>
          <a:sy n="5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9/18/2023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9/18/2023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9/18/2023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9/18/2023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9/18/2023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PageRank: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Adjusted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0D84-9B4B-4883-BB73-E48FC542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 of Adjustment in Matrix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E4AD2-E662-4B7E-B51A-329609E2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0A7202-D009-40D7-A50D-4988BE38BF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adjusted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obtained from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matrix where all entries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0A7202-D009-40D7-A50D-4988BE38B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CAB8C1-147D-4851-9E81-7BC3DDEC8F75}"/>
                  </a:ext>
                </a:extLst>
              </p:cNvPr>
              <p:cNvSpPr txBox="1"/>
              <p:nvPr/>
            </p:nvSpPr>
            <p:spPr>
              <a:xfrm>
                <a:off x="4311694" y="2473743"/>
                <a:ext cx="3881539" cy="5386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CAB8C1-147D-4851-9E81-7BC3DDEC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94" y="2473743"/>
                <a:ext cx="3881539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CA200-1F0A-432A-9650-BC94E48DA0CB}"/>
                  </a:ext>
                </a:extLst>
              </p:cNvPr>
              <p:cNvSpPr txBox="1"/>
              <p:nvPr/>
            </p:nvSpPr>
            <p:spPr>
              <a:xfrm>
                <a:off x="4061248" y="4059044"/>
                <a:ext cx="4382430" cy="151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CA200-1F0A-432A-9650-BC94E48DA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248" y="4059044"/>
                <a:ext cx="4382430" cy="1510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89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0D9A-D33E-43A6-B835-A47C0D38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9A52A-39F0-48F0-8E0E-CF54273C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12D21-0C0E-4893-A0DF-62AD84FFE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We’ll continue </a:t>
            </a:r>
            <a:r>
              <a:rPr lang="en-US"/>
              <a:t>on Wednesday.</a:t>
            </a:r>
          </a:p>
        </p:txBody>
      </p:sp>
    </p:spTree>
    <p:extLst>
      <p:ext uri="{BB962C8B-B14F-4D97-AF65-F5344CB8AC3E}">
        <p14:creationId xmlns:p14="http://schemas.microsoft.com/office/powerpoint/2010/main" val="251818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 7.1.4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102-EB16-447C-B953-6F14AC94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9" y="1589567"/>
            <a:ext cx="3507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EEB47-79AF-4821-B470-C324212C9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23A631-5F82-4126-86BB-9C7ACA60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Random Walk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E2868-3860-4E66-AA4B-C71EEDAE2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6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Ranks as Stationary Probabilities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Approach.</a:t>
                </a:r>
                <a:r>
                  <a:rPr lang="en-US" dirty="0"/>
                  <a:t> We want to define the rank of a web page as the limit probability of visiting this page in the random walk on the Web graph.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Is it possible? </a:t>
                </a:r>
                <a:r>
                  <a:rPr lang="en-US" dirty="0"/>
                  <a:t>Only in the case that the random walk is an ergodic Markov chain:</a:t>
                </a:r>
              </a:p>
              <a:p>
                <a:pPr lvl="1"/>
                <a:r>
                  <a:rPr lang="en-US" dirty="0"/>
                  <a:t>an ergodic Markov chain has a unique stationary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each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limit of frequencies of visiting page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when the random walk evolves.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Obstacle.</a:t>
                </a:r>
                <a:r>
                  <a:rPr lang="en-US" dirty="0"/>
                  <a:t> The problem is that the Web graph has sinks and, therefore, the random walk is not a Markov chain at all.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2307" r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6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Idea: Adjusted Random Walk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Idea:</a:t>
                </a:r>
                <a:r>
                  <a:rPr lang="en-US" dirty="0"/>
                  <a:t> Slightly adjust the random walk on a 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to make it an ergodic Markov chain.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Two steps of adjustment:</a:t>
                </a:r>
              </a:p>
              <a:p>
                <a:r>
                  <a:rPr lang="en-US" dirty="0"/>
                  <a:t>First, it is easy to resolve the issue with sinks. When arriving at a sink, move to a node picked at random from all nodes. </a:t>
                </a:r>
              </a:p>
              <a:p>
                <a:r>
                  <a:rPr lang="en-US" dirty="0"/>
                  <a:t>However, the adjusted graph may be not strongly connected. How can we resolve this issue? Here is an idea: when arriving at a non-sink node, the walker either chooses one of the outgoing edges, or </a:t>
                </a:r>
                <a:r>
                  <a:rPr lang="en-US" dirty="0">
                    <a:highlight>
                      <a:srgbClr val="FFFF00"/>
                    </a:highlight>
                  </a:rPr>
                  <a:t>“jumps” </a:t>
                </a:r>
                <a:r>
                  <a:rPr lang="en-US" dirty="0"/>
                  <a:t>to any node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1066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10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8D4B2F-6636-42E5-B8C1-42C0901A11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First Step of Adjustment: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8D4B2F-6636-42E5-B8C1-42C0901A1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43" t="-1235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9A1DE-A9BD-415D-842D-F1F7F2A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Initial random walk (matrix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When arriving at a sink, stop. </a:t>
                </a:r>
              </a:p>
              <a:p>
                <a:pPr lvl="1"/>
                <a:r>
                  <a:rPr lang="en-US" dirty="0"/>
                  <a:t>The transition matrix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has a row consisting of zeros. </a:t>
                </a:r>
              </a:p>
              <a:p>
                <a:pPr lvl="1"/>
                <a:r>
                  <a:rPr lang="en-US" dirty="0"/>
                  <a:t>Not a Markov chain.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Modified random walk (matrix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When arriving at a sink, jump to a node picked at random from all nodes.</a:t>
                </a:r>
              </a:p>
              <a:p>
                <a:pPr lvl="1"/>
                <a:r>
                  <a:rPr lang="en-US" dirty="0"/>
                  <a:t>The new transition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obtained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by replacing each row with all zeros with a row in which all entries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random walk is now a Markov chain.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80" t="-1357" r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52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0D84-9B4B-4883-BB73-E48FC542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E4AD2-E662-4B7E-B51A-329609E2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F1318E4-E52C-4511-8BD9-1605A2DAAE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24" y="2054898"/>
            <a:ext cx="2578608" cy="40355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7D71BD-1EBD-4960-9602-965739CFE04B}"/>
                  </a:ext>
                </a:extLst>
              </p:cNvPr>
              <p:cNvSpPr/>
              <p:nvPr/>
            </p:nvSpPr>
            <p:spPr>
              <a:xfrm>
                <a:off x="5370161" y="1781620"/>
                <a:ext cx="4769254" cy="1861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7D71BD-1EBD-4960-9602-965739CFE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61" y="1781620"/>
                <a:ext cx="4769254" cy="1861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EDCA60-DBB3-48DF-8B9F-4C2D735C929D}"/>
                  </a:ext>
                </a:extLst>
              </p:cNvPr>
              <p:cNvSpPr/>
              <p:nvPr/>
            </p:nvSpPr>
            <p:spPr>
              <a:xfrm>
                <a:off x="5370161" y="4217779"/>
                <a:ext cx="4792979" cy="1879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EDCA60-DBB3-48DF-8B9F-4C2D735C9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61" y="4217779"/>
                <a:ext cx="4792979" cy="1879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D3FD54-D522-47DE-99E6-4F6DFFA145FB}"/>
              </a:ext>
            </a:extLst>
          </p:cNvPr>
          <p:cNvSpPr/>
          <p:nvPr/>
        </p:nvSpPr>
        <p:spPr>
          <a:xfrm>
            <a:off x="6146527" y="2141034"/>
            <a:ext cx="3715930" cy="264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1970E7-CB57-41C6-A2F9-9880F1F73C9A}"/>
              </a:ext>
            </a:extLst>
          </p:cNvPr>
          <p:cNvSpPr/>
          <p:nvPr/>
        </p:nvSpPr>
        <p:spPr>
          <a:xfrm>
            <a:off x="6146527" y="4579168"/>
            <a:ext cx="3811512" cy="2867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034-FF81-4D5B-AFA9-7311C5DC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Adjustment Is Needed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6935B-9153-4EB4-A285-0C69528123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799" y="1589567"/>
                <a:ext cx="6892693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first step of adjustment changes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which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 Markov chain. However, the new 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necessarily ergodic. </a:t>
                </a:r>
              </a:p>
              <a:p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the graph on the right has no path from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second step of adjustment changes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another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The adjusted 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ergodic Markov chain.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6935B-9153-4EB4-A285-0C6952812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799" y="1589567"/>
                <a:ext cx="6892693" cy="4572000"/>
              </a:xfrm>
              <a:blipFill>
                <a:blip r:embed="rId2"/>
                <a:stretch>
                  <a:fillRect l="-442" t="-1333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F54D-8D54-4C90-8951-A48BF8562E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2ED1C9C-1DA9-4F82-919D-7BB0E448F7D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44" y="1857791"/>
            <a:ext cx="2578608" cy="4035552"/>
          </a:xfrm>
        </p:spPr>
      </p:pic>
    </p:spTree>
    <p:extLst>
      <p:ext uri="{BB962C8B-B14F-4D97-AF65-F5344CB8AC3E}">
        <p14:creationId xmlns:p14="http://schemas.microsoft.com/office/powerpoint/2010/main" val="10518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 of Adjustment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49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When arriving to a non-sink node, the walker chooses one of two options. The first option is chosen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; the second one is chosen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Option 1.</a:t>
                </a:r>
                <a:r>
                  <a:rPr lang="en-US" dirty="0"/>
                  <a:t> Pick a node at random from all nodes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“jump” to it. This jump is chosen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jumping probability</a:t>
                </a:r>
                <a:r>
                  <a:rPr lang="en-US" dirty="0"/>
                  <a:t>. This probability is small enough.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Option 2.</a:t>
                </a:r>
                <a:r>
                  <a:rPr lang="en-US" dirty="0"/>
                  <a:t> Pick one of the outgoing edges at random and continue the random walk by moving along this edge. This “normal way” is chosen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495800"/>
              </a:xfrm>
              <a:blipFill>
                <a:blip r:embed="rId2"/>
                <a:stretch>
                  <a:fillRect l="-1178" t="-1357" r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34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8D4B2F-6636-42E5-B8C1-42C0901A11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Second Step of Adjustment: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8D4B2F-6636-42E5-B8C1-42C0901A1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43" t="-1235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9A1DE-A9BD-415D-842D-F1F7F2A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Input:</a:t>
                </a:r>
                <a:r>
                  <a:rPr lang="en-US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jumping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Output:</a:t>
                </a:r>
                <a:r>
                  <a:rPr lang="en-US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where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80" t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2A6E1A-443E-4A3A-9A24-859F3739BF19}"/>
                  </a:ext>
                </a:extLst>
              </p:cNvPr>
              <p:cNvSpPr txBox="1"/>
              <p:nvPr/>
            </p:nvSpPr>
            <p:spPr>
              <a:xfrm>
                <a:off x="3413187" y="3020152"/>
                <a:ext cx="5029201" cy="5745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⋅(</m:t>
                      </m:r>
                      <m:f>
                        <m:fPr>
                          <m:type m:val="lin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2A6E1A-443E-4A3A-9A24-859F3739B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87" y="3020152"/>
                <a:ext cx="5029201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6C584-925B-4041-A75C-1618456BF8A5}"/>
                  </a:ext>
                </a:extLst>
              </p:cNvPr>
              <p:cNvSpPr txBox="1"/>
              <p:nvPr/>
            </p:nvSpPr>
            <p:spPr>
              <a:xfrm>
                <a:off x="1326749" y="4218563"/>
                <a:ext cx="4264582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900" dirty="0">
                    <a:solidFill>
                      <a:srgbClr val="FF0000"/>
                    </a:solidFill>
                  </a:rPr>
                  <a:t> </a:t>
                </a:r>
                <a:r>
                  <a:rPr lang="en-US" sz="2900" dirty="0"/>
                  <a:t>is the probability of clicking on a hyperlink chosen at random from the hyperlinks on the page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6C584-925B-4041-A75C-1618456B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49" y="4218563"/>
                <a:ext cx="4264582" cy="1877437"/>
              </a:xfrm>
              <a:prstGeom prst="rect">
                <a:avLst/>
              </a:prstGeom>
              <a:blipFill>
                <a:blip r:embed="rId5"/>
                <a:stretch>
                  <a:fillRect l="-3147" t="-3247" r="-1431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6E23-0C17-4776-BAC9-C11F7DBDD4D4}"/>
                  </a:ext>
                </a:extLst>
              </p:cNvPr>
              <p:cNvSpPr txBox="1"/>
              <p:nvPr/>
            </p:nvSpPr>
            <p:spPr>
              <a:xfrm>
                <a:off x="7017895" y="4441700"/>
                <a:ext cx="4119798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900" dirty="0"/>
                  <a:t> is the probability of jumping to a page picked from all pages at random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6E23-0C17-4776-BAC9-C11F7DBDD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895" y="4441700"/>
                <a:ext cx="4119798" cy="1431161"/>
              </a:xfrm>
              <a:prstGeom prst="rect">
                <a:avLst/>
              </a:prstGeom>
              <a:blipFill>
                <a:blip r:embed="rId6"/>
                <a:stretch>
                  <a:fillRect l="-3107" t="-4274" r="-2219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38CE12-6640-46B2-85EF-E284CC31DF69}"/>
              </a:ext>
            </a:extLst>
          </p:cNvPr>
          <p:cNvCxnSpPr>
            <a:cxnSpLocks/>
          </p:cNvCxnSpPr>
          <p:nvPr/>
        </p:nvCxnSpPr>
        <p:spPr>
          <a:xfrm flipV="1">
            <a:off x="4212236" y="3702570"/>
            <a:ext cx="524656" cy="51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D1E4A5-9CC2-4A08-8A61-B8509D822D9F}"/>
              </a:ext>
            </a:extLst>
          </p:cNvPr>
          <p:cNvCxnSpPr>
            <a:cxnSpLocks/>
          </p:cNvCxnSpPr>
          <p:nvPr/>
        </p:nvCxnSpPr>
        <p:spPr>
          <a:xfrm flipH="1" flipV="1">
            <a:off x="7046778" y="3702571"/>
            <a:ext cx="408332" cy="739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4201</TotalTime>
  <Words>662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Tw Cen MT</vt:lpstr>
      <vt:lpstr>Wingdings</vt:lpstr>
      <vt:lpstr>Wingdings 2</vt:lpstr>
      <vt:lpstr>MyTheme</vt:lpstr>
      <vt:lpstr>PageRank: Part 2</vt:lpstr>
      <vt:lpstr>Adjusted Random Walk</vt:lpstr>
      <vt:lpstr>Ranks as Stationary Probabilities</vt:lpstr>
      <vt:lpstr>Google’s Idea: Adjusted Random Walk</vt:lpstr>
      <vt:lpstr>First Step of Adjustment: From P to P_1</vt:lpstr>
      <vt:lpstr>Example</vt:lpstr>
      <vt:lpstr>More Adjustment Is Needed</vt:lpstr>
      <vt:lpstr>Second Step of Adjustment</vt:lpstr>
      <vt:lpstr>Second Step of Adjustment: From P_1 to P_2</vt:lpstr>
      <vt:lpstr>Second Step of Adjustment in Matrix Form</vt:lpstr>
      <vt:lpstr>PowerPoint Presentation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PageRank: Part 2</dc:title>
  <dc:subject>Network Science</dc:subject>
  <dc:creator>Evgeny Dantsin</dc:creator>
  <cp:lastModifiedBy>Evgeny Dantsin</cp:lastModifiedBy>
  <cp:revision>321</cp:revision>
  <dcterms:created xsi:type="dcterms:W3CDTF">2019-08-09T20:20:42Z</dcterms:created>
  <dcterms:modified xsi:type="dcterms:W3CDTF">2023-09-19T00:39:39Z</dcterms:modified>
</cp:coreProperties>
</file>