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350" r:id="rId3"/>
    <p:sldId id="334" r:id="rId4"/>
    <p:sldId id="355" r:id="rId5"/>
    <p:sldId id="356" r:id="rId6"/>
    <p:sldId id="357" r:id="rId7"/>
    <p:sldId id="352" r:id="rId8"/>
    <p:sldId id="354" r:id="rId9"/>
    <p:sldId id="652" r:id="rId10"/>
    <p:sldId id="653" r:id="rId11"/>
    <p:sldId id="655" r:id="rId12"/>
    <p:sldId id="363" r:id="rId13"/>
    <p:sldId id="360" r:id="rId14"/>
    <p:sldId id="656" r:id="rId15"/>
    <p:sldId id="657" r:id="rId16"/>
    <p:sldId id="659" r:id="rId17"/>
    <p:sldId id="658" r:id="rId18"/>
    <p:sldId id="660" r:id="rId19"/>
    <p:sldId id="661" r:id="rId20"/>
    <p:sldId id="359" r:id="rId21"/>
    <p:sldId id="377" r:id="rId22"/>
    <p:sldId id="378" r:id="rId23"/>
    <p:sldId id="379" r:id="rId24"/>
    <p:sldId id="380" r:id="rId25"/>
    <p:sldId id="382" r:id="rId26"/>
    <p:sldId id="383" r:id="rId27"/>
    <p:sldId id="384" r:id="rId28"/>
    <p:sldId id="381" r:id="rId29"/>
    <p:sldId id="385" r:id="rId30"/>
    <p:sldId id="387" r:id="rId31"/>
    <p:sldId id="390"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46" autoAdjust="0"/>
    <p:restoredTop sz="76504" autoAdjust="0"/>
  </p:normalViewPr>
  <p:slideViewPr>
    <p:cSldViewPr snapToGrid="0">
      <p:cViewPr varScale="1">
        <p:scale>
          <a:sx n="48" d="100"/>
          <a:sy n="48" d="100"/>
        </p:scale>
        <p:origin x="132"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5F0576-D755-4488-BE0A-E5AA51FC28C3}" type="datetimeFigureOut">
              <a:rPr lang="en-US" smtClean="0"/>
              <a:t>7/28/2023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531E13-47AB-4BEA-8B80-1662057C9265}" type="slidenum">
              <a:rPr lang="en-US" smtClean="0"/>
              <a:t>‹#›</a:t>
            </a:fld>
            <a:endParaRPr lang="en-US"/>
          </a:p>
        </p:txBody>
      </p:sp>
    </p:spTree>
    <p:extLst>
      <p:ext uri="{BB962C8B-B14F-4D97-AF65-F5344CB8AC3E}">
        <p14:creationId xmlns:p14="http://schemas.microsoft.com/office/powerpoint/2010/main" val="2453926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531E13-47AB-4BEA-8B80-1662057C9265}" type="slidenum">
              <a:rPr lang="en-US" smtClean="0"/>
              <a:t>1</a:t>
            </a:fld>
            <a:endParaRPr lang="en-US"/>
          </a:p>
        </p:txBody>
      </p:sp>
    </p:spTree>
    <p:extLst>
      <p:ext uri="{BB962C8B-B14F-4D97-AF65-F5344CB8AC3E}">
        <p14:creationId xmlns:p14="http://schemas.microsoft.com/office/powerpoint/2010/main" val="1785752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two people in the world are connected by a short chain of acquaintances. </a:t>
            </a:r>
          </a:p>
        </p:txBody>
      </p:sp>
      <p:sp>
        <p:nvSpPr>
          <p:cNvPr id="4" name="Slide Number Placeholder 3"/>
          <p:cNvSpPr>
            <a:spLocks noGrp="1"/>
          </p:cNvSpPr>
          <p:nvPr>
            <p:ph type="sldNum" sz="quarter" idx="5"/>
          </p:nvPr>
        </p:nvSpPr>
        <p:spPr/>
        <p:txBody>
          <a:bodyPr/>
          <a:lstStyle/>
          <a:p>
            <a:fld id="{12531E13-47AB-4BEA-8B80-1662057C9265}" type="slidenum">
              <a:rPr lang="en-US" smtClean="0"/>
              <a:t>2</a:t>
            </a:fld>
            <a:endParaRPr lang="en-US"/>
          </a:p>
        </p:txBody>
      </p:sp>
    </p:spTree>
    <p:extLst>
      <p:ext uri="{BB962C8B-B14F-4D97-AF65-F5344CB8AC3E}">
        <p14:creationId xmlns:p14="http://schemas.microsoft.com/office/powerpoint/2010/main" val="36097903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14:m>
                  <m:oMath xmlns:m="http://schemas.openxmlformats.org/officeDocument/2006/math">
                    <m:r>
                      <a:rPr lang="en-US" b="0" i="1" smtClean="0">
                        <a:latin typeface="Cambria Math" panose="02040503050406030204" pitchFamily="18" charset="0"/>
                      </a:rPr>
                      <m:t>ℓ</m:t>
                    </m:r>
                  </m:oMath>
                </a14:m>
                <a:r>
                  <a:rPr lang="en-US" dirty="0"/>
                  <a:t> is the mean distance between connected node pairs.</a:t>
                </a:r>
              </a:p>
            </p:txBody>
          </p:sp>
        </mc:Choice>
        <mc:Fallback xmlns="">
          <p:sp>
            <p:nvSpPr>
              <p:cNvPr id="3" name="Notes Placeholder 2"/>
              <p:cNvSpPr>
                <a:spLocks noGrp="1"/>
              </p:cNvSpPr>
              <p:nvPr>
                <p:ph type="body" idx="1"/>
              </p:nvPr>
            </p:nvSpPr>
            <p:spPr/>
            <p:txBody>
              <a:bodyPr/>
              <a:lstStyle/>
              <a:p>
                <a:r>
                  <a:rPr lang="en-US" b="0" i="0">
                    <a:latin typeface="Cambria Math" panose="02040503050406030204" pitchFamily="18" charset="0"/>
                  </a:rPr>
                  <a:t>ℓ</a:t>
                </a:r>
                <a:r>
                  <a:rPr lang="en-US" dirty="0"/>
                  <a:t> is the mean distance between connected node pairs.</a:t>
                </a:r>
              </a:p>
            </p:txBody>
          </p:sp>
        </mc:Fallback>
      </mc:AlternateContent>
      <p:sp>
        <p:nvSpPr>
          <p:cNvPr id="4" name="Slide Number Placeholder 3"/>
          <p:cNvSpPr>
            <a:spLocks noGrp="1"/>
          </p:cNvSpPr>
          <p:nvPr>
            <p:ph type="sldNum" sz="quarter" idx="5"/>
          </p:nvPr>
        </p:nvSpPr>
        <p:spPr/>
        <p:txBody>
          <a:bodyPr/>
          <a:lstStyle/>
          <a:p>
            <a:fld id="{12531E13-47AB-4BEA-8B80-1662057C9265}" type="slidenum">
              <a:rPr lang="en-US" smtClean="0"/>
              <a:t>8</a:t>
            </a:fld>
            <a:endParaRPr lang="en-US"/>
          </a:p>
        </p:txBody>
      </p:sp>
    </p:spTree>
    <p:extLst>
      <p:ext uri="{BB962C8B-B14F-4D97-AF65-F5344CB8AC3E}">
        <p14:creationId xmlns:p14="http://schemas.microsoft.com/office/powerpoint/2010/main" val="24266267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Later we consider a slightly different method of addition in which 𝑝 depends on the distance between 𝑢 and 𝑣. </a:t>
            </a:r>
          </a:p>
        </p:txBody>
      </p:sp>
      <p:sp>
        <p:nvSpPr>
          <p:cNvPr id="4" name="Slide Number Placeholder 3"/>
          <p:cNvSpPr>
            <a:spLocks noGrp="1"/>
          </p:cNvSpPr>
          <p:nvPr>
            <p:ph type="sldNum" sz="quarter" idx="5"/>
          </p:nvPr>
        </p:nvSpPr>
        <p:spPr/>
        <p:txBody>
          <a:bodyPr/>
          <a:lstStyle/>
          <a:p>
            <a:fld id="{12531E13-47AB-4BEA-8B80-1662057C9265}" type="slidenum">
              <a:rPr lang="en-US" smtClean="0"/>
              <a:t>19</a:t>
            </a:fld>
            <a:endParaRPr lang="en-US"/>
          </a:p>
        </p:txBody>
      </p:sp>
    </p:spTree>
    <p:extLst>
      <p:ext uri="{BB962C8B-B14F-4D97-AF65-F5344CB8AC3E}">
        <p14:creationId xmlns:p14="http://schemas.microsoft.com/office/powerpoint/2010/main" val="39505044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531E13-47AB-4BEA-8B80-1662057C9265}" type="slidenum">
              <a:rPr lang="en-US" smtClean="0"/>
              <a:t>23</a:t>
            </a:fld>
            <a:endParaRPr lang="en-US"/>
          </a:p>
        </p:txBody>
      </p:sp>
    </p:spTree>
    <p:extLst>
      <p:ext uri="{BB962C8B-B14F-4D97-AF65-F5344CB8AC3E}">
        <p14:creationId xmlns:p14="http://schemas.microsoft.com/office/powerpoint/2010/main" val="42016561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531E13-47AB-4BEA-8B80-1662057C9265}" type="slidenum">
              <a:rPr lang="en-US" smtClean="0"/>
              <a:t>24</a:t>
            </a:fld>
            <a:endParaRPr lang="en-US"/>
          </a:p>
        </p:txBody>
      </p:sp>
    </p:spTree>
    <p:extLst>
      <p:ext uri="{BB962C8B-B14F-4D97-AF65-F5344CB8AC3E}">
        <p14:creationId xmlns:p14="http://schemas.microsoft.com/office/powerpoint/2010/main" val="29682134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531E13-47AB-4BEA-8B80-1662057C9265}" type="slidenum">
              <a:rPr lang="en-US" smtClean="0"/>
              <a:t>26</a:t>
            </a:fld>
            <a:endParaRPr lang="en-US"/>
          </a:p>
        </p:txBody>
      </p:sp>
    </p:spTree>
    <p:extLst>
      <p:ext uri="{BB962C8B-B14F-4D97-AF65-F5344CB8AC3E}">
        <p14:creationId xmlns:p14="http://schemas.microsoft.com/office/powerpoint/2010/main" val="42468242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Easley &amp; Kleinberg book, section 20.7, gives more details of how to place shortcuts in this model. </a:t>
            </a:r>
          </a:p>
        </p:txBody>
      </p:sp>
      <p:sp>
        <p:nvSpPr>
          <p:cNvPr id="4" name="Slide Number Placeholder 3"/>
          <p:cNvSpPr>
            <a:spLocks noGrp="1"/>
          </p:cNvSpPr>
          <p:nvPr>
            <p:ph type="sldNum" sz="quarter" idx="5"/>
          </p:nvPr>
        </p:nvSpPr>
        <p:spPr/>
        <p:txBody>
          <a:bodyPr/>
          <a:lstStyle/>
          <a:p>
            <a:fld id="{12531E13-47AB-4BEA-8B80-1662057C9265}" type="slidenum">
              <a:rPr lang="en-US" smtClean="0"/>
              <a:t>27</a:t>
            </a:fld>
            <a:endParaRPr lang="en-US"/>
          </a:p>
        </p:txBody>
      </p:sp>
    </p:spTree>
    <p:extLst>
      <p:ext uri="{BB962C8B-B14F-4D97-AF65-F5344CB8AC3E}">
        <p14:creationId xmlns:p14="http://schemas.microsoft.com/office/powerpoint/2010/main" val="3650638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12192" y="6053328"/>
            <a:ext cx="2999232"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Rectangle 10"/>
          <p:cNvSpPr/>
          <p:nvPr/>
        </p:nvSpPr>
        <p:spPr>
          <a:xfrm>
            <a:off x="3145536" y="6044184"/>
            <a:ext cx="90464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Title 7"/>
          <p:cNvSpPr>
            <a:spLocks noGrp="1"/>
          </p:cNvSpPr>
          <p:nvPr>
            <p:ph type="ctrTitle"/>
          </p:nvPr>
        </p:nvSpPr>
        <p:spPr>
          <a:xfrm>
            <a:off x="3149600" y="4038600"/>
            <a:ext cx="8636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3149600" y="6050037"/>
            <a:ext cx="89408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101600" y="6068699"/>
            <a:ext cx="2743200" cy="685800"/>
          </a:xfrm>
        </p:spPr>
        <p:txBody>
          <a:bodyPr>
            <a:noAutofit/>
          </a:bodyPr>
          <a:lstStyle>
            <a:lvl1pPr algn="ctr">
              <a:defRPr sz="2000">
                <a:solidFill>
                  <a:srgbClr val="FFFFFF"/>
                </a:solidFill>
              </a:defRPr>
            </a:lvl1pPr>
          </a:lstStyle>
          <a:p>
            <a:fld id="{99B48E90-48DC-49F5-9025-4DC8F06D94DE}" type="datetime1">
              <a:rPr lang="en-US" smtClean="0"/>
              <a:t>7/28/2023</a:t>
            </a:fld>
            <a:endParaRPr lang="en-US"/>
          </a:p>
        </p:txBody>
      </p:sp>
      <p:sp>
        <p:nvSpPr>
          <p:cNvPr id="17" name="Footer Placeholder 16"/>
          <p:cNvSpPr>
            <a:spLocks noGrp="1"/>
          </p:cNvSpPr>
          <p:nvPr>
            <p:ph type="ftr" sz="quarter" idx="11"/>
          </p:nvPr>
        </p:nvSpPr>
        <p:spPr>
          <a:xfrm>
            <a:off x="2780524" y="236539"/>
            <a:ext cx="78232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10668000" y="228600"/>
            <a:ext cx="1117600" cy="381000"/>
          </a:xfrm>
        </p:spPr>
        <p:txBody>
          <a:bodyPr/>
          <a:lstStyle>
            <a:lvl1pPr>
              <a:defRPr>
                <a:solidFill>
                  <a:schemeClr val="tx2"/>
                </a:solidFill>
              </a:defRPr>
            </a:lvl1pPr>
          </a:lstStyle>
          <a:p>
            <a:fld id="{69974E82-3C2C-4ABB-838F-79BD9B35B7DF}" type="slidenum">
              <a:rPr lang="en-US" smtClean="0"/>
              <a:t>‹#›</a:t>
            </a:fld>
            <a:endParaRPr lang="en-US"/>
          </a:p>
        </p:txBody>
      </p:sp>
    </p:spTree>
    <p:extLst>
      <p:ext uri="{BB962C8B-B14F-4D97-AF65-F5344CB8AC3E}">
        <p14:creationId xmlns:p14="http://schemas.microsoft.com/office/powerpoint/2010/main" val="291203184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B4050DA-9C88-4D25-B28C-C46DBDF82290}" type="datetime1">
              <a:rPr lang="en-US" smtClean="0"/>
              <a:t>7/28/2023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974E82-3C2C-4ABB-838F-79BD9B35B7DF}" type="slidenum">
              <a:rPr lang="en-US" smtClean="0"/>
              <a:t>‹#›</a:t>
            </a:fld>
            <a:endParaRPr lang="en-US"/>
          </a:p>
        </p:txBody>
      </p:sp>
    </p:spTree>
    <p:extLst>
      <p:ext uri="{BB962C8B-B14F-4D97-AF65-F5344CB8AC3E}">
        <p14:creationId xmlns:p14="http://schemas.microsoft.com/office/powerpoint/2010/main" val="1031987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609601"/>
            <a:ext cx="27432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609600"/>
            <a:ext cx="74168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737600" y="6248403"/>
            <a:ext cx="2946400" cy="365125"/>
          </a:xfrm>
        </p:spPr>
        <p:txBody>
          <a:bodyPr/>
          <a:lstStyle/>
          <a:p>
            <a:fld id="{612F78D6-4709-4F00-8CCA-35B1B1E51ADF}" type="datetime1">
              <a:rPr lang="en-US" smtClean="0"/>
              <a:t>7/28/2023</a:t>
            </a:fld>
            <a:endParaRPr lang="en-US"/>
          </a:p>
        </p:txBody>
      </p:sp>
      <p:sp>
        <p:nvSpPr>
          <p:cNvPr id="5" name="Footer Placeholder 4"/>
          <p:cNvSpPr>
            <a:spLocks noGrp="1"/>
          </p:cNvSpPr>
          <p:nvPr>
            <p:ph type="ftr" sz="quarter" idx="11"/>
          </p:nvPr>
        </p:nvSpPr>
        <p:spPr>
          <a:xfrm>
            <a:off x="609602" y="6248208"/>
            <a:ext cx="7431311" cy="365125"/>
          </a:xfrm>
        </p:spPr>
        <p:txBody>
          <a:bodyPr/>
          <a:lstStyle/>
          <a:p>
            <a:endParaRPr lang="en-US"/>
          </a:p>
        </p:txBody>
      </p:sp>
      <p:sp>
        <p:nvSpPr>
          <p:cNvPr id="7" name="Rectangle 6"/>
          <p:cNvSpPr/>
          <p:nvPr/>
        </p:nvSpPr>
        <p:spPr bwMode="white">
          <a:xfrm>
            <a:off x="8128424" y="0"/>
            <a:ext cx="42672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8" name="Rectangle 7"/>
          <p:cNvSpPr/>
          <p:nvPr/>
        </p:nvSpPr>
        <p:spPr>
          <a:xfrm>
            <a:off x="8189384"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9" name="Rectangle 8"/>
          <p:cNvSpPr/>
          <p:nvPr/>
        </p:nvSpPr>
        <p:spPr>
          <a:xfrm>
            <a:off x="8189384"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6" name="Slide Number Placeholder 5"/>
          <p:cNvSpPr>
            <a:spLocks noGrp="1"/>
          </p:cNvSpPr>
          <p:nvPr>
            <p:ph type="sldNum" sz="quarter" idx="12"/>
          </p:nvPr>
        </p:nvSpPr>
        <p:spPr>
          <a:xfrm rot="5400000">
            <a:off x="8075084" y="103716"/>
            <a:ext cx="533400" cy="325968"/>
          </a:xfrm>
        </p:spPr>
        <p:txBody>
          <a:bodyPr/>
          <a:lstStyle/>
          <a:p>
            <a:fld id="{69974E82-3C2C-4ABB-838F-79BD9B35B7DF}" type="slidenum">
              <a:rPr lang="en-US" smtClean="0"/>
              <a:t>‹#›</a:t>
            </a:fld>
            <a:endParaRPr lang="en-US"/>
          </a:p>
        </p:txBody>
      </p:sp>
    </p:spTree>
    <p:extLst>
      <p:ext uri="{BB962C8B-B14F-4D97-AF65-F5344CB8AC3E}">
        <p14:creationId xmlns:p14="http://schemas.microsoft.com/office/powerpoint/2010/main" val="2708884854"/>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6864" y="228600"/>
            <a:ext cx="108712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D78245C3-6FCE-4282-9150-E0857C0CB4DF}" type="datetime1">
              <a:rPr lang="en-US" smtClean="0"/>
              <a:t>7/28/2023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9974E82-3C2C-4ABB-838F-79BD9B35B7DF}" type="slidenum">
              <a:rPr lang="en-US" smtClean="0"/>
              <a:t>‹#›</a:t>
            </a:fld>
            <a:endParaRPr lang="en-US"/>
          </a:p>
        </p:txBody>
      </p:sp>
      <p:sp>
        <p:nvSpPr>
          <p:cNvPr id="8" name="Content Placeholder 7"/>
          <p:cNvSpPr>
            <a:spLocks noGrp="1"/>
          </p:cNvSpPr>
          <p:nvPr>
            <p:ph sz="quarter" idx="1"/>
          </p:nvPr>
        </p:nvSpPr>
        <p:spPr>
          <a:xfrm>
            <a:off x="816864" y="1600200"/>
            <a:ext cx="108712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133655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801" y="2743200"/>
            <a:ext cx="9497484"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0" y="1600200"/>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1828800" y="1600200"/>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1828800" y="1600200"/>
            <a:ext cx="1016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B6C8BD26-5BE2-4DB8-B28F-673C56DF3E66}" type="datetime1">
              <a:rPr lang="en-US" smtClean="0"/>
              <a:t>7/28/2023</a:t>
            </a:fld>
            <a:endParaRPr lang="en-US"/>
          </a:p>
        </p:txBody>
      </p:sp>
      <p:sp>
        <p:nvSpPr>
          <p:cNvPr id="13" name="Slide Number Placeholder 12"/>
          <p:cNvSpPr>
            <a:spLocks noGrp="1"/>
          </p:cNvSpPr>
          <p:nvPr>
            <p:ph type="sldNum" sz="quarter" idx="11"/>
          </p:nvPr>
        </p:nvSpPr>
        <p:spPr>
          <a:xfrm>
            <a:off x="0" y="1752600"/>
            <a:ext cx="1727200" cy="701676"/>
          </a:xfrm>
        </p:spPr>
        <p:txBody>
          <a:bodyPr>
            <a:noAutofit/>
          </a:bodyPr>
          <a:lstStyle>
            <a:lvl1pPr>
              <a:defRPr sz="2400">
                <a:solidFill>
                  <a:srgbClr val="FFFFFF"/>
                </a:solidFill>
              </a:defRPr>
            </a:lvl1pPr>
          </a:lstStyle>
          <a:p>
            <a:fld id="{69974E82-3C2C-4ABB-838F-79BD9B35B7DF}"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223256709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812800" y="1589567"/>
            <a:ext cx="5181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459868" y="1589567"/>
            <a:ext cx="5181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2E5A320F-92AC-40CB-A609-CB919EB01749}" type="datetime1">
              <a:rPr lang="en-US" smtClean="0"/>
              <a:t>7/28/2023</a:t>
            </a:fld>
            <a:endParaRPr lang="en-US"/>
          </a:p>
        </p:txBody>
      </p:sp>
      <p:sp>
        <p:nvSpPr>
          <p:cNvPr id="10" name="Slide Number Placeholder 9"/>
          <p:cNvSpPr>
            <a:spLocks noGrp="1"/>
          </p:cNvSpPr>
          <p:nvPr>
            <p:ph type="sldNum" sz="quarter" idx="16"/>
          </p:nvPr>
        </p:nvSpPr>
        <p:spPr/>
        <p:txBody>
          <a:bodyPr rtlCol="0"/>
          <a:lstStyle/>
          <a:p>
            <a:fld id="{69974E82-3C2C-4ABB-838F-79BD9B35B7DF}" type="slidenum">
              <a:rPr lang="en-US" smtClean="0"/>
              <a:t>‹#›</a:t>
            </a:fld>
            <a:endParaRPr lang="en-US"/>
          </a:p>
        </p:txBody>
      </p:sp>
      <p:sp>
        <p:nvSpPr>
          <p:cNvPr id="12" name="Footer Placeholder 11"/>
          <p:cNvSpPr>
            <a:spLocks noGrp="1"/>
          </p:cNvSpPr>
          <p:nvPr>
            <p:ph type="ftr" sz="quarter" idx="17"/>
          </p:nvPr>
        </p:nvSpPr>
        <p:spPr/>
        <p:txBody>
          <a:bodyPr rtlCol="0"/>
          <a:lstStyle/>
          <a:p>
            <a:endParaRPr lang="en-US"/>
          </a:p>
        </p:txBody>
      </p:sp>
    </p:spTree>
    <p:extLst>
      <p:ext uri="{BB962C8B-B14F-4D97-AF65-F5344CB8AC3E}">
        <p14:creationId xmlns:p14="http://schemas.microsoft.com/office/powerpoint/2010/main" val="1935238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1200" y="273050"/>
            <a:ext cx="108712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812800" y="2438400"/>
            <a:ext cx="51816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400800" y="2438400"/>
            <a:ext cx="51816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2CF90593-369E-40BE-B902-77A563EE7EE9}" type="datetime1">
              <a:rPr lang="en-US" smtClean="0"/>
              <a:t>7/28/2023</a:t>
            </a:fld>
            <a:endParaRPr lang="en-US"/>
          </a:p>
        </p:txBody>
      </p:sp>
      <p:sp>
        <p:nvSpPr>
          <p:cNvPr id="12" name="Slide Number Placeholder 11"/>
          <p:cNvSpPr>
            <a:spLocks noGrp="1"/>
          </p:cNvSpPr>
          <p:nvPr>
            <p:ph type="sldNum" sz="quarter" idx="16"/>
          </p:nvPr>
        </p:nvSpPr>
        <p:spPr/>
        <p:txBody>
          <a:bodyPr rtlCol="0"/>
          <a:lstStyle/>
          <a:p>
            <a:fld id="{69974E82-3C2C-4ABB-838F-79BD9B35B7DF}" type="slidenum">
              <a:rPr lang="en-US" smtClean="0"/>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extLst>
      <p:ext uri="{BB962C8B-B14F-4D97-AF65-F5344CB8AC3E}">
        <p14:creationId xmlns:p14="http://schemas.microsoft.com/office/powerpoint/2010/main" val="43366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A28C5D6B-C01B-40D2-AC09-F5185FE4C880}" type="datetime1">
              <a:rPr lang="en-US" smtClean="0"/>
              <a:t>7/28/2023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69974E82-3C2C-4ABB-838F-79BD9B35B7DF}" type="slidenum">
              <a:rPr lang="en-US" smtClean="0"/>
              <a:t>‹#›</a:t>
            </a:fld>
            <a:endParaRPr lang="en-US"/>
          </a:p>
        </p:txBody>
      </p:sp>
    </p:spTree>
    <p:extLst>
      <p:ext uri="{BB962C8B-B14F-4D97-AF65-F5344CB8AC3E}">
        <p14:creationId xmlns:p14="http://schemas.microsoft.com/office/powerpoint/2010/main" val="3847257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DBE68F-883A-4AE5-B902-AD73507A41DD}" type="datetime1">
              <a:rPr lang="en-US" smtClean="0"/>
              <a:t>7/28/2023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711200" cy="381000"/>
          </a:xfrm>
        </p:spPr>
        <p:txBody>
          <a:bodyPr/>
          <a:lstStyle>
            <a:lvl1pPr>
              <a:defRPr>
                <a:solidFill>
                  <a:schemeClr val="tx2"/>
                </a:solidFill>
              </a:defRPr>
            </a:lvl1pPr>
          </a:lstStyle>
          <a:p>
            <a:fld id="{69974E82-3C2C-4ABB-838F-79BD9B35B7DF}" type="slidenum">
              <a:rPr lang="en-US" smtClean="0"/>
              <a:t>‹#›</a:t>
            </a:fld>
            <a:endParaRPr lang="en-US"/>
          </a:p>
        </p:txBody>
      </p:sp>
    </p:spTree>
    <p:extLst>
      <p:ext uri="{BB962C8B-B14F-4D97-AF65-F5344CB8AC3E}">
        <p14:creationId xmlns:p14="http://schemas.microsoft.com/office/powerpoint/2010/main" val="2199860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273050"/>
            <a:ext cx="107696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55A938FB-AEA8-4098-A201-C29918A217A6}" type="datetime1">
              <a:rPr lang="en-US" smtClean="0"/>
              <a:t>7/28/2023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69974E82-3C2C-4ABB-838F-79BD9B35B7DF}" type="slidenum">
              <a:rPr lang="en-US" smtClean="0"/>
              <a:t>‹#›</a:t>
            </a:fld>
            <a:endParaRPr lang="en-US"/>
          </a:p>
        </p:txBody>
      </p:sp>
      <p:sp>
        <p:nvSpPr>
          <p:cNvPr id="3" name="Text Placeholder 2"/>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3149600" y="1752600"/>
            <a:ext cx="85344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008805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133600" y="5486400"/>
            <a:ext cx="97536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12192" y="4572000"/>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12192" y="4663440"/>
            <a:ext cx="195072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2060448" y="4654296"/>
            <a:ext cx="10131552"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2133600" y="4648200"/>
            <a:ext cx="97536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930400" y="0"/>
            <a:ext cx="134112"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Date Placeholder 11"/>
          <p:cNvSpPr>
            <a:spLocks noGrp="1"/>
          </p:cNvSpPr>
          <p:nvPr>
            <p:ph type="dt" sz="half" idx="10"/>
          </p:nvPr>
        </p:nvSpPr>
        <p:spPr>
          <a:xfrm>
            <a:off x="8331200" y="6248401"/>
            <a:ext cx="3556000" cy="365125"/>
          </a:xfrm>
        </p:spPr>
        <p:txBody>
          <a:bodyPr rtlCol="0"/>
          <a:lstStyle/>
          <a:p>
            <a:fld id="{95A7E892-13E1-4BDE-8B4E-79E2B700E96E}" type="datetime1">
              <a:rPr lang="en-US" smtClean="0"/>
              <a:t>7/28/2023</a:t>
            </a:fld>
            <a:endParaRPr lang="en-US"/>
          </a:p>
        </p:txBody>
      </p:sp>
      <p:sp>
        <p:nvSpPr>
          <p:cNvPr id="13" name="Slide Number Placeholder 12"/>
          <p:cNvSpPr>
            <a:spLocks noGrp="1"/>
          </p:cNvSpPr>
          <p:nvPr>
            <p:ph type="sldNum" sz="quarter" idx="11"/>
          </p:nvPr>
        </p:nvSpPr>
        <p:spPr>
          <a:xfrm>
            <a:off x="0" y="4667249"/>
            <a:ext cx="1930400" cy="663578"/>
          </a:xfrm>
        </p:spPr>
        <p:txBody>
          <a:bodyPr rtlCol="0"/>
          <a:lstStyle>
            <a:lvl1pPr>
              <a:defRPr sz="2800"/>
            </a:lvl1pPr>
          </a:lstStyle>
          <a:p>
            <a:fld id="{69974E82-3C2C-4ABB-838F-79BD9B35B7DF}" type="slidenum">
              <a:rPr lang="en-US" smtClean="0"/>
              <a:t>‹#›</a:t>
            </a:fld>
            <a:endParaRPr lang="en-US"/>
          </a:p>
        </p:txBody>
      </p:sp>
      <p:sp>
        <p:nvSpPr>
          <p:cNvPr id="14" name="Footer Placeholder 13"/>
          <p:cNvSpPr>
            <a:spLocks noGrp="1"/>
          </p:cNvSpPr>
          <p:nvPr>
            <p:ph type="ftr" sz="quarter" idx="12"/>
          </p:nvPr>
        </p:nvSpPr>
        <p:spPr>
          <a:xfrm>
            <a:off x="2133600" y="6248207"/>
            <a:ext cx="6096000" cy="365125"/>
          </a:xfrm>
        </p:spPr>
        <p:txBody>
          <a:bodyPr rtlCol="0"/>
          <a:lstStyle/>
          <a:p>
            <a:endParaRPr lang="en-US"/>
          </a:p>
        </p:txBody>
      </p:sp>
      <p:sp>
        <p:nvSpPr>
          <p:cNvPr id="3" name="Picture Placeholder 2"/>
          <p:cNvSpPr>
            <a:spLocks noGrp="1"/>
          </p:cNvSpPr>
          <p:nvPr>
            <p:ph type="pic" idx="1"/>
          </p:nvPr>
        </p:nvSpPr>
        <p:spPr>
          <a:xfrm>
            <a:off x="2080768" y="0"/>
            <a:ext cx="10111232"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extLst>
      <p:ext uri="{BB962C8B-B14F-4D97-AF65-F5344CB8AC3E}">
        <p14:creationId xmlns:p14="http://schemas.microsoft.com/office/powerpoint/2010/main" val="156762637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812800" y="228600"/>
            <a:ext cx="108712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816864" y="1600200"/>
            <a:ext cx="108712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128000" y="6248401"/>
            <a:ext cx="3556000" cy="365125"/>
          </a:xfrm>
          <a:prstGeom prst="rect">
            <a:avLst/>
          </a:prstGeom>
        </p:spPr>
        <p:txBody>
          <a:bodyPr vert="horz" anchor="ctr" anchorCtr="0"/>
          <a:lstStyle>
            <a:lvl1pPr algn="l" eaLnBrk="1" latinLnBrk="0" hangingPunct="1">
              <a:defRPr kumimoji="0" sz="1400">
                <a:solidFill>
                  <a:schemeClr val="tx2"/>
                </a:solidFill>
              </a:defRPr>
            </a:lvl1pPr>
          </a:lstStyle>
          <a:p>
            <a:fld id="{F5113297-4571-4AA1-8C2D-D8028B5D2D46}" type="datetime1">
              <a:rPr lang="en-US" smtClean="0"/>
              <a:t>7/28/2023</a:t>
            </a:fld>
            <a:endParaRPr lang="en-US"/>
          </a:p>
        </p:txBody>
      </p:sp>
      <p:sp>
        <p:nvSpPr>
          <p:cNvPr id="3" name="Footer Placeholder 2"/>
          <p:cNvSpPr>
            <a:spLocks noGrp="1"/>
          </p:cNvSpPr>
          <p:nvPr>
            <p:ph type="ftr" sz="quarter" idx="3"/>
          </p:nvPr>
        </p:nvSpPr>
        <p:spPr>
          <a:xfrm>
            <a:off x="812801" y="6248207"/>
            <a:ext cx="7228111"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12192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0" y="1280160"/>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787400" y="1280160"/>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3" name="Slide Number Placeholder 22"/>
          <p:cNvSpPr>
            <a:spLocks noGrp="1"/>
          </p:cNvSpPr>
          <p:nvPr>
            <p:ph type="sldNum" sz="quarter" idx="4"/>
          </p:nvPr>
        </p:nvSpPr>
        <p:spPr>
          <a:xfrm>
            <a:off x="0" y="1272222"/>
            <a:ext cx="7112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69974E82-3C2C-4ABB-838F-79BD9B35B7DF}" type="slidenum">
              <a:rPr lang="en-US" smtClean="0"/>
              <a:t>‹#›</a:t>
            </a:fld>
            <a:endParaRPr lang="en-US"/>
          </a:p>
        </p:txBody>
      </p:sp>
    </p:spTree>
    <p:extLst>
      <p:ext uri="{BB962C8B-B14F-4D97-AF65-F5344CB8AC3E}">
        <p14:creationId xmlns:p14="http://schemas.microsoft.com/office/powerpoint/2010/main" val="17362409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2.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8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0.png"/><Relationship Id="rId7" Type="http://schemas.openxmlformats.org/officeDocument/2006/relationships/image" Target="../media/image22.png"/><Relationship Id="rId2" Type="http://schemas.openxmlformats.org/officeDocument/2006/relationships/image" Target="../media/image170.png"/><Relationship Id="rId1" Type="http://schemas.openxmlformats.org/officeDocument/2006/relationships/slideLayout" Target="../slideLayouts/slideLayout2.xml"/><Relationship Id="rId6" Type="http://schemas.openxmlformats.org/officeDocument/2006/relationships/image" Target="../media/image210.png"/><Relationship Id="rId5" Type="http://schemas.openxmlformats.org/officeDocument/2006/relationships/image" Target="../media/image24.emf"/><Relationship Id="rId4" Type="http://schemas.openxmlformats.org/officeDocument/2006/relationships/image" Target="../media/image23.emf"/></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26.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CB90B-7BE0-499A-B2A1-76F413CBD91E}"/>
              </a:ext>
            </a:extLst>
          </p:cNvPr>
          <p:cNvSpPr>
            <a:spLocks noGrp="1"/>
          </p:cNvSpPr>
          <p:nvPr>
            <p:ph type="ctrTitle"/>
          </p:nvPr>
        </p:nvSpPr>
        <p:spPr/>
        <p:txBody>
          <a:bodyPr/>
          <a:lstStyle/>
          <a:p>
            <a:r>
              <a:rPr lang="en-US" dirty="0"/>
              <a:t>small world</a:t>
            </a:r>
          </a:p>
        </p:txBody>
      </p:sp>
      <p:sp>
        <p:nvSpPr>
          <p:cNvPr id="3" name="Subtitle 2">
            <a:extLst>
              <a:ext uri="{FF2B5EF4-FFF2-40B4-BE49-F238E27FC236}">
                <a16:creationId xmlns:a16="http://schemas.microsoft.com/office/drawing/2014/main" id="{A0C69A10-987C-4D44-8478-FFC4871FF311}"/>
              </a:ext>
            </a:extLst>
          </p:cNvPr>
          <p:cNvSpPr>
            <a:spLocks noGrp="1"/>
          </p:cNvSpPr>
          <p:nvPr>
            <p:ph type="subTitle" idx="1"/>
          </p:nvPr>
        </p:nvSpPr>
        <p:spPr/>
        <p:txBody>
          <a:bodyPr/>
          <a:lstStyle/>
          <a:p>
            <a:r>
              <a:rPr lang="en-US" dirty="0"/>
              <a:t>Six Degrees of Separation</a:t>
            </a:r>
          </a:p>
        </p:txBody>
      </p:sp>
      <p:sp>
        <p:nvSpPr>
          <p:cNvPr id="4" name="Slide Number Placeholder 3">
            <a:extLst>
              <a:ext uri="{FF2B5EF4-FFF2-40B4-BE49-F238E27FC236}">
                <a16:creationId xmlns:a16="http://schemas.microsoft.com/office/drawing/2014/main" id="{F1D6EC12-94F8-4C55-BEA3-441AB0091CB8}"/>
              </a:ext>
            </a:extLst>
          </p:cNvPr>
          <p:cNvSpPr>
            <a:spLocks noGrp="1"/>
          </p:cNvSpPr>
          <p:nvPr>
            <p:ph type="sldNum" sz="quarter" idx="12"/>
          </p:nvPr>
        </p:nvSpPr>
        <p:spPr/>
        <p:txBody>
          <a:bodyPr/>
          <a:lstStyle/>
          <a:p>
            <a:fld id="{69974E82-3C2C-4ABB-838F-79BD9B35B7DF}" type="slidenum">
              <a:rPr lang="en-US" smtClean="0"/>
              <a:t>1</a:t>
            </a:fld>
            <a:endParaRPr lang="en-US"/>
          </a:p>
        </p:txBody>
      </p:sp>
    </p:spTree>
    <p:extLst>
      <p:ext uri="{BB962C8B-B14F-4D97-AF65-F5344CB8AC3E}">
        <p14:creationId xmlns:p14="http://schemas.microsoft.com/office/powerpoint/2010/main" val="10200105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B126123-9FAE-45C1-84A8-F2CEDD864CEE}"/>
              </a:ext>
            </a:extLst>
          </p:cNvPr>
          <p:cNvSpPr>
            <a:spLocks noGrp="1"/>
          </p:cNvSpPr>
          <p:nvPr>
            <p:ph type="body" idx="1"/>
          </p:nvPr>
        </p:nvSpPr>
        <p:spPr/>
        <p:txBody>
          <a:bodyPr/>
          <a:lstStyle/>
          <a:p>
            <a:endParaRPr lang="en-US"/>
          </a:p>
        </p:txBody>
      </p:sp>
      <p:sp>
        <p:nvSpPr>
          <p:cNvPr id="3" name="Title 2">
            <a:extLst>
              <a:ext uri="{FF2B5EF4-FFF2-40B4-BE49-F238E27FC236}">
                <a16:creationId xmlns:a16="http://schemas.microsoft.com/office/drawing/2014/main" id="{17F3584E-1A7C-4376-8A5A-6A1AC90534C8}"/>
              </a:ext>
            </a:extLst>
          </p:cNvPr>
          <p:cNvSpPr>
            <a:spLocks noGrp="1"/>
          </p:cNvSpPr>
          <p:nvPr>
            <p:ph type="title"/>
          </p:nvPr>
        </p:nvSpPr>
        <p:spPr/>
        <p:txBody>
          <a:bodyPr/>
          <a:lstStyle/>
          <a:p>
            <a:r>
              <a:rPr lang="en-US" dirty="0"/>
              <a:t>Two Results of Milgram’s Experiment</a:t>
            </a:r>
          </a:p>
        </p:txBody>
      </p:sp>
      <p:sp>
        <p:nvSpPr>
          <p:cNvPr id="4" name="Slide Number Placeholder 3">
            <a:extLst>
              <a:ext uri="{FF2B5EF4-FFF2-40B4-BE49-F238E27FC236}">
                <a16:creationId xmlns:a16="http://schemas.microsoft.com/office/drawing/2014/main" id="{5BEEC90A-AA09-4D90-976A-9D4DC235A3A5}"/>
              </a:ext>
            </a:extLst>
          </p:cNvPr>
          <p:cNvSpPr>
            <a:spLocks noGrp="1"/>
          </p:cNvSpPr>
          <p:nvPr>
            <p:ph type="sldNum" sz="quarter" idx="11"/>
          </p:nvPr>
        </p:nvSpPr>
        <p:spPr/>
        <p:txBody>
          <a:bodyPr/>
          <a:lstStyle/>
          <a:p>
            <a:fld id="{69974E82-3C2C-4ABB-838F-79BD9B35B7DF}" type="slidenum">
              <a:rPr lang="en-US" smtClean="0"/>
              <a:t>10</a:t>
            </a:fld>
            <a:endParaRPr lang="en-US"/>
          </a:p>
        </p:txBody>
      </p:sp>
    </p:spTree>
    <p:extLst>
      <p:ext uri="{BB962C8B-B14F-4D97-AF65-F5344CB8AC3E}">
        <p14:creationId xmlns:p14="http://schemas.microsoft.com/office/powerpoint/2010/main" val="4250143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1B5EDA5-D711-4D97-95A1-A4486346E488}"/>
              </a:ext>
            </a:extLst>
          </p:cNvPr>
          <p:cNvSpPr>
            <a:spLocks noGrp="1"/>
          </p:cNvSpPr>
          <p:nvPr>
            <p:ph type="sldNum" sz="quarter" idx="12"/>
          </p:nvPr>
        </p:nvSpPr>
        <p:spPr/>
        <p:txBody>
          <a:bodyPr/>
          <a:lstStyle/>
          <a:p>
            <a:fld id="{69974E82-3C2C-4ABB-838F-79BD9B35B7DF}" type="slidenum">
              <a:rPr lang="en-US" smtClean="0"/>
              <a:t>11</a:t>
            </a:fld>
            <a:endParaRPr lang="en-US"/>
          </a:p>
        </p:txBody>
      </p:sp>
      <p:sp>
        <p:nvSpPr>
          <p:cNvPr id="3" name="Title 1">
            <a:extLst>
              <a:ext uri="{FF2B5EF4-FFF2-40B4-BE49-F238E27FC236}">
                <a16:creationId xmlns:a16="http://schemas.microsoft.com/office/drawing/2014/main" id="{B3D50DCC-1BB2-4BF9-8F09-802F05605EF6}"/>
              </a:ext>
            </a:extLst>
          </p:cNvPr>
          <p:cNvSpPr txBox="1">
            <a:spLocks/>
          </p:cNvSpPr>
          <p:nvPr/>
        </p:nvSpPr>
        <p:spPr>
          <a:xfrm>
            <a:off x="1842140" y="149088"/>
            <a:ext cx="8507719" cy="990600"/>
          </a:xfrm>
          <a:prstGeom prst="rect">
            <a:avLst/>
          </a:prstGeom>
        </p:spPr>
        <p:txBody>
          <a:bodyPr/>
          <a:lstStyle>
            <a:lvl1pPr algn="l" rtl="0" eaLnBrk="1" latinLnBrk="0" hangingPunct="1">
              <a:spcBef>
                <a:spcPct val="0"/>
              </a:spcBef>
              <a:buNone/>
              <a:defRPr kumimoji="0" sz="4400" kern="1200">
                <a:solidFill>
                  <a:schemeClr val="tx2"/>
                </a:solidFill>
                <a:latin typeface="+mj-lt"/>
                <a:ea typeface="+mj-ea"/>
                <a:cs typeface="+mj-cs"/>
              </a:defRPr>
            </a:lvl1pPr>
          </a:lstStyle>
          <a:p>
            <a:pPr algn="ctr"/>
            <a:r>
              <a:rPr lang="en-US" dirty="0"/>
              <a:t>Two Results of Milgram’s Experiment</a:t>
            </a:r>
          </a:p>
        </p:txBody>
      </p:sp>
      <p:sp>
        <p:nvSpPr>
          <p:cNvPr id="4" name="Content Placeholder 3">
            <a:extLst>
              <a:ext uri="{FF2B5EF4-FFF2-40B4-BE49-F238E27FC236}">
                <a16:creationId xmlns:a16="http://schemas.microsoft.com/office/drawing/2014/main" id="{B6C15992-AC7D-409F-A1C8-13F6A7297083}"/>
              </a:ext>
            </a:extLst>
          </p:cNvPr>
          <p:cNvSpPr txBox="1">
            <a:spLocks/>
          </p:cNvSpPr>
          <p:nvPr/>
        </p:nvSpPr>
        <p:spPr>
          <a:xfrm>
            <a:off x="660399" y="1181101"/>
            <a:ext cx="10871200" cy="2247900"/>
          </a:xfrm>
          <a:prstGeom prst="rect">
            <a:avLst/>
          </a:prstGeom>
        </p:spPr>
        <p:txBody>
          <a:bodyPr>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rPr lang="en-US" b="1" dirty="0">
                <a:solidFill>
                  <a:srgbClr val="0070C0"/>
                </a:solidFill>
              </a:rPr>
              <a:t>Short paths </a:t>
            </a:r>
          </a:p>
          <a:p>
            <a:pPr marL="0" indent="0">
              <a:buNone/>
            </a:pPr>
            <a:r>
              <a:rPr lang="en-US" dirty="0"/>
              <a:t>Real-world networks have short paths between their nodes. </a:t>
            </a:r>
          </a:p>
          <a:p>
            <a:pPr marL="0" indent="0">
              <a:buNone/>
            </a:pPr>
            <a:r>
              <a:rPr lang="en-US" b="1" dirty="0">
                <a:solidFill>
                  <a:srgbClr val="0070C0"/>
                </a:solidFill>
              </a:rPr>
              <a:t>Finding short paths </a:t>
            </a:r>
          </a:p>
          <a:p>
            <a:pPr marL="0" indent="0">
              <a:buNone/>
            </a:pPr>
            <a:r>
              <a:rPr lang="en-US" dirty="0"/>
              <a:t>People are able to find short paths. </a:t>
            </a:r>
          </a:p>
        </p:txBody>
      </p:sp>
      <p:sp>
        <p:nvSpPr>
          <p:cNvPr id="6" name="Rectangle: Rounded Corners 5">
            <a:extLst>
              <a:ext uri="{FF2B5EF4-FFF2-40B4-BE49-F238E27FC236}">
                <a16:creationId xmlns:a16="http://schemas.microsoft.com/office/drawing/2014/main" id="{98C1100D-C152-43DF-8EF2-392952AEF744}"/>
              </a:ext>
            </a:extLst>
          </p:cNvPr>
          <p:cNvSpPr/>
          <p:nvPr/>
        </p:nvSpPr>
        <p:spPr>
          <a:xfrm>
            <a:off x="609600" y="2319130"/>
            <a:ext cx="5486400" cy="9906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18A61D8-0207-4C3A-A579-7F000367A90F}"/>
              </a:ext>
            </a:extLst>
          </p:cNvPr>
          <p:cNvSpPr txBox="1"/>
          <p:nvPr/>
        </p:nvSpPr>
        <p:spPr>
          <a:xfrm>
            <a:off x="1011581" y="3896139"/>
            <a:ext cx="10168835" cy="2215991"/>
          </a:xfrm>
          <a:prstGeom prst="rect">
            <a:avLst/>
          </a:prstGeom>
          <a:noFill/>
        </p:spPr>
        <p:txBody>
          <a:bodyPr wrap="square" rtlCol="0">
            <a:spAutoFit/>
          </a:bodyPr>
          <a:lstStyle/>
          <a:p>
            <a:r>
              <a:rPr lang="en-US" sz="2400" dirty="0">
                <a:solidFill>
                  <a:srgbClr val="FF0000"/>
                </a:solidFill>
              </a:rPr>
              <a:t>This result is perhaps more surprising. Why?</a:t>
            </a:r>
          </a:p>
          <a:p>
            <a:r>
              <a:rPr lang="en-US" sz="2400" dirty="0">
                <a:solidFill>
                  <a:srgbClr val="0070C0"/>
                </a:solidFill>
              </a:rPr>
              <a:t>Because given a graph, it is easy to find shortest paths (for example, using BFS). However, people in the experiments did not know the entire graph and only knew their personal acquaintances. Yet, they were still able to find a short path to a distant target. </a:t>
            </a:r>
          </a:p>
          <a:p>
            <a:endParaRPr lang="en-US" dirty="0"/>
          </a:p>
        </p:txBody>
      </p:sp>
      <p:cxnSp>
        <p:nvCxnSpPr>
          <p:cNvPr id="9" name="Straight Arrow Connector 8">
            <a:extLst>
              <a:ext uri="{FF2B5EF4-FFF2-40B4-BE49-F238E27FC236}">
                <a16:creationId xmlns:a16="http://schemas.microsoft.com/office/drawing/2014/main" id="{8420821D-C7EC-4002-A87A-B2C7F7278832}"/>
              </a:ext>
            </a:extLst>
          </p:cNvPr>
          <p:cNvCxnSpPr>
            <a:cxnSpLocks/>
          </p:cNvCxnSpPr>
          <p:nvPr/>
        </p:nvCxnSpPr>
        <p:spPr>
          <a:xfrm flipV="1">
            <a:off x="3352800" y="3429000"/>
            <a:ext cx="0" cy="46713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3741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92F33-2CDF-4E56-A1D6-8DBD23673EB3}"/>
              </a:ext>
            </a:extLst>
          </p:cNvPr>
          <p:cNvSpPr>
            <a:spLocks noGrp="1"/>
          </p:cNvSpPr>
          <p:nvPr>
            <p:ph type="title"/>
          </p:nvPr>
        </p:nvSpPr>
        <p:spPr/>
        <p:txBody>
          <a:bodyPr/>
          <a:lstStyle/>
          <a:p>
            <a:r>
              <a:rPr lang="en-US" dirty="0"/>
              <a:t>Our Plan on This Topic</a:t>
            </a:r>
          </a:p>
        </p:txBody>
      </p:sp>
      <p:sp>
        <p:nvSpPr>
          <p:cNvPr id="3" name="Slide Number Placeholder 2">
            <a:extLst>
              <a:ext uri="{FF2B5EF4-FFF2-40B4-BE49-F238E27FC236}">
                <a16:creationId xmlns:a16="http://schemas.microsoft.com/office/drawing/2014/main" id="{CC060E7D-4387-46CD-B2C3-6ABDC26156BD}"/>
              </a:ext>
            </a:extLst>
          </p:cNvPr>
          <p:cNvSpPr>
            <a:spLocks noGrp="1"/>
          </p:cNvSpPr>
          <p:nvPr>
            <p:ph type="sldNum" sz="quarter" idx="12"/>
          </p:nvPr>
        </p:nvSpPr>
        <p:spPr/>
        <p:txBody>
          <a:bodyPr>
            <a:normAutofit fontScale="85000" lnSpcReduction="20000"/>
          </a:bodyPr>
          <a:lstStyle/>
          <a:p>
            <a:fld id="{69974E82-3C2C-4ABB-838F-79BD9B35B7DF}" type="slidenum">
              <a:rPr lang="en-US" smtClean="0"/>
              <a:t>12</a:t>
            </a:fld>
            <a:endParaRPr lang="en-US"/>
          </a:p>
        </p:txBody>
      </p:sp>
      <p:sp>
        <p:nvSpPr>
          <p:cNvPr id="4" name="Content Placeholder 3">
            <a:extLst>
              <a:ext uri="{FF2B5EF4-FFF2-40B4-BE49-F238E27FC236}">
                <a16:creationId xmlns:a16="http://schemas.microsoft.com/office/drawing/2014/main" id="{A9323ABE-927F-4D48-81EC-AB7A43BD7BD3}"/>
              </a:ext>
            </a:extLst>
          </p:cNvPr>
          <p:cNvSpPr>
            <a:spLocks noGrp="1"/>
          </p:cNvSpPr>
          <p:nvPr>
            <p:ph sz="quarter" idx="1"/>
          </p:nvPr>
        </p:nvSpPr>
        <p:spPr/>
        <p:txBody>
          <a:bodyPr>
            <a:normAutofit/>
          </a:bodyPr>
          <a:lstStyle/>
          <a:p>
            <a:pPr marL="514350" indent="-514350">
              <a:buFont typeface="+mj-lt"/>
              <a:buAutoNum type="arabicPeriod"/>
            </a:pPr>
            <a:r>
              <a:rPr lang="en-US" dirty="0"/>
              <a:t>We first define a class of networks for which we consider message passing processes. We refer to networks from this class as </a:t>
            </a:r>
            <a:r>
              <a:rPr lang="en-US" dirty="0">
                <a:solidFill>
                  <a:srgbClr val="FF0000"/>
                </a:solidFill>
              </a:rPr>
              <a:t>small-world networks</a:t>
            </a:r>
            <a:r>
              <a:rPr lang="en-US" dirty="0"/>
              <a:t>. </a:t>
            </a:r>
          </a:p>
          <a:p>
            <a:pPr marL="514350" indent="-514350">
              <a:buFont typeface="+mj-lt"/>
              <a:buAutoNum type="arabicPeriod"/>
            </a:pPr>
            <a:r>
              <a:rPr lang="en-US" dirty="0"/>
              <a:t>Then we define </a:t>
            </a:r>
            <a:r>
              <a:rPr lang="en-US" dirty="0">
                <a:solidFill>
                  <a:srgbClr val="FF0000"/>
                </a:solidFill>
              </a:rPr>
              <a:t>decentralized algorithms </a:t>
            </a:r>
            <a:r>
              <a:rPr lang="en-US" dirty="0"/>
              <a:t>for passing messages in small-world networks. A decentralized algorithm that uses a greedy strategy is called </a:t>
            </a:r>
            <a:r>
              <a:rPr lang="en-US" dirty="0">
                <a:solidFill>
                  <a:srgbClr val="FF0000"/>
                </a:solidFill>
              </a:rPr>
              <a:t>myopic search</a:t>
            </a:r>
            <a:r>
              <a:rPr lang="en-US" dirty="0"/>
              <a:t>. </a:t>
            </a:r>
          </a:p>
          <a:p>
            <a:pPr marL="514350" indent="-514350">
              <a:buFont typeface="+mj-lt"/>
              <a:buAutoNum type="arabicPeriod"/>
            </a:pPr>
            <a:r>
              <a:rPr lang="en-US" dirty="0"/>
              <a:t>Finally, we define what is commonly called </a:t>
            </a:r>
            <a:r>
              <a:rPr lang="en-US" dirty="0">
                <a:solidFill>
                  <a:srgbClr val="FF0000"/>
                </a:solidFill>
              </a:rPr>
              <a:t>Kleinberg’s model</a:t>
            </a:r>
            <a:r>
              <a:rPr lang="en-US" dirty="0"/>
              <a:t> of message passing. This model specifies a subclass of small-world  networks such that myopic search is efficient on this subclass. </a:t>
            </a:r>
          </a:p>
        </p:txBody>
      </p:sp>
    </p:spTree>
    <p:extLst>
      <p:ext uri="{BB962C8B-B14F-4D97-AF65-F5344CB8AC3E}">
        <p14:creationId xmlns:p14="http://schemas.microsoft.com/office/powerpoint/2010/main" val="2060698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AF71ED9-60E2-465F-9F13-801B544571FF}"/>
              </a:ext>
            </a:extLst>
          </p:cNvPr>
          <p:cNvSpPr>
            <a:spLocks noGrp="1"/>
          </p:cNvSpPr>
          <p:nvPr>
            <p:ph type="body" idx="1"/>
          </p:nvPr>
        </p:nvSpPr>
        <p:spPr/>
        <p:txBody>
          <a:bodyPr/>
          <a:lstStyle/>
          <a:p>
            <a:endParaRPr lang="en-US"/>
          </a:p>
        </p:txBody>
      </p:sp>
      <p:sp>
        <p:nvSpPr>
          <p:cNvPr id="3" name="Title 2">
            <a:extLst>
              <a:ext uri="{FF2B5EF4-FFF2-40B4-BE49-F238E27FC236}">
                <a16:creationId xmlns:a16="http://schemas.microsoft.com/office/drawing/2014/main" id="{192390CD-3653-4165-A9C6-AC05B5A44D77}"/>
              </a:ext>
            </a:extLst>
          </p:cNvPr>
          <p:cNvSpPr>
            <a:spLocks noGrp="1"/>
          </p:cNvSpPr>
          <p:nvPr>
            <p:ph type="title"/>
          </p:nvPr>
        </p:nvSpPr>
        <p:spPr/>
        <p:txBody>
          <a:bodyPr>
            <a:normAutofit/>
          </a:bodyPr>
          <a:lstStyle/>
          <a:p>
            <a:r>
              <a:rPr lang="en-US" dirty="0"/>
              <a:t>Modeling Small-World Networks</a:t>
            </a:r>
          </a:p>
        </p:txBody>
      </p:sp>
      <p:sp>
        <p:nvSpPr>
          <p:cNvPr id="4" name="Slide Number Placeholder 3">
            <a:extLst>
              <a:ext uri="{FF2B5EF4-FFF2-40B4-BE49-F238E27FC236}">
                <a16:creationId xmlns:a16="http://schemas.microsoft.com/office/drawing/2014/main" id="{777B4E89-4F28-49BA-956A-1E0EED2F6AFC}"/>
              </a:ext>
            </a:extLst>
          </p:cNvPr>
          <p:cNvSpPr>
            <a:spLocks noGrp="1"/>
          </p:cNvSpPr>
          <p:nvPr>
            <p:ph type="sldNum" sz="quarter" idx="11"/>
          </p:nvPr>
        </p:nvSpPr>
        <p:spPr/>
        <p:txBody>
          <a:bodyPr/>
          <a:lstStyle/>
          <a:p>
            <a:fld id="{69974E82-3C2C-4ABB-838F-79BD9B35B7DF}" type="slidenum">
              <a:rPr lang="en-US" smtClean="0"/>
              <a:t>13</a:t>
            </a:fld>
            <a:endParaRPr lang="en-US"/>
          </a:p>
        </p:txBody>
      </p:sp>
    </p:spTree>
    <p:extLst>
      <p:ext uri="{BB962C8B-B14F-4D97-AF65-F5344CB8AC3E}">
        <p14:creationId xmlns:p14="http://schemas.microsoft.com/office/powerpoint/2010/main" val="37248975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B20A38E-7BA2-4C7E-9DE7-6B0181628AB7}"/>
              </a:ext>
            </a:extLst>
          </p:cNvPr>
          <p:cNvSpPr>
            <a:spLocks noGrp="1"/>
          </p:cNvSpPr>
          <p:nvPr>
            <p:ph type="sldNum" sz="quarter" idx="12"/>
          </p:nvPr>
        </p:nvSpPr>
        <p:spPr/>
        <p:txBody>
          <a:bodyPr/>
          <a:lstStyle/>
          <a:p>
            <a:fld id="{69974E82-3C2C-4ABB-838F-79BD9B35B7DF}" type="slidenum">
              <a:rPr lang="en-US" smtClean="0"/>
              <a:t>14</a:t>
            </a:fld>
            <a:endParaRPr lang="en-US"/>
          </a:p>
        </p:txBody>
      </p:sp>
      <p:sp>
        <p:nvSpPr>
          <p:cNvPr id="6" name="Title 1">
            <a:extLst>
              <a:ext uri="{FF2B5EF4-FFF2-40B4-BE49-F238E27FC236}">
                <a16:creationId xmlns:a16="http://schemas.microsoft.com/office/drawing/2014/main" id="{A0805713-4ED0-43F5-9852-14FED6DC8B74}"/>
              </a:ext>
            </a:extLst>
          </p:cNvPr>
          <p:cNvSpPr txBox="1">
            <a:spLocks/>
          </p:cNvSpPr>
          <p:nvPr/>
        </p:nvSpPr>
        <p:spPr>
          <a:xfrm>
            <a:off x="1570559" y="268356"/>
            <a:ext cx="9050881" cy="990600"/>
          </a:xfrm>
          <a:prstGeom prst="rect">
            <a:avLst/>
          </a:prstGeom>
        </p:spPr>
        <p:txBody>
          <a:bodyPr/>
          <a:lstStyle>
            <a:lvl1pPr algn="l" rtl="0" eaLnBrk="1" latinLnBrk="0" hangingPunct="1">
              <a:spcBef>
                <a:spcPct val="0"/>
              </a:spcBef>
              <a:buNone/>
              <a:defRPr kumimoji="0" sz="4400" kern="1200">
                <a:solidFill>
                  <a:schemeClr val="tx2"/>
                </a:solidFill>
                <a:latin typeface="+mj-lt"/>
                <a:ea typeface="+mj-ea"/>
                <a:cs typeface="+mj-cs"/>
              </a:defRPr>
            </a:lvl1pPr>
          </a:lstStyle>
          <a:p>
            <a:pPr algn="ctr"/>
            <a:r>
              <a:rPr lang="en-US" dirty="0"/>
              <a:t>Sparse Graphs with High Transitivity</a:t>
            </a:r>
          </a:p>
        </p:txBody>
      </p:sp>
      <p:sp>
        <p:nvSpPr>
          <p:cNvPr id="7" name="Content Placeholder 3">
            <a:extLst>
              <a:ext uri="{FF2B5EF4-FFF2-40B4-BE49-F238E27FC236}">
                <a16:creationId xmlns:a16="http://schemas.microsoft.com/office/drawing/2014/main" id="{F8514D4C-EBC5-46A1-9905-34408772F205}"/>
              </a:ext>
            </a:extLst>
          </p:cNvPr>
          <p:cNvSpPr txBox="1">
            <a:spLocks/>
          </p:cNvSpPr>
          <p:nvPr/>
        </p:nvSpPr>
        <p:spPr>
          <a:xfrm>
            <a:off x="830117" y="1285460"/>
            <a:ext cx="10871200" cy="4962940"/>
          </a:xfrm>
          <a:prstGeom prst="rect">
            <a:avLst/>
          </a:prstGeom>
        </p:spPr>
        <p:txBody>
          <a:bodyPr>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Font typeface="Wingdings"/>
              <a:buNone/>
            </a:pPr>
            <a:r>
              <a:rPr lang="en-US" dirty="0"/>
              <a:t>Real-world networks have two properties: </a:t>
            </a:r>
          </a:p>
          <a:p>
            <a:r>
              <a:rPr lang="en-US" dirty="0"/>
              <a:t>they are </a:t>
            </a:r>
            <a:r>
              <a:rPr lang="en-US" dirty="0">
                <a:highlight>
                  <a:srgbClr val="FFFF00"/>
                </a:highlight>
              </a:rPr>
              <a:t>sparse</a:t>
            </a:r>
            <a:r>
              <a:rPr lang="en-US" dirty="0"/>
              <a:t>, </a:t>
            </a:r>
            <a:r>
              <a:rPr lang="en-US" dirty="0">
                <a:solidFill>
                  <a:prstClr val="black"/>
                </a:solidFill>
              </a:rPr>
              <a:t>which means that they have relatively small number of edges. </a:t>
            </a:r>
            <a:endParaRPr lang="en-US" dirty="0"/>
          </a:p>
          <a:p>
            <a:r>
              <a:rPr lang="en-US" dirty="0"/>
              <a:t>they have </a:t>
            </a:r>
            <a:r>
              <a:rPr lang="en-US" dirty="0">
                <a:highlight>
                  <a:srgbClr val="FFFF00"/>
                </a:highlight>
              </a:rPr>
              <a:t>high transitivity</a:t>
            </a:r>
            <a:r>
              <a:rPr lang="en-US" dirty="0"/>
              <a:t>, </a:t>
            </a:r>
            <a:r>
              <a:rPr lang="en-US" dirty="0">
                <a:solidFill>
                  <a:prstClr val="black"/>
                </a:solidFill>
              </a:rPr>
              <a:t>which means that its global and local clustering coefficients are high. </a:t>
            </a:r>
          </a:p>
          <a:p>
            <a:pPr marL="0" indent="0">
              <a:buNone/>
            </a:pPr>
            <a:r>
              <a:rPr lang="en-US" b="1" dirty="0">
                <a:solidFill>
                  <a:srgbClr val="0070C0"/>
                </a:solidFill>
              </a:rPr>
              <a:t>Examples</a:t>
            </a:r>
          </a:p>
        </p:txBody>
      </p:sp>
      <p:pic>
        <p:nvPicPr>
          <p:cNvPr id="8" name="Content Placeholder 4">
            <a:extLst>
              <a:ext uri="{FF2B5EF4-FFF2-40B4-BE49-F238E27FC236}">
                <a16:creationId xmlns:a16="http://schemas.microsoft.com/office/drawing/2014/main" id="{7A845A72-8F52-42F0-BD0B-79D853E3A5E1}"/>
              </a:ext>
            </a:extLst>
          </p:cNvPr>
          <p:cNvPicPr>
            <a:picLocks noChangeAspect="1"/>
          </p:cNvPicPr>
          <p:nvPr/>
        </p:nvPicPr>
        <p:blipFill>
          <a:blip r:embed="rId2"/>
          <a:stretch>
            <a:fillRect/>
          </a:stretch>
        </p:blipFill>
        <p:spPr>
          <a:xfrm>
            <a:off x="3063892" y="4272948"/>
            <a:ext cx="1859989" cy="1828800"/>
          </a:xfrm>
          <a:prstGeom prst="rect">
            <a:avLst/>
          </a:prstGeom>
        </p:spPr>
      </p:pic>
      <p:pic>
        <p:nvPicPr>
          <p:cNvPr id="9" name="Content Placeholder 4">
            <a:extLst>
              <a:ext uri="{FF2B5EF4-FFF2-40B4-BE49-F238E27FC236}">
                <a16:creationId xmlns:a16="http://schemas.microsoft.com/office/drawing/2014/main" id="{9346ECEB-49BE-48CC-BD6F-574F34ACB690}"/>
              </a:ext>
            </a:extLst>
          </p:cNvPr>
          <p:cNvPicPr>
            <a:picLocks noChangeAspect="1"/>
          </p:cNvPicPr>
          <p:nvPr/>
        </p:nvPicPr>
        <p:blipFill>
          <a:blip r:embed="rId3"/>
          <a:stretch>
            <a:fillRect/>
          </a:stretch>
        </p:blipFill>
        <p:spPr>
          <a:xfrm>
            <a:off x="5981183" y="4272948"/>
            <a:ext cx="1815812" cy="1828800"/>
          </a:xfrm>
          <a:prstGeom prst="rect">
            <a:avLst/>
          </a:prstGeom>
        </p:spPr>
      </p:pic>
    </p:spTree>
    <p:extLst>
      <p:ext uri="{BB962C8B-B14F-4D97-AF65-F5344CB8AC3E}">
        <p14:creationId xmlns:p14="http://schemas.microsoft.com/office/powerpoint/2010/main" val="11881594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B20A38E-7BA2-4C7E-9DE7-6B0181628AB7}"/>
              </a:ext>
            </a:extLst>
          </p:cNvPr>
          <p:cNvSpPr>
            <a:spLocks noGrp="1"/>
          </p:cNvSpPr>
          <p:nvPr>
            <p:ph type="sldNum" sz="quarter" idx="12"/>
          </p:nvPr>
        </p:nvSpPr>
        <p:spPr/>
        <p:txBody>
          <a:bodyPr/>
          <a:lstStyle/>
          <a:p>
            <a:fld id="{69974E82-3C2C-4ABB-838F-79BD9B35B7DF}" type="slidenum">
              <a:rPr lang="en-US" smtClean="0"/>
              <a:t>15</a:t>
            </a:fld>
            <a:endParaRPr lang="en-US"/>
          </a:p>
        </p:txBody>
      </p:sp>
      <p:sp>
        <p:nvSpPr>
          <p:cNvPr id="6" name="Title 1">
            <a:extLst>
              <a:ext uri="{FF2B5EF4-FFF2-40B4-BE49-F238E27FC236}">
                <a16:creationId xmlns:a16="http://schemas.microsoft.com/office/drawing/2014/main" id="{A0805713-4ED0-43F5-9852-14FED6DC8B74}"/>
              </a:ext>
            </a:extLst>
          </p:cNvPr>
          <p:cNvSpPr txBox="1">
            <a:spLocks/>
          </p:cNvSpPr>
          <p:nvPr/>
        </p:nvSpPr>
        <p:spPr>
          <a:xfrm>
            <a:off x="1570559" y="268356"/>
            <a:ext cx="9050881" cy="990600"/>
          </a:xfrm>
          <a:prstGeom prst="rect">
            <a:avLst/>
          </a:prstGeom>
        </p:spPr>
        <p:txBody>
          <a:bodyPr/>
          <a:lstStyle>
            <a:lvl1pPr algn="l" rtl="0" eaLnBrk="1" latinLnBrk="0" hangingPunct="1">
              <a:spcBef>
                <a:spcPct val="0"/>
              </a:spcBef>
              <a:buNone/>
              <a:defRPr kumimoji="0" sz="4400" kern="1200">
                <a:solidFill>
                  <a:schemeClr val="tx2"/>
                </a:solidFill>
                <a:latin typeface="+mj-lt"/>
                <a:ea typeface="+mj-ea"/>
                <a:cs typeface="+mj-cs"/>
              </a:defRPr>
            </a:lvl1pPr>
          </a:lstStyle>
          <a:p>
            <a:pPr algn="ctr"/>
            <a:r>
              <a:rPr lang="en-US" dirty="0"/>
              <a:t>Small World?</a:t>
            </a:r>
          </a:p>
        </p:txBody>
      </p:sp>
      <p:sp>
        <p:nvSpPr>
          <p:cNvPr id="7" name="Content Placeholder 3">
            <a:extLst>
              <a:ext uri="{FF2B5EF4-FFF2-40B4-BE49-F238E27FC236}">
                <a16:creationId xmlns:a16="http://schemas.microsoft.com/office/drawing/2014/main" id="{F8514D4C-EBC5-46A1-9905-34408772F205}"/>
              </a:ext>
            </a:extLst>
          </p:cNvPr>
          <p:cNvSpPr txBox="1">
            <a:spLocks/>
          </p:cNvSpPr>
          <p:nvPr/>
        </p:nvSpPr>
        <p:spPr>
          <a:xfrm>
            <a:off x="830117" y="1285460"/>
            <a:ext cx="10871200" cy="4962940"/>
          </a:xfrm>
          <a:prstGeom prst="rect">
            <a:avLst/>
          </a:prstGeom>
        </p:spPr>
        <p:txBody>
          <a:bodyPr>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Font typeface="Wingdings"/>
              <a:buNone/>
            </a:pPr>
            <a:r>
              <a:rPr lang="en-US" dirty="0"/>
              <a:t>Do these graphs have the </a:t>
            </a:r>
            <a:r>
              <a:rPr lang="en-US" dirty="0">
                <a:highlight>
                  <a:srgbClr val="FFFF00"/>
                </a:highlight>
              </a:rPr>
              <a:t>small-world property</a:t>
            </a:r>
            <a:r>
              <a:rPr lang="en-US" dirty="0"/>
              <a:t>? </a:t>
            </a:r>
          </a:p>
          <a:p>
            <a:pPr marL="0" indent="0">
              <a:buFont typeface="Wingdings"/>
              <a:buNone/>
            </a:pPr>
            <a:endParaRPr lang="en-US" dirty="0"/>
          </a:p>
          <a:p>
            <a:pPr marL="0" indent="0">
              <a:buFont typeface="Wingdings"/>
              <a:buNone/>
            </a:pPr>
            <a:endParaRPr lang="en-US" dirty="0"/>
          </a:p>
          <a:p>
            <a:pPr marL="0" indent="0">
              <a:buFont typeface="Wingdings"/>
              <a:buNone/>
            </a:pPr>
            <a:endParaRPr lang="en-US" dirty="0"/>
          </a:p>
          <a:p>
            <a:pPr marL="0" indent="0">
              <a:buFont typeface="Wingdings"/>
              <a:buNone/>
            </a:pPr>
            <a:endParaRPr lang="en-US" dirty="0"/>
          </a:p>
          <a:p>
            <a:pPr marL="0" indent="0">
              <a:buFont typeface="Wingdings"/>
              <a:buNone/>
            </a:pPr>
            <a:endParaRPr lang="en-US" dirty="0"/>
          </a:p>
          <a:p>
            <a:pPr marL="0" indent="0">
              <a:buFont typeface="Wingdings"/>
              <a:buNone/>
            </a:pPr>
            <a:endParaRPr lang="en-US" sz="2900" dirty="0"/>
          </a:p>
          <a:p>
            <a:pPr marL="0" indent="0">
              <a:buFont typeface="Wingdings"/>
              <a:buNone/>
            </a:pPr>
            <a:r>
              <a:rPr lang="en-US" sz="2900" dirty="0"/>
              <a:t>For both graphs, the </a:t>
            </a:r>
            <a:r>
              <a:rPr lang="en-US" sz="2900" dirty="0">
                <a:highlight>
                  <a:srgbClr val="FFFF00"/>
                </a:highlight>
              </a:rPr>
              <a:t>answer is “no”</a:t>
            </a:r>
            <a:r>
              <a:rPr lang="en-US" sz="2900" dirty="0"/>
              <a:t>.</a:t>
            </a:r>
            <a:endParaRPr lang="en-US" dirty="0"/>
          </a:p>
          <a:p>
            <a:pPr marL="0" indent="0">
              <a:buFont typeface="Wingdings"/>
              <a:buNone/>
            </a:pPr>
            <a:endParaRPr lang="en-US" b="1" dirty="0">
              <a:solidFill>
                <a:srgbClr val="0070C0"/>
              </a:solidFill>
            </a:endParaRPr>
          </a:p>
        </p:txBody>
      </p:sp>
      <p:pic>
        <p:nvPicPr>
          <p:cNvPr id="8" name="Content Placeholder 4">
            <a:extLst>
              <a:ext uri="{FF2B5EF4-FFF2-40B4-BE49-F238E27FC236}">
                <a16:creationId xmlns:a16="http://schemas.microsoft.com/office/drawing/2014/main" id="{7A845A72-8F52-42F0-BD0B-79D853E3A5E1}"/>
              </a:ext>
            </a:extLst>
          </p:cNvPr>
          <p:cNvPicPr>
            <a:picLocks noChangeAspect="1"/>
          </p:cNvPicPr>
          <p:nvPr/>
        </p:nvPicPr>
        <p:blipFill>
          <a:blip r:embed="rId2"/>
          <a:stretch>
            <a:fillRect/>
          </a:stretch>
        </p:blipFill>
        <p:spPr>
          <a:xfrm>
            <a:off x="2298076" y="2112844"/>
            <a:ext cx="1859989" cy="1828800"/>
          </a:xfrm>
          <a:prstGeom prst="rect">
            <a:avLst/>
          </a:prstGeom>
        </p:spPr>
      </p:pic>
      <p:pic>
        <p:nvPicPr>
          <p:cNvPr id="9" name="Content Placeholder 4">
            <a:extLst>
              <a:ext uri="{FF2B5EF4-FFF2-40B4-BE49-F238E27FC236}">
                <a16:creationId xmlns:a16="http://schemas.microsoft.com/office/drawing/2014/main" id="{9346ECEB-49BE-48CC-BD6F-574F34ACB690}"/>
              </a:ext>
            </a:extLst>
          </p:cNvPr>
          <p:cNvPicPr>
            <a:picLocks noChangeAspect="1"/>
          </p:cNvPicPr>
          <p:nvPr/>
        </p:nvPicPr>
        <p:blipFill>
          <a:blip r:embed="rId3"/>
          <a:stretch>
            <a:fillRect/>
          </a:stretch>
        </p:blipFill>
        <p:spPr>
          <a:xfrm>
            <a:off x="8093861" y="2112844"/>
            <a:ext cx="1815812" cy="1828800"/>
          </a:xfrm>
          <a:prstGeom prst="rect">
            <a:avLst/>
          </a:prstGeom>
        </p:spPr>
      </p:pic>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F1798790-49CA-40DB-8C3E-99CE7B347E1F}"/>
                  </a:ext>
                </a:extLst>
              </p:cNvPr>
              <p:cNvSpPr txBox="1"/>
              <p:nvPr/>
            </p:nvSpPr>
            <p:spPr>
              <a:xfrm>
                <a:off x="988452" y="4099212"/>
                <a:ext cx="4479235" cy="465769"/>
              </a:xfrm>
              <a:prstGeom prst="rect">
                <a:avLst/>
              </a:prstGeom>
              <a:noFill/>
            </p:spPr>
            <p:txBody>
              <a:bodyPr wrap="square" rtlCol="0">
                <a:spAutoFit/>
              </a:bodyPr>
              <a:lstStyle/>
              <a:p>
                <a:pPr algn="ctr"/>
                <a:r>
                  <a:rPr lang="en-US" sz="2400" dirty="0">
                    <a:solidFill>
                      <a:srgbClr val="0070C0"/>
                    </a:solidFill>
                  </a:rPr>
                  <a:t>The average distance is </a:t>
                </a:r>
                <a14:m>
                  <m:oMath xmlns:m="http://schemas.openxmlformats.org/officeDocument/2006/math">
                    <m:r>
                      <a:rPr lang="en-US" sz="2400" b="0" i="1" smtClean="0">
                        <a:solidFill>
                          <a:srgbClr val="0070C0"/>
                        </a:solidFill>
                        <a:latin typeface="Cambria Math" panose="02040503050406030204" pitchFamily="18" charset="0"/>
                      </a:rPr>
                      <m:t>𝑂</m:t>
                    </m:r>
                    <m:d>
                      <m:dPr>
                        <m:ctrlPr>
                          <a:rPr lang="en-US" sz="2400" b="0" i="1" smtClean="0">
                            <a:solidFill>
                              <a:srgbClr val="0070C0"/>
                            </a:solidFill>
                            <a:latin typeface="Cambria Math" panose="02040503050406030204" pitchFamily="18" charset="0"/>
                          </a:rPr>
                        </m:ctrlPr>
                      </m:dPr>
                      <m:e>
                        <m:rad>
                          <m:radPr>
                            <m:degHide m:val="on"/>
                            <m:ctrlPr>
                              <a:rPr lang="en-US" sz="2400" b="0" i="1" smtClean="0">
                                <a:solidFill>
                                  <a:srgbClr val="0070C0"/>
                                </a:solidFill>
                                <a:latin typeface="Cambria Math" panose="02040503050406030204" pitchFamily="18" charset="0"/>
                              </a:rPr>
                            </m:ctrlPr>
                          </m:radPr>
                          <m:deg/>
                          <m:e>
                            <m:r>
                              <a:rPr lang="en-US" sz="2400" b="0" i="1" smtClean="0">
                                <a:solidFill>
                                  <a:srgbClr val="0070C0"/>
                                </a:solidFill>
                                <a:latin typeface="Cambria Math" panose="02040503050406030204" pitchFamily="18" charset="0"/>
                              </a:rPr>
                              <m:t>𝑛</m:t>
                            </m:r>
                          </m:e>
                        </m:rad>
                      </m:e>
                    </m:d>
                    <m:r>
                      <a:rPr lang="en-US" sz="2400" b="0" i="0" smtClean="0">
                        <a:solidFill>
                          <a:srgbClr val="0070C0"/>
                        </a:solidFill>
                        <a:latin typeface="Cambria Math" panose="02040503050406030204" pitchFamily="18" charset="0"/>
                      </a:rPr>
                      <m:t>.</m:t>
                    </m:r>
                  </m:oMath>
                </a14:m>
                <a:endParaRPr lang="en-US" sz="2400" dirty="0">
                  <a:solidFill>
                    <a:srgbClr val="0070C0"/>
                  </a:solidFill>
                </a:endParaRPr>
              </a:p>
            </p:txBody>
          </p:sp>
        </mc:Choice>
        <mc:Fallback>
          <p:sp>
            <p:nvSpPr>
              <p:cNvPr id="10" name="TextBox 9">
                <a:extLst>
                  <a:ext uri="{FF2B5EF4-FFF2-40B4-BE49-F238E27FC236}">
                    <a16:creationId xmlns:a16="http://schemas.microsoft.com/office/drawing/2014/main" id="{F1798790-49CA-40DB-8C3E-99CE7B347E1F}"/>
                  </a:ext>
                </a:extLst>
              </p:cNvPr>
              <p:cNvSpPr txBox="1">
                <a:spLocks noRot="1" noChangeAspect="1" noMove="1" noResize="1" noEditPoints="1" noAdjustHandles="1" noChangeArrowheads="1" noChangeShapeType="1" noTextEdit="1"/>
              </p:cNvSpPr>
              <p:nvPr/>
            </p:nvSpPr>
            <p:spPr>
              <a:xfrm>
                <a:off x="988452" y="4099212"/>
                <a:ext cx="4479235" cy="465769"/>
              </a:xfrm>
              <a:prstGeom prst="rect">
                <a:avLst/>
              </a:prstGeom>
              <a:blipFill>
                <a:blip r:embed="rId4"/>
                <a:stretch>
                  <a:fillRect t="-9091" b="-2857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69E13E47-A48B-4E4F-94E1-CA9135289418}"/>
                  </a:ext>
                </a:extLst>
              </p:cNvPr>
              <p:cNvSpPr txBox="1"/>
              <p:nvPr/>
            </p:nvSpPr>
            <p:spPr>
              <a:xfrm>
                <a:off x="7042503" y="4099212"/>
                <a:ext cx="3918527" cy="461665"/>
              </a:xfrm>
              <a:prstGeom prst="rect">
                <a:avLst/>
              </a:prstGeom>
              <a:noFill/>
            </p:spPr>
            <p:txBody>
              <a:bodyPr wrap="square" rtlCol="0">
                <a:spAutoFit/>
              </a:bodyPr>
              <a:lstStyle/>
              <a:p>
                <a:pPr algn="ctr"/>
                <a:r>
                  <a:rPr lang="en-US" sz="2400" dirty="0">
                    <a:solidFill>
                      <a:srgbClr val="0070C0"/>
                    </a:solidFill>
                  </a:rPr>
                  <a:t>The average distance is </a:t>
                </a:r>
                <a14:m>
                  <m:oMath xmlns:m="http://schemas.openxmlformats.org/officeDocument/2006/math">
                    <m:r>
                      <a:rPr lang="en-US" sz="2400" b="0" i="1" smtClean="0">
                        <a:solidFill>
                          <a:srgbClr val="0070C0"/>
                        </a:solidFill>
                        <a:latin typeface="Cambria Math" panose="02040503050406030204" pitchFamily="18" charset="0"/>
                      </a:rPr>
                      <m:t>𝑂</m:t>
                    </m:r>
                    <m:d>
                      <m:dPr>
                        <m:ctrlPr>
                          <a:rPr lang="en-US" sz="2400" b="0" i="1" smtClean="0">
                            <a:solidFill>
                              <a:srgbClr val="0070C0"/>
                            </a:solidFill>
                            <a:latin typeface="Cambria Math" panose="02040503050406030204" pitchFamily="18" charset="0"/>
                          </a:rPr>
                        </m:ctrlPr>
                      </m:dPr>
                      <m:e>
                        <m:r>
                          <a:rPr lang="en-US" sz="2400" b="0" i="1" smtClean="0">
                            <a:solidFill>
                              <a:srgbClr val="0070C0"/>
                            </a:solidFill>
                            <a:latin typeface="Cambria Math" panose="02040503050406030204" pitchFamily="18" charset="0"/>
                          </a:rPr>
                          <m:t>𝑛</m:t>
                        </m:r>
                      </m:e>
                    </m:d>
                    <m:r>
                      <a:rPr lang="en-US" sz="2400" b="0" i="0" smtClean="0">
                        <a:solidFill>
                          <a:srgbClr val="0070C0"/>
                        </a:solidFill>
                        <a:latin typeface="Cambria Math" panose="02040503050406030204" pitchFamily="18" charset="0"/>
                      </a:rPr>
                      <m:t>.</m:t>
                    </m:r>
                  </m:oMath>
                </a14:m>
                <a:endParaRPr lang="en-US" sz="2400" dirty="0"/>
              </a:p>
            </p:txBody>
          </p:sp>
        </mc:Choice>
        <mc:Fallback>
          <p:sp>
            <p:nvSpPr>
              <p:cNvPr id="11" name="TextBox 10">
                <a:extLst>
                  <a:ext uri="{FF2B5EF4-FFF2-40B4-BE49-F238E27FC236}">
                    <a16:creationId xmlns:a16="http://schemas.microsoft.com/office/drawing/2014/main" id="{69E13E47-A48B-4E4F-94E1-CA9135289418}"/>
                  </a:ext>
                </a:extLst>
              </p:cNvPr>
              <p:cNvSpPr txBox="1">
                <a:spLocks noRot="1" noChangeAspect="1" noMove="1" noResize="1" noEditPoints="1" noAdjustHandles="1" noChangeArrowheads="1" noChangeShapeType="1" noTextEdit="1"/>
              </p:cNvSpPr>
              <p:nvPr/>
            </p:nvSpPr>
            <p:spPr>
              <a:xfrm>
                <a:off x="7042503" y="4099212"/>
                <a:ext cx="3918527" cy="461665"/>
              </a:xfrm>
              <a:prstGeom prst="rect">
                <a:avLst/>
              </a:prstGeom>
              <a:blipFill>
                <a:blip r:embed="rId5"/>
                <a:stretch>
                  <a:fillRect l="-1244" t="-10526" b="-28947"/>
                </a:stretch>
              </a:blipFill>
            </p:spPr>
            <p:txBody>
              <a:bodyPr/>
              <a:lstStyle/>
              <a:p>
                <a:r>
                  <a:rPr lang="en-US">
                    <a:noFill/>
                  </a:rPr>
                  <a:t> </a:t>
                </a:r>
              </a:p>
            </p:txBody>
          </p:sp>
        </mc:Fallback>
      </mc:AlternateContent>
    </p:spTree>
    <p:extLst>
      <p:ext uri="{BB962C8B-B14F-4D97-AF65-F5344CB8AC3E}">
        <p14:creationId xmlns:p14="http://schemas.microsoft.com/office/powerpoint/2010/main" val="32393088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B20A38E-7BA2-4C7E-9DE7-6B0181628AB7}"/>
              </a:ext>
            </a:extLst>
          </p:cNvPr>
          <p:cNvSpPr>
            <a:spLocks noGrp="1"/>
          </p:cNvSpPr>
          <p:nvPr>
            <p:ph type="sldNum" sz="quarter" idx="12"/>
          </p:nvPr>
        </p:nvSpPr>
        <p:spPr/>
        <p:txBody>
          <a:bodyPr/>
          <a:lstStyle/>
          <a:p>
            <a:fld id="{69974E82-3C2C-4ABB-838F-79BD9B35B7DF}" type="slidenum">
              <a:rPr lang="en-US" smtClean="0"/>
              <a:t>16</a:t>
            </a:fld>
            <a:endParaRPr lang="en-US"/>
          </a:p>
        </p:txBody>
      </p:sp>
      <p:sp>
        <p:nvSpPr>
          <p:cNvPr id="6" name="Title 1">
            <a:extLst>
              <a:ext uri="{FF2B5EF4-FFF2-40B4-BE49-F238E27FC236}">
                <a16:creationId xmlns:a16="http://schemas.microsoft.com/office/drawing/2014/main" id="{A0805713-4ED0-43F5-9852-14FED6DC8B74}"/>
              </a:ext>
            </a:extLst>
          </p:cNvPr>
          <p:cNvSpPr txBox="1">
            <a:spLocks/>
          </p:cNvSpPr>
          <p:nvPr/>
        </p:nvSpPr>
        <p:spPr>
          <a:xfrm>
            <a:off x="1570559" y="268356"/>
            <a:ext cx="9050881" cy="990600"/>
          </a:xfrm>
          <a:prstGeom prst="rect">
            <a:avLst/>
          </a:prstGeom>
        </p:spPr>
        <p:txBody>
          <a:bodyPr/>
          <a:lstStyle>
            <a:lvl1pPr algn="l" rtl="0" eaLnBrk="1" latinLnBrk="0" hangingPunct="1">
              <a:spcBef>
                <a:spcPct val="0"/>
              </a:spcBef>
              <a:buNone/>
              <a:defRPr kumimoji="0" sz="4400" kern="1200">
                <a:solidFill>
                  <a:schemeClr val="tx2"/>
                </a:solidFill>
                <a:latin typeface="+mj-lt"/>
                <a:ea typeface="+mj-ea"/>
                <a:cs typeface="+mj-cs"/>
              </a:defRPr>
            </a:lvl1pPr>
          </a:lstStyle>
          <a:p>
            <a:pPr algn="ctr"/>
            <a:r>
              <a:rPr lang="en-US" dirty="0"/>
              <a:t>Graphs with Small Average Distance</a:t>
            </a:r>
          </a:p>
        </p:txBody>
      </p:sp>
      <mc:AlternateContent xmlns:mc="http://schemas.openxmlformats.org/markup-compatibility/2006">
        <mc:Choice xmlns:a14="http://schemas.microsoft.com/office/drawing/2010/main" Requires="a14">
          <p:sp>
            <p:nvSpPr>
              <p:cNvPr id="7" name="Content Placeholder 3">
                <a:extLst>
                  <a:ext uri="{FF2B5EF4-FFF2-40B4-BE49-F238E27FC236}">
                    <a16:creationId xmlns:a16="http://schemas.microsoft.com/office/drawing/2014/main" id="{F8514D4C-EBC5-46A1-9905-34408772F205}"/>
                  </a:ext>
                </a:extLst>
              </p:cNvPr>
              <p:cNvSpPr txBox="1">
                <a:spLocks/>
              </p:cNvSpPr>
              <p:nvPr/>
            </p:nvSpPr>
            <p:spPr>
              <a:xfrm>
                <a:off x="1104170" y="1361659"/>
                <a:ext cx="9983658" cy="2163420"/>
              </a:xfrm>
              <a:prstGeom prst="rect">
                <a:avLst/>
              </a:prstGeom>
            </p:spPr>
            <p:txBody>
              <a:bodyPr>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lvl="0" indent="0">
                  <a:spcBef>
                    <a:spcPts val="700"/>
                  </a:spcBef>
                  <a:buClr>
                    <a:srgbClr val="DD8047"/>
                  </a:buClr>
                  <a:buSzPct val="60000"/>
                  <a:buNone/>
                </a:pPr>
                <a:r>
                  <a:rPr lang="en-US" sz="2900" dirty="0">
                    <a:solidFill>
                      <a:prstClr val="black"/>
                    </a:solidFill>
                  </a:rPr>
                  <a:t>A natural example of a graph with the small-world property is a </a:t>
                </a:r>
                <a:r>
                  <a:rPr lang="en-US" sz="2900" dirty="0">
                    <a:solidFill>
                      <a:srgbClr val="FF0000"/>
                    </a:solidFill>
                  </a:rPr>
                  <a:t>random graph</a:t>
                </a:r>
                <a:r>
                  <a:rPr lang="en-US" sz="2900" dirty="0">
                    <a:solidFill>
                      <a:prstClr val="black"/>
                    </a:solidFill>
                  </a:rPr>
                  <a:t>. The average distance in a connected component of a random graph is </a:t>
                </a:r>
                <a14:m>
                  <m:oMath xmlns:m="http://schemas.openxmlformats.org/officeDocument/2006/math">
                    <m:r>
                      <a:rPr lang="en-US" sz="2900" b="0" i="1" smtClean="0">
                        <a:solidFill>
                          <a:prstClr val="black"/>
                        </a:solidFill>
                        <a:latin typeface="Cambria Math" panose="02040503050406030204" pitchFamily="18" charset="0"/>
                      </a:rPr>
                      <m:t>𝑂</m:t>
                    </m:r>
                    <m:r>
                      <a:rPr lang="en-US" sz="2900" b="0" i="1" smtClean="0">
                        <a:solidFill>
                          <a:prstClr val="black"/>
                        </a:solidFill>
                        <a:latin typeface="Cambria Math" panose="02040503050406030204" pitchFamily="18" charset="0"/>
                      </a:rPr>
                      <m:t>(</m:t>
                    </m:r>
                    <m:func>
                      <m:funcPr>
                        <m:ctrlPr>
                          <a:rPr lang="en-US" sz="2900" b="0" i="1" smtClean="0">
                            <a:solidFill>
                              <a:prstClr val="black"/>
                            </a:solidFill>
                            <a:latin typeface="Cambria Math" panose="02040503050406030204" pitchFamily="18" charset="0"/>
                          </a:rPr>
                        </m:ctrlPr>
                      </m:funcPr>
                      <m:fName>
                        <m:r>
                          <m:rPr>
                            <m:sty m:val="p"/>
                          </m:rPr>
                          <a:rPr lang="en-US" sz="2900" b="0" i="0" smtClean="0">
                            <a:solidFill>
                              <a:prstClr val="black"/>
                            </a:solidFill>
                            <a:latin typeface="Cambria Math" panose="02040503050406030204" pitchFamily="18" charset="0"/>
                          </a:rPr>
                          <m:t>log</m:t>
                        </m:r>
                      </m:fName>
                      <m:e>
                        <m:r>
                          <a:rPr lang="en-US" sz="2900" b="0" i="1" smtClean="0">
                            <a:solidFill>
                              <a:prstClr val="black"/>
                            </a:solidFill>
                            <a:latin typeface="Cambria Math" panose="02040503050406030204" pitchFamily="18" charset="0"/>
                          </a:rPr>
                          <m:t>𝑛</m:t>
                        </m:r>
                        <m:r>
                          <a:rPr lang="en-US" sz="2900" b="0" i="1" smtClean="0">
                            <a:solidFill>
                              <a:prstClr val="black"/>
                            </a:solidFill>
                            <a:latin typeface="Cambria Math" panose="02040503050406030204" pitchFamily="18" charset="0"/>
                          </a:rPr>
                          <m:t>)</m:t>
                        </m:r>
                      </m:e>
                    </m:func>
                  </m:oMath>
                </a14:m>
                <a:r>
                  <a:rPr lang="en-US" sz="2900" dirty="0">
                    <a:solidFill>
                      <a:prstClr val="black"/>
                    </a:solidFill>
                  </a:rPr>
                  <a:t>, which is much smaller than </a:t>
                </a:r>
                <a14:m>
                  <m:oMath xmlns:m="http://schemas.openxmlformats.org/officeDocument/2006/math">
                    <m:r>
                      <a:rPr lang="en-US" sz="2900" b="0" i="1" smtClean="0">
                        <a:solidFill>
                          <a:prstClr val="black"/>
                        </a:solidFill>
                        <a:latin typeface="Cambria Math" panose="02040503050406030204" pitchFamily="18" charset="0"/>
                      </a:rPr>
                      <m:t>𝑂</m:t>
                    </m:r>
                    <m:r>
                      <a:rPr lang="en-US" sz="2900" b="0" i="1" smtClean="0">
                        <a:solidFill>
                          <a:prstClr val="black"/>
                        </a:solidFill>
                        <a:latin typeface="Cambria Math" panose="02040503050406030204" pitchFamily="18" charset="0"/>
                      </a:rPr>
                      <m:t>(</m:t>
                    </m:r>
                    <m:r>
                      <a:rPr lang="en-US" sz="2900" b="0" i="1" smtClean="0">
                        <a:solidFill>
                          <a:prstClr val="black"/>
                        </a:solidFill>
                        <a:latin typeface="Cambria Math" panose="02040503050406030204" pitchFamily="18" charset="0"/>
                      </a:rPr>
                      <m:t>𝑛</m:t>
                    </m:r>
                    <m:r>
                      <a:rPr lang="en-US" sz="2900" b="0" i="1" smtClean="0">
                        <a:solidFill>
                          <a:prstClr val="black"/>
                        </a:solidFill>
                        <a:latin typeface="Cambria Math" panose="02040503050406030204" pitchFamily="18" charset="0"/>
                      </a:rPr>
                      <m:t>)</m:t>
                    </m:r>
                  </m:oMath>
                </a14:m>
                <a:r>
                  <a:rPr lang="en-US" sz="2900" dirty="0">
                    <a:solidFill>
                      <a:prstClr val="black"/>
                    </a:solidFill>
                  </a:rPr>
                  <a:t> or even </a:t>
                </a:r>
                <a14:m>
                  <m:oMath xmlns:m="http://schemas.openxmlformats.org/officeDocument/2006/math">
                    <m:r>
                      <a:rPr lang="en-US" sz="2900" b="0" i="1" smtClean="0">
                        <a:solidFill>
                          <a:prstClr val="black"/>
                        </a:solidFill>
                        <a:latin typeface="Cambria Math" panose="02040503050406030204" pitchFamily="18" charset="0"/>
                      </a:rPr>
                      <m:t>𝑂</m:t>
                    </m:r>
                    <m:d>
                      <m:dPr>
                        <m:ctrlPr>
                          <a:rPr lang="en-US" sz="2900" b="0" i="1" smtClean="0">
                            <a:solidFill>
                              <a:prstClr val="black"/>
                            </a:solidFill>
                            <a:latin typeface="Cambria Math" panose="02040503050406030204" pitchFamily="18" charset="0"/>
                          </a:rPr>
                        </m:ctrlPr>
                      </m:dPr>
                      <m:e>
                        <m:rad>
                          <m:radPr>
                            <m:degHide m:val="on"/>
                            <m:ctrlPr>
                              <a:rPr lang="en-US" sz="2900" b="0" i="1" smtClean="0">
                                <a:solidFill>
                                  <a:prstClr val="black"/>
                                </a:solidFill>
                                <a:latin typeface="Cambria Math" panose="02040503050406030204" pitchFamily="18" charset="0"/>
                              </a:rPr>
                            </m:ctrlPr>
                          </m:radPr>
                          <m:deg/>
                          <m:e>
                            <m:r>
                              <a:rPr lang="en-US" sz="2900" b="0" i="1" smtClean="0">
                                <a:solidFill>
                                  <a:prstClr val="black"/>
                                </a:solidFill>
                                <a:latin typeface="Cambria Math" panose="02040503050406030204" pitchFamily="18" charset="0"/>
                              </a:rPr>
                              <m:t>𝑛</m:t>
                            </m:r>
                          </m:e>
                        </m:rad>
                      </m:e>
                    </m:d>
                  </m:oMath>
                </a14:m>
                <a:r>
                  <a:rPr lang="en-US" sz="2900" dirty="0">
                    <a:solidFill>
                      <a:prstClr val="black"/>
                    </a:solidFill>
                  </a:rPr>
                  <a:t>. </a:t>
                </a:r>
                <a:endParaRPr lang="en-US" b="1" dirty="0">
                  <a:solidFill>
                    <a:srgbClr val="0070C0"/>
                  </a:solidFill>
                </a:endParaRPr>
              </a:p>
            </p:txBody>
          </p:sp>
        </mc:Choice>
        <mc:Fallback>
          <p:sp>
            <p:nvSpPr>
              <p:cNvPr id="7" name="Content Placeholder 3">
                <a:extLst>
                  <a:ext uri="{FF2B5EF4-FFF2-40B4-BE49-F238E27FC236}">
                    <a16:creationId xmlns:a16="http://schemas.microsoft.com/office/drawing/2014/main" id="{F8514D4C-EBC5-46A1-9905-34408772F205}"/>
                  </a:ext>
                </a:extLst>
              </p:cNvPr>
              <p:cNvSpPr txBox="1">
                <a:spLocks noRot="1" noChangeAspect="1" noMove="1" noResize="1" noEditPoints="1" noAdjustHandles="1" noChangeArrowheads="1" noChangeShapeType="1" noTextEdit="1"/>
              </p:cNvSpPr>
              <p:nvPr/>
            </p:nvSpPr>
            <p:spPr>
              <a:xfrm>
                <a:off x="1104170" y="1361659"/>
                <a:ext cx="9983658" cy="2163420"/>
              </a:xfrm>
              <a:prstGeom prst="rect">
                <a:avLst/>
              </a:prstGeom>
              <a:blipFill>
                <a:blip r:embed="rId2"/>
                <a:stretch>
                  <a:fillRect l="-1282" t="-2817" r="-1770"/>
                </a:stretch>
              </a:blipFill>
            </p:spPr>
            <p:txBody>
              <a:bodyPr/>
              <a:lstStyle/>
              <a:p>
                <a:r>
                  <a:rPr lang="en-US">
                    <a:noFill/>
                  </a:rPr>
                  <a:t> </a:t>
                </a:r>
              </a:p>
            </p:txBody>
          </p:sp>
        </mc:Fallback>
      </mc:AlternateContent>
      <p:pic>
        <p:nvPicPr>
          <p:cNvPr id="13" name="Content Placeholder 6">
            <a:extLst>
              <a:ext uri="{FF2B5EF4-FFF2-40B4-BE49-F238E27FC236}">
                <a16:creationId xmlns:a16="http://schemas.microsoft.com/office/drawing/2014/main" id="{6FEE8BB5-E243-40A3-A60F-3B0A4ABA0F6C}"/>
              </a:ext>
            </a:extLst>
          </p:cNvPr>
          <p:cNvPicPr>
            <a:picLocks noChangeAspect="1"/>
          </p:cNvPicPr>
          <p:nvPr/>
        </p:nvPicPr>
        <p:blipFill>
          <a:blip r:embed="rId3"/>
          <a:stretch>
            <a:fillRect/>
          </a:stretch>
        </p:blipFill>
        <p:spPr>
          <a:xfrm>
            <a:off x="1104171" y="3471360"/>
            <a:ext cx="8570989" cy="2743200"/>
          </a:xfrm>
          <a:prstGeom prst="rect">
            <a:avLst/>
          </a:prstGeom>
        </p:spPr>
      </p:pic>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7A904EDB-0157-438B-AB1A-BF03705DA277}"/>
                  </a:ext>
                </a:extLst>
              </p:cNvPr>
              <p:cNvSpPr txBox="1"/>
              <p:nvPr/>
            </p:nvSpPr>
            <p:spPr>
              <a:xfrm>
                <a:off x="10067410" y="4427461"/>
                <a:ext cx="1643269" cy="83099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2400" b="0" i="1" smtClean="0">
                          <a:solidFill>
                            <a:srgbClr val="0070C0"/>
                          </a:solidFill>
                          <a:latin typeface="Cambria Math" panose="02040503050406030204" pitchFamily="18" charset="0"/>
                        </a:rPr>
                        <m:t>𝑛</m:t>
                      </m:r>
                      <m:r>
                        <a:rPr lang="en-US" sz="2400" b="0" i="1" smtClean="0">
                          <a:solidFill>
                            <a:srgbClr val="0070C0"/>
                          </a:solidFill>
                          <a:latin typeface="Cambria Math" panose="02040503050406030204" pitchFamily="18" charset="0"/>
                        </a:rPr>
                        <m:t>=100</m:t>
                      </m:r>
                    </m:oMath>
                  </m:oMathPara>
                </a14:m>
                <a:endParaRPr lang="en-US" sz="2400" b="0" dirty="0">
                  <a:solidFill>
                    <a:srgbClr val="0070C0"/>
                  </a:solidFill>
                </a:endParaRPr>
              </a:p>
              <a:p>
                <a14:m>
                  <m:oMathPara xmlns:m="http://schemas.openxmlformats.org/officeDocument/2006/math">
                    <m:oMathParaPr>
                      <m:jc m:val="centerGroup"/>
                    </m:oMathParaPr>
                    <m:oMath xmlns:m="http://schemas.openxmlformats.org/officeDocument/2006/math">
                      <m:r>
                        <a:rPr lang="en-US" sz="2400" b="0" i="1" smtClean="0">
                          <a:solidFill>
                            <a:srgbClr val="0070C0"/>
                          </a:solidFill>
                          <a:latin typeface="Cambria Math" panose="02040503050406030204" pitchFamily="18" charset="0"/>
                        </a:rPr>
                        <m:t>𝑝</m:t>
                      </m:r>
                      <m:r>
                        <a:rPr lang="en-US" sz="2400" b="0" i="1" smtClean="0">
                          <a:solidFill>
                            <a:srgbClr val="0070C0"/>
                          </a:solidFill>
                          <a:latin typeface="Cambria Math" panose="02040503050406030204" pitchFamily="18" charset="0"/>
                        </a:rPr>
                        <m:t>=0.03</m:t>
                      </m:r>
                    </m:oMath>
                  </m:oMathPara>
                </a14:m>
                <a:endParaRPr lang="en-US" sz="2400" dirty="0">
                  <a:solidFill>
                    <a:srgbClr val="0070C0"/>
                  </a:solidFill>
                </a:endParaRPr>
              </a:p>
            </p:txBody>
          </p:sp>
        </mc:Choice>
        <mc:Fallback>
          <p:sp>
            <p:nvSpPr>
              <p:cNvPr id="3" name="TextBox 2">
                <a:extLst>
                  <a:ext uri="{FF2B5EF4-FFF2-40B4-BE49-F238E27FC236}">
                    <a16:creationId xmlns:a16="http://schemas.microsoft.com/office/drawing/2014/main" id="{7A904EDB-0157-438B-AB1A-BF03705DA277}"/>
                  </a:ext>
                </a:extLst>
              </p:cNvPr>
              <p:cNvSpPr txBox="1">
                <a:spLocks noRot="1" noChangeAspect="1" noMove="1" noResize="1" noEditPoints="1" noAdjustHandles="1" noChangeArrowheads="1" noChangeShapeType="1" noTextEdit="1"/>
              </p:cNvSpPr>
              <p:nvPr/>
            </p:nvSpPr>
            <p:spPr>
              <a:xfrm>
                <a:off x="10067410" y="4427461"/>
                <a:ext cx="1643269" cy="830997"/>
              </a:xfrm>
              <a:prstGeom prst="rect">
                <a:avLst/>
              </a:prstGeom>
              <a:blipFill>
                <a:blip r:embed="rId4"/>
                <a:stretch>
                  <a:fillRect b="-5109"/>
                </a:stretch>
              </a:blipFill>
            </p:spPr>
            <p:txBody>
              <a:bodyPr/>
              <a:lstStyle/>
              <a:p>
                <a:r>
                  <a:rPr lang="en-US">
                    <a:noFill/>
                  </a:rPr>
                  <a:t> </a:t>
                </a:r>
              </a:p>
            </p:txBody>
          </p:sp>
        </mc:Fallback>
      </mc:AlternateContent>
    </p:spTree>
    <p:extLst>
      <p:ext uri="{BB962C8B-B14F-4D97-AF65-F5344CB8AC3E}">
        <p14:creationId xmlns:p14="http://schemas.microsoft.com/office/powerpoint/2010/main" val="40127034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3C06463-B040-46D3-9E64-579A42E39442}"/>
              </a:ext>
            </a:extLst>
          </p:cNvPr>
          <p:cNvSpPr>
            <a:spLocks noGrp="1"/>
          </p:cNvSpPr>
          <p:nvPr>
            <p:ph type="sldNum" sz="quarter" idx="12"/>
          </p:nvPr>
        </p:nvSpPr>
        <p:spPr/>
        <p:txBody>
          <a:bodyPr/>
          <a:lstStyle/>
          <a:p>
            <a:fld id="{69974E82-3C2C-4ABB-838F-79BD9B35B7DF}" type="slidenum">
              <a:rPr lang="en-US" smtClean="0"/>
              <a:t>17</a:t>
            </a:fld>
            <a:endParaRPr lang="en-US"/>
          </a:p>
        </p:txBody>
      </p:sp>
      <p:sp>
        <p:nvSpPr>
          <p:cNvPr id="3" name="Title 1">
            <a:extLst>
              <a:ext uri="{FF2B5EF4-FFF2-40B4-BE49-F238E27FC236}">
                <a16:creationId xmlns:a16="http://schemas.microsoft.com/office/drawing/2014/main" id="{C4B12393-9C35-46A4-A9DA-56E69C488045}"/>
              </a:ext>
            </a:extLst>
          </p:cNvPr>
          <p:cNvSpPr txBox="1">
            <a:spLocks/>
          </p:cNvSpPr>
          <p:nvPr/>
        </p:nvSpPr>
        <p:spPr>
          <a:xfrm>
            <a:off x="2113721" y="175591"/>
            <a:ext cx="7964556" cy="990600"/>
          </a:xfrm>
          <a:prstGeom prst="rect">
            <a:avLst/>
          </a:prstGeom>
        </p:spPr>
        <p:txBody>
          <a:bodyPr/>
          <a:lstStyle>
            <a:lvl1pPr algn="l" rtl="0" eaLnBrk="1" latinLnBrk="0" hangingPunct="1">
              <a:spcBef>
                <a:spcPct val="0"/>
              </a:spcBef>
              <a:buNone/>
              <a:defRPr kumimoji="0" sz="4400" kern="1200">
                <a:solidFill>
                  <a:schemeClr val="tx2"/>
                </a:solidFill>
                <a:latin typeface="+mj-lt"/>
                <a:ea typeface="+mj-ea"/>
                <a:cs typeface="+mj-cs"/>
              </a:defRPr>
            </a:lvl1pPr>
          </a:lstStyle>
          <a:p>
            <a:pPr algn="ctr"/>
            <a:r>
              <a:rPr lang="en-US" dirty="0"/>
              <a:t>Combining All Three Properties</a:t>
            </a:r>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AAE6CD5F-FB58-4450-A03D-BFE55976ADF2}"/>
                  </a:ext>
                </a:extLst>
              </p:cNvPr>
              <p:cNvSpPr txBox="1">
                <a:spLocks/>
              </p:cNvSpPr>
              <p:nvPr/>
            </p:nvSpPr>
            <p:spPr>
              <a:xfrm>
                <a:off x="1104170" y="1361658"/>
                <a:ext cx="9983658" cy="5065646"/>
              </a:xfrm>
              <a:prstGeom prst="rect">
                <a:avLst/>
              </a:prstGeom>
            </p:spPr>
            <p:txBody>
              <a:bodyPr>
                <a:normAutofit lnSpcReduction="10000"/>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a:buClr>
                    <a:srgbClr val="DD8047"/>
                  </a:buClr>
                </a:pPr>
                <a:r>
                  <a:rPr lang="en-US" dirty="0">
                    <a:solidFill>
                      <a:prstClr val="black"/>
                    </a:solidFill>
                  </a:rPr>
                  <a:t>Grid-like graphs are sparse and highly transitive, but they do not have the small-world property. </a:t>
                </a:r>
              </a:p>
              <a:p>
                <a:pPr>
                  <a:buClr>
                    <a:srgbClr val="DD8047"/>
                  </a:buClr>
                </a:pPr>
                <a:r>
                  <a:rPr lang="en-US" sz="2900" dirty="0">
                    <a:solidFill>
                      <a:prstClr val="black"/>
                    </a:solidFill>
                  </a:rPr>
                  <a:t>Random graphs have the small-world property, but they are not highly transitive (and they are sparse only if </a:t>
                </a:r>
                <a14:m>
                  <m:oMath xmlns:m="http://schemas.openxmlformats.org/officeDocument/2006/math">
                    <m:r>
                      <a:rPr lang="en-US" sz="2900" b="0" i="1" smtClean="0">
                        <a:solidFill>
                          <a:prstClr val="black"/>
                        </a:solidFill>
                        <a:latin typeface="Cambria Math" panose="02040503050406030204" pitchFamily="18" charset="0"/>
                      </a:rPr>
                      <m:t>𝑝</m:t>
                    </m:r>
                  </m:oMath>
                </a14:m>
                <a:r>
                  <a:rPr lang="en-US" sz="2900" dirty="0">
                    <a:solidFill>
                      <a:prstClr val="black"/>
                    </a:solidFill>
                  </a:rPr>
                  <a:t> is very small). </a:t>
                </a:r>
              </a:p>
              <a:p>
                <a:pPr marL="0" indent="0">
                  <a:buClr>
                    <a:srgbClr val="DD8047"/>
                  </a:buClr>
                  <a:buNone/>
                </a:pPr>
                <a:r>
                  <a:rPr lang="en-US" dirty="0"/>
                  <a:t>We need graphs that combine all </a:t>
                </a:r>
                <a:r>
                  <a:rPr lang="en-US" sz="2900" dirty="0">
                    <a:solidFill>
                      <a:prstClr val="black"/>
                    </a:solidFill>
                  </a:rPr>
                  <a:t>three properties: </a:t>
                </a:r>
              </a:p>
              <a:p>
                <a:r>
                  <a:rPr lang="en-US" dirty="0"/>
                  <a:t>they are </a:t>
                </a:r>
                <a:r>
                  <a:rPr lang="en-US" dirty="0">
                    <a:highlight>
                      <a:srgbClr val="FFFF00"/>
                    </a:highlight>
                  </a:rPr>
                  <a:t>sparse</a:t>
                </a:r>
                <a:r>
                  <a:rPr lang="en-US" dirty="0"/>
                  <a:t>; </a:t>
                </a:r>
              </a:p>
              <a:p>
                <a:r>
                  <a:rPr lang="en-US" dirty="0"/>
                  <a:t>they have </a:t>
                </a:r>
                <a:r>
                  <a:rPr lang="en-US" dirty="0">
                    <a:highlight>
                      <a:srgbClr val="FFFF00"/>
                    </a:highlight>
                  </a:rPr>
                  <a:t>high transitivity</a:t>
                </a:r>
                <a:r>
                  <a:rPr lang="en-US" dirty="0"/>
                  <a:t>; </a:t>
                </a:r>
              </a:p>
              <a:p>
                <a:r>
                  <a:rPr lang="en-US" dirty="0"/>
                  <a:t>they have the </a:t>
                </a:r>
                <a:r>
                  <a:rPr lang="en-US" dirty="0">
                    <a:highlight>
                      <a:srgbClr val="FFFF00"/>
                    </a:highlight>
                  </a:rPr>
                  <a:t>small-world property</a:t>
                </a:r>
                <a:r>
                  <a:rPr lang="en-US" dirty="0"/>
                  <a:t>.</a:t>
                </a:r>
              </a:p>
              <a:p>
                <a:pPr marL="0" indent="0">
                  <a:buClr>
                    <a:srgbClr val="DD8047"/>
                  </a:buClr>
                  <a:buNone/>
                </a:pPr>
                <a:r>
                  <a:rPr lang="en-US" sz="2900" b="1" dirty="0">
                    <a:solidFill>
                      <a:srgbClr val="0070C0"/>
                    </a:solidFill>
                  </a:rPr>
                  <a:t>Question</a:t>
                </a:r>
              </a:p>
              <a:p>
                <a:pPr marL="0" indent="0">
                  <a:buClr>
                    <a:srgbClr val="DD8047"/>
                  </a:buClr>
                  <a:buNone/>
                </a:pPr>
                <a:r>
                  <a:rPr lang="en-US" dirty="0">
                    <a:solidFill>
                      <a:prstClr val="black"/>
                    </a:solidFill>
                  </a:rPr>
                  <a:t>Do such graphs exist?</a:t>
                </a:r>
                <a:endParaRPr lang="en-US" sz="2900" dirty="0">
                  <a:solidFill>
                    <a:prstClr val="black"/>
                  </a:solidFill>
                </a:endParaRPr>
              </a:p>
              <a:p>
                <a:pPr marL="0" lvl="0" indent="0">
                  <a:spcBef>
                    <a:spcPts val="700"/>
                  </a:spcBef>
                  <a:buClr>
                    <a:srgbClr val="DD8047"/>
                  </a:buClr>
                  <a:buSzPct val="60000"/>
                  <a:buNone/>
                </a:pPr>
                <a:endParaRPr lang="en-US" sz="2900" dirty="0">
                  <a:solidFill>
                    <a:prstClr val="black"/>
                  </a:solidFill>
                </a:endParaRPr>
              </a:p>
            </p:txBody>
          </p:sp>
        </mc:Choice>
        <mc:Fallback>
          <p:sp>
            <p:nvSpPr>
              <p:cNvPr id="4" name="Content Placeholder 3">
                <a:extLst>
                  <a:ext uri="{FF2B5EF4-FFF2-40B4-BE49-F238E27FC236}">
                    <a16:creationId xmlns:a16="http://schemas.microsoft.com/office/drawing/2014/main" id="{AAE6CD5F-FB58-4450-A03D-BFE55976ADF2}"/>
                  </a:ext>
                </a:extLst>
              </p:cNvPr>
              <p:cNvSpPr txBox="1">
                <a:spLocks noRot="1" noChangeAspect="1" noMove="1" noResize="1" noEditPoints="1" noAdjustHandles="1" noChangeArrowheads="1" noChangeShapeType="1" noTextEdit="1"/>
              </p:cNvSpPr>
              <p:nvPr/>
            </p:nvSpPr>
            <p:spPr>
              <a:xfrm>
                <a:off x="1104170" y="1361658"/>
                <a:ext cx="9983658" cy="5065646"/>
              </a:xfrm>
              <a:prstGeom prst="rect">
                <a:avLst/>
              </a:prstGeom>
              <a:blipFill>
                <a:blip r:embed="rId2"/>
                <a:stretch>
                  <a:fillRect l="-1282" t="-2046" r="-855"/>
                </a:stretch>
              </a:blipFill>
            </p:spPr>
            <p:txBody>
              <a:bodyPr/>
              <a:lstStyle/>
              <a:p>
                <a:r>
                  <a:rPr lang="en-US">
                    <a:noFill/>
                  </a:rPr>
                  <a:t> </a:t>
                </a:r>
              </a:p>
            </p:txBody>
          </p:sp>
        </mc:Fallback>
      </mc:AlternateContent>
    </p:spTree>
    <p:extLst>
      <p:ext uri="{BB962C8B-B14F-4D97-AF65-F5344CB8AC3E}">
        <p14:creationId xmlns:p14="http://schemas.microsoft.com/office/powerpoint/2010/main" val="29884133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0C8199C-15AB-4F35-A48C-E9D09FCD9BCC}"/>
              </a:ext>
            </a:extLst>
          </p:cNvPr>
          <p:cNvSpPr>
            <a:spLocks noGrp="1"/>
          </p:cNvSpPr>
          <p:nvPr>
            <p:ph type="sldNum" sz="quarter" idx="12"/>
          </p:nvPr>
        </p:nvSpPr>
        <p:spPr/>
        <p:txBody>
          <a:bodyPr/>
          <a:lstStyle/>
          <a:p>
            <a:fld id="{69974E82-3C2C-4ABB-838F-79BD9B35B7DF}" type="slidenum">
              <a:rPr lang="en-US" smtClean="0"/>
              <a:t>18</a:t>
            </a:fld>
            <a:endParaRPr lang="en-US"/>
          </a:p>
        </p:txBody>
      </p:sp>
      <p:sp>
        <p:nvSpPr>
          <p:cNvPr id="3" name="Title 1">
            <a:extLst>
              <a:ext uri="{FF2B5EF4-FFF2-40B4-BE49-F238E27FC236}">
                <a16:creationId xmlns:a16="http://schemas.microsoft.com/office/drawing/2014/main" id="{5E3CAB6C-97A8-4A78-8CBE-85631DF55BDA}"/>
              </a:ext>
            </a:extLst>
          </p:cNvPr>
          <p:cNvSpPr txBox="1">
            <a:spLocks/>
          </p:cNvSpPr>
          <p:nvPr/>
        </p:nvSpPr>
        <p:spPr>
          <a:xfrm>
            <a:off x="816864" y="228600"/>
            <a:ext cx="10871200" cy="990600"/>
          </a:xfrm>
          <a:prstGeom prst="rect">
            <a:avLst/>
          </a:prstGeom>
        </p:spPr>
        <p:txBody>
          <a:bodyPr/>
          <a:lstStyle>
            <a:lvl1pPr algn="l" rtl="0" eaLnBrk="1" latinLnBrk="0" hangingPunct="1">
              <a:spcBef>
                <a:spcPct val="0"/>
              </a:spcBef>
              <a:buNone/>
              <a:defRPr kumimoji="0" sz="4400" kern="1200">
                <a:solidFill>
                  <a:schemeClr val="tx2"/>
                </a:solidFill>
                <a:latin typeface="+mj-lt"/>
                <a:ea typeface="+mj-ea"/>
                <a:cs typeface="+mj-cs"/>
              </a:defRPr>
            </a:lvl1pPr>
          </a:lstStyle>
          <a:p>
            <a:pPr algn="ctr"/>
            <a:r>
              <a:rPr lang="en-US" dirty="0"/>
              <a:t>Hybrid Model: Small-World Networks</a:t>
            </a:r>
          </a:p>
        </p:txBody>
      </p:sp>
      <p:sp>
        <p:nvSpPr>
          <p:cNvPr id="4" name="Content Placeholder 3">
            <a:extLst>
              <a:ext uri="{FF2B5EF4-FFF2-40B4-BE49-F238E27FC236}">
                <a16:creationId xmlns:a16="http://schemas.microsoft.com/office/drawing/2014/main" id="{F73018FF-E0C6-4F5C-B6D1-60957DDC76B1}"/>
              </a:ext>
            </a:extLst>
          </p:cNvPr>
          <p:cNvSpPr txBox="1">
            <a:spLocks/>
          </p:cNvSpPr>
          <p:nvPr/>
        </p:nvSpPr>
        <p:spPr>
          <a:xfrm>
            <a:off x="816864" y="1427922"/>
            <a:ext cx="10871200" cy="4456043"/>
          </a:xfrm>
          <a:prstGeom prst="rect">
            <a:avLst/>
          </a:prstGeom>
        </p:spPr>
        <p:txBody>
          <a:bodyPr>
            <a:normAutofit lnSpcReduction="10000"/>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Font typeface="Wingdings"/>
              <a:buNone/>
            </a:pPr>
            <a:r>
              <a:rPr lang="en-US" dirty="0"/>
              <a:t>A graph is called a </a:t>
            </a:r>
            <a:r>
              <a:rPr lang="en-US" dirty="0">
                <a:solidFill>
                  <a:srgbClr val="FF0000"/>
                </a:solidFill>
              </a:rPr>
              <a:t>small-world network</a:t>
            </a:r>
            <a:r>
              <a:rPr lang="en-US" dirty="0"/>
              <a:t> if it has all three properties of real-world networks: </a:t>
            </a:r>
          </a:p>
          <a:p>
            <a:r>
              <a:rPr lang="en-US" dirty="0"/>
              <a:t>it is </a:t>
            </a:r>
            <a:r>
              <a:rPr lang="en-US" dirty="0">
                <a:highlight>
                  <a:srgbClr val="FFFF00"/>
                </a:highlight>
              </a:rPr>
              <a:t>sparse</a:t>
            </a:r>
            <a:r>
              <a:rPr lang="en-US" dirty="0"/>
              <a:t>; </a:t>
            </a:r>
          </a:p>
          <a:p>
            <a:r>
              <a:rPr lang="en-US" dirty="0"/>
              <a:t>it has </a:t>
            </a:r>
            <a:r>
              <a:rPr lang="en-US" dirty="0">
                <a:highlight>
                  <a:srgbClr val="FFFF00"/>
                </a:highlight>
              </a:rPr>
              <a:t>high transitivity</a:t>
            </a:r>
            <a:r>
              <a:rPr lang="en-US" dirty="0"/>
              <a:t>; </a:t>
            </a:r>
          </a:p>
          <a:p>
            <a:r>
              <a:rPr lang="en-US" dirty="0"/>
              <a:t>it has the </a:t>
            </a:r>
            <a:r>
              <a:rPr lang="en-US" dirty="0">
                <a:highlight>
                  <a:srgbClr val="FFFF00"/>
                </a:highlight>
              </a:rPr>
              <a:t>small-world property</a:t>
            </a:r>
            <a:r>
              <a:rPr lang="en-US" dirty="0"/>
              <a:t>.</a:t>
            </a:r>
          </a:p>
          <a:p>
            <a:pPr marL="0" indent="0">
              <a:buNone/>
            </a:pPr>
            <a:r>
              <a:rPr lang="en-US" b="1" dirty="0">
                <a:solidFill>
                  <a:srgbClr val="0070C0"/>
                </a:solidFill>
              </a:rPr>
              <a:t>Building</a:t>
            </a:r>
          </a:p>
          <a:p>
            <a:pPr marL="0" indent="0">
              <a:buNone/>
            </a:pPr>
            <a:r>
              <a:rPr lang="en-US" dirty="0"/>
              <a:t>A small-world network can be built in two steps:</a:t>
            </a:r>
          </a:p>
          <a:p>
            <a:pPr marL="514350" indent="-514350">
              <a:buFont typeface="+mj-lt"/>
              <a:buAutoNum type="arabicPeriod"/>
            </a:pPr>
            <a:r>
              <a:rPr lang="en-US" dirty="0"/>
              <a:t>Take a sparse graph with high transitivity. </a:t>
            </a:r>
          </a:p>
          <a:p>
            <a:pPr marL="514350" indent="-514350">
              <a:buFont typeface="+mj-lt"/>
              <a:buAutoNum type="arabicPeriod"/>
            </a:pPr>
            <a:r>
              <a:rPr lang="en-US" dirty="0"/>
              <a:t>Add a small number of edges to it.</a:t>
            </a:r>
          </a:p>
          <a:p>
            <a:pPr marL="514350" indent="-514350">
              <a:buFont typeface="+mj-lt"/>
              <a:buAutoNum type="arabicPeriod"/>
            </a:pP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556954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0C8199C-15AB-4F35-A48C-E9D09FCD9BCC}"/>
              </a:ext>
            </a:extLst>
          </p:cNvPr>
          <p:cNvSpPr>
            <a:spLocks noGrp="1"/>
          </p:cNvSpPr>
          <p:nvPr>
            <p:ph type="sldNum" sz="quarter" idx="12"/>
          </p:nvPr>
        </p:nvSpPr>
        <p:spPr/>
        <p:txBody>
          <a:bodyPr/>
          <a:lstStyle/>
          <a:p>
            <a:fld id="{69974E82-3C2C-4ABB-838F-79BD9B35B7DF}" type="slidenum">
              <a:rPr lang="en-US" smtClean="0"/>
              <a:t>19</a:t>
            </a:fld>
            <a:endParaRPr lang="en-US"/>
          </a:p>
        </p:txBody>
      </p:sp>
      <p:sp>
        <p:nvSpPr>
          <p:cNvPr id="3" name="Title 1">
            <a:extLst>
              <a:ext uri="{FF2B5EF4-FFF2-40B4-BE49-F238E27FC236}">
                <a16:creationId xmlns:a16="http://schemas.microsoft.com/office/drawing/2014/main" id="{5E3CAB6C-97A8-4A78-8CBE-85631DF55BDA}"/>
              </a:ext>
            </a:extLst>
          </p:cNvPr>
          <p:cNvSpPr txBox="1">
            <a:spLocks/>
          </p:cNvSpPr>
          <p:nvPr/>
        </p:nvSpPr>
        <p:spPr>
          <a:xfrm>
            <a:off x="816864" y="228600"/>
            <a:ext cx="10871200" cy="787735"/>
          </a:xfrm>
          <a:prstGeom prst="rect">
            <a:avLst/>
          </a:prstGeom>
        </p:spPr>
        <p:txBody>
          <a:bodyPr/>
          <a:lstStyle>
            <a:lvl1pPr algn="l" rtl="0" eaLnBrk="1" latinLnBrk="0" hangingPunct="1">
              <a:spcBef>
                <a:spcPct val="0"/>
              </a:spcBef>
              <a:buNone/>
              <a:defRPr kumimoji="0" sz="4400" kern="1200">
                <a:solidFill>
                  <a:schemeClr val="tx2"/>
                </a:solidFill>
                <a:latin typeface="+mj-lt"/>
                <a:ea typeface="+mj-ea"/>
                <a:cs typeface="+mj-cs"/>
              </a:defRPr>
            </a:lvl1pPr>
          </a:lstStyle>
          <a:p>
            <a:pPr algn="ctr"/>
            <a:r>
              <a:rPr lang="en-US" dirty="0"/>
              <a:t>Two Steps of Construction</a:t>
            </a:r>
          </a:p>
        </p:txBody>
      </p:sp>
      <p:sp>
        <p:nvSpPr>
          <p:cNvPr id="5" name="TextBox 4">
            <a:extLst>
              <a:ext uri="{FF2B5EF4-FFF2-40B4-BE49-F238E27FC236}">
                <a16:creationId xmlns:a16="http://schemas.microsoft.com/office/drawing/2014/main" id="{D4DFBCEB-834B-4D44-826E-1258816C7657}"/>
              </a:ext>
            </a:extLst>
          </p:cNvPr>
          <p:cNvSpPr txBox="1"/>
          <p:nvPr/>
        </p:nvSpPr>
        <p:spPr>
          <a:xfrm>
            <a:off x="930257" y="1270539"/>
            <a:ext cx="8070221" cy="1967205"/>
          </a:xfrm>
          <a:prstGeom prst="rect">
            <a:avLst/>
          </a:prstGeom>
          <a:noFill/>
        </p:spPr>
        <p:txBody>
          <a:bodyPr wrap="square" rtlCol="0">
            <a:spAutoFit/>
          </a:bodyPr>
          <a:lstStyle/>
          <a:p>
            <a:pPr lvl="0">
              <a:spcBef>
                <a:spcPts val="700"/>
              </a:spcBef>
              <a:buClr>
                <a:srgbClr val="DD8047"/>
              </a:buClr>
              <a:buSzPct val="60000"/>
            </a:pPr>
            <a:r>
              <a:rPr lang="en-US" sz="2900" b="1" dirty="0">
                <a:solidFill>
                  <a:srgbClr val="0070C0"/>
                </a:solidFill>
              </a:rPr>
              <a:t>Step 1</a:t>
            </a:r>
            <a:r>
              <a:rPr lang="en-US" sz="2900" dirty="0">
                <a:solidFill>
                  <a:prstClr val="black"/>
                </a:solidFill>
              </a:rPr>
              <a:t> </a:t>
            </a:r>
          </a:p>
          <a:p>
            <a:pPr lvl="0">
              <a:spcBef>
                <a:spcPts val="700"/>
              </a:spcBef>
              <a:buClr>
                <a:srgbClr val="DD8047"/>
              </a:buClr>
              <a:buSzPct val="60000"/>
            </a:pPr>
            <a:r>
              <a:rPr lang="en-US" sz="2900" dirty="0">
                <a:solidFill>
                  <a:prstClr val="black"/>
                </a:solidFill>
              </a:rPr>
              <a:t>Take a sparse graph with high clustering coefficient, for example a ring-like graph. The edges of this graph are called </a:t>
            </a:r>
            <a:r>
              <a:rPr lang="en-US" sz="2900" dirty="0">
                <a:solidFill>
                  <a:srgbClr val="FF0000"/>
                </a:solidFill>
              </a:rPr>
              <a:t>local edges</a:t>
            </a:r>
            <a:r>
              <a:rPr lang="en-US" sz="2900" dirty="0">
                <a:solidFill>
                  <a:prstClr val="black"/>
                </a:solidFill>
              </a:rPr>
              <a:t>.</a:t>
            </a: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CD60F48F-6FDA-4F01-9381-DA3F426FECBE}"/>
                  </a:ext>
                </a:extLst>
              </p:cNvPr>
              <p:cNvSpPr txBox="1"/>
              <p:nvPr/>
            </p:nvSpPr>
            <p:spPr>
              <a:xfrm>
                <a:off x="816864" y="3511826"/>
                <a:ext cx="7765773" cy="2413481"/>
              </a:xfrm>
              <a:prstGeom prst="rect">
                <a:avLst/>
              </a:prstGeom>
              <a:noFill/>
            </p:spPr>
            <p:txBody>
              <a:bodyPr wrap="square" rtlCol="0">
                <a:spAutoFit/>
              </a:bodyPr>
              <a:lstStyle/>
              <a:p>
                <a:pPr lvl="0">
                  <a:spcBef>
                    <a:spcPts val="700"/>
                  </a:spcBef>
                  <a:buClr>
                    <a:srgbClr val="DD8047"/>
                  </a:buClr>
                  <a:buSzPct val="60000"/>
                </a:pPr>
                <a:r>
                  <a:rPr lang="en-US" sz="2900" b="1" dirty="0">
                    <a:solidFill>
                      <a:srgbClr val="0070C0"/>
                    </a:solidFill>
                  </a:rPr>
                  <a:t>Step 2</a:t>
                </a:r>
                <a:r>
                  <a:rPr lang="en-US" sz="2900" dirty="0">
                    <a:solidFill>
                      <a:prstClr val="black"/>
                    </a:solidFill>
                  </a:rPr>
                  <a:t> </a:t>
                </a:r>
              </a:p>
              <a:p>
                <a:pPr lvl="0">
                  <a:spcBef>
                    <a:spcPts val="700"/>
                  </a:spcBef>
                  <a:buClr>
                    <a:srgbClr val="DD8047"/>
                  </a:buClr>
                  <a:buSzPct val="60000"/>
                </a:pPr>
                <a:r>
                  <a:rPr lang="en-US" sz="2900" dirty="0">
                    <a:solidFill>
                      <a:prstClr val="black"/>
                    </a:solidFill>
                  </a:rPr>
                  <a:t>Repeat the following operation </a:t>
                </a:r>
                <a14:m>
                  <m:oMath xmlns:m="http://schemas.openxmlformats.org/officeDocument/2006/math">
                    <m:r>
                      <a:rPr lang="en-US" sz="2900" i="1" dirty="0">
                        <a:solidFill>
                          <a:prstClr val="black"/>
                        </a:solidFill>
                        <a:latin typeface="Cambria Math" panose="02040503050406030204" pitchFamily="18" charset="0"/>
                      </a:rPr>
                      <m:t>𝑚</m:t>
                    </m:r>
                  </m:oMath>
                </a14:m>
                <a:r>
                  <a:rPr lang="en-US" sz="2900" dirty="0">
                    <a:solidFill>
                      <a:prstClr val="black"/>
                    </a:solidFill>
                  </a:rPr>
                  <a:t> times: add with probability </a:t>
                </a:r>
                <a14:m>
                  <m:oMath xmlns:m="http://schemas.openxmlformats.org/officeDocument/2006/math">
                    <m:r>
                      <a:rPr lang="en-US" sz="2900" i="1" dirty="0">
                        <a:solidFill>
                          <a:prstClr val="black"/>
                        </a:solidFill>
                        <a:latin typeface="Cambria Math" panose="02040503050406030204" pitchFamily="18" charset="0"/>
                      </a:rPr>
                      <m:t>𝑝</m:t>
                    </m:r>
                  </m:oMath>
                </a14:m>
                <a:r>
                  <a:rPr lang="en-US" sz="2900" dirty="0">
                    <a:solidFill>
                      <a:prstClr val="black"/>
                    </a:solidFill>
                  </a:rPr>
                  <a:t> a new edge between two nodes </a:t>
                </a:r>
                <a14:m>
                  <m:oMath xmlns:m="http://schemas.openxmlformats.org/officeDocument/2006/math">
                    <m:r>
                      <a:rPr lang="en-US" sz="2900" i="1" dirty="0">
                        <a:solidFill>
                          <a:prstClr val="black"/>
                        </a:solidFill>
                        <a:latin typeface="Cambria Math" panose="02040503050406030204" pitchFamily="18" charset="0"/>
                      </a:rPr>
                      <m:t>𝑢</m:t>
                    </m:r>
                  </m:oMath>
                </a14:m>
                <a:r>
                  <a:rPr lang="en-US" sz="2900" dirty="0">
                    <a:solidFill>
                      <a:prstClr val="black"/>
                    </a:solidFill>
                  </a:rPr>
                  <a:t> and </a:t>
                </a:r>
                <a14:m>
                  <m:oMath xmlns:m="http://schemas.openxmlformats.org/officeDocument/2006/math">
                    <m:r>
                      <a:rPr lang="en-US" sz="2900" i="1" dirty="0">
                        <a:solidFill>
                          <a:prstClr val="black"/>
                        </a:solidFill>
                        <a:latin typeface="Cambria Math" panose="02040503050406030204" pitchFamily="18" charset="0"/>
                      </a:rPr>
                      <m:t>𝑣</m:t>
                    </m:r>
                  </m:oMath>
                </a14:m>
                <a:r>
                  <a:rPr lang="en-US" sz="2900" dirty="0">
                    <a:solidFill>
                      <a:prstClr val="black"/>
                    </a:solidFill>
                  </a:rPr>
                  <a:t> chosen uniformly at random. The new edges are called </a:t>
                </a:r>
                <a:r>
                  <a:rPr lang="en-US" sz="2900" dirty="0">
                    <a:solidFill>
                      <a:srgbClr val="FF0000"/>
                    </a:solidFill>
                  </a:rPr>
                  <a:t>shortcuts</a:t>
                </a:r>
                <a:r>
                  <a:rPr lang="en-US" sz="2900" dirty="0">
                    <a:solidFill>
                      <a:prstClr val="black"/>
                    </a:solidFill>
                  </a:rPr>
                  <a:t>. </a:t>
                </a:r>
              </a:p>
            </p:txBody>
          </p:sp>
        </mc:Choice>
        <mc:Fallback>
          <p:sp>
            <p:nvSpPr>
              <p:cNvPr id="6" name="TextBox 5">
                <a:extLst>
                  <a:ext uri="{FF2B5EF4-FFF2-40B4-BE49-F238E27FC236}">
                    <a16:creationId xmlns:a16="http://schemas.microsoft.com/office/drawing/2014/main" id="{CD60F48F-6FDA-4F01-9381-DA3F426FECBE}"/>
                  </a:ext>
                </a:extLst>
              </p:cNvPr>
              <p:cNvSpPr txBox="1">
                <a:spLocks noRot="1" noChangeAspect="1" noMove="1" noResize="1" noEditPoints="1" noAdjustHandles="1" noChangeArrowheads="1" noChangeShapeType="1" noTextEdit="1"/>
              </p:cNvSpPr>
              <p:nvPr/>
            </p:nvSpPr>
            <p:spPr>
              <a:xfrm>
                <a:off x="816864" y="3511826"/>
                <a:ext cx="7765773" cy="2413481"/>
              </a:xfrm>
              <a:prstGeom prst="rect">
                <a:avLst/>
              </a:prstGeom>
              <a:blipFill>
                <a:blip r:embed="rId3"/>
                <a:stretch>
                  <a:fillRect l="-1648" t="-2525" r="-471" b="-6566"/>
                </a:stretch>
              </a:blipFill>
            </p:spPr>
            <p:txBody>
              <a:bodyPr/>
              <a:lstStyle/>
              <a:p>
                <a:r>
                  <a:rPr lang="en-US">
                    <a:noFill/>
                  </a:rPr>
                  <a:t> </a:t>
                </a:r>
              </a:p>
            </p:txBody>
          </p:sp>
        </mc:Fallback>
      </mc:AlternateContent>
      <p:pic>
        <p:nvPicPr>
          <p:cNvPr id="7" name="Content Placeholder 4">
            <a:extLst>
              <a:ext uri="{FF2B5EF4-FFF2-40B4-BE49-F238E27FC236}">
                <a16:creationId xmlns:a16="http://schemas.microsoft.com/office/drawing/2014/main" id="{09A54DE3-FD3B-4611-96A0-1B44EF9C338C}"/>
              </a:ext>
            </a:extLst>
          </p:cNvPr>
          <p:cNvPicPr>
            <a:picLocks noChangeAspect="1"/>
          </p:cNvPicPr>
          <p:nvPr/>
        </p:nvPicPr>
        <p:blipFill>
          <a:blip r:embed="rId4"/>
          <a:stretch>
            <a:fillRect/>
          </a:stretch>
        </p:blipFill>
        <p:spPr>
          <a:xfrm>
            <a:off x="9264350" y="1417320"/>
            <a:ext cx="1997393" cy="2011680"/>
          </a:xfrm>
          <a:prstGeom prst="rect">
            <a:avLst/>
          </a:prstGeom>
        </p:spPr>
      </p:pic>
      <p:pic>
        <p:nvPicPr>
          <p:cNvPr id="8" name="Content Placeholder 4">
            <a:extLst>
              <a:ext uri="{FF2B5EF4-FFF2-40B4-BE49-F238E27FC236}">
                <a16:creationId xmlns:a16="http://schemas.microsoft.com/office/drawing/2014/main" id="{43D3FBD9-8013-4B30-9F61-79213BF6ABEA}"/>
              </a:ext>
            </a:extLst>
          </p:cNvPr>
          <p:cNvPicPr>
            <a:picLocks noChangeAspect="1"/>
          </p:cNvPicPr>
          <p:nvPr/>
        </p:nvPicPr>
        <p:blipFill>
          <a:blip r:embed="rId5"/>
          <a:stretch>
            <a:fillRect/>
          </a:stretch>
        </p:blipFill>
        <p:spPr>
          <a:xfrm>
            <a:off x="9264350" y="3829985"/>
            <a:ext cx="2014538" cy="2020253"/>
          </a:xfrm>
          <a:prstGeom prst="rect">
            <a:avLst/>
          </a:prstGeom>
        </p:spPr>
      </p:pic>
    </p:spTree>
    <p:extLst>
      <p:ext uri="{BB962C8B-B14F-4D97-AF65-F5344CB8AC3E}">
        <p14:creationId xmlns:p14="http://schemas.microsoft.com/office/powerpoint/2010/main" val="996749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3E862D8-9F09-4A22-9FDF-B16300B5DD1F}"/>
              </a:ext>
            </a:extLst>
          </p:cNvPr>
          <p:cNvSpPr>
            <a:spLocks noGrp="1"/>
          </p:cNvSpPr>
          <p:nvPr>
            <p:ph type="sldNum" sz="quarter" idx="12"/>
          </p:nvPr>
        </p:nvSpPr>
        <p:spPr/>
        <p:txBody>
          <a:bodyPr/>
          <a:lstStyle/>
          <a:p>
            <a:fld id="{69974E82-3C2C-4ABB-838F-79BD9B35B7DF}" type="slidenum">
              <a:rPr lang="en-US" smtClean="0"/>
              <a:t>2</a:t>
            </a:fld>
            <a:endParaRPr lang="en-US"/>
          </a:p>
        </p:txBody>
      </p:sp>
      <p:sp>
        <p:nvSpPr>
          <p:cNvPr id="4" name="TextBox 3">
            <a:extLst>
              <a:ext uri="{FF2B5EF4-FFF2-40B4-BE49-F238E27FC236}">
                <a16:creationId xmlns:a16="http://schemas.microsoft.com/office/drawing/2014/main" id="{56AEE20D-71D3-462D-8E2C-446E1A60CE20}"/>
              </a:ext>
            </a:extLst>
          </p:cNvPr>
          <p:cNvSpPr txBox="1"/>
          <p:nvPr/>
        </p:nvSpPr>
        <p:spPr>
          <a:xfrm>
            <a:off x="1243642" y="2337447"/>
            <a:ext cx="6136850" cy="3216265"/>
          </a:xfrm>
          <a:prstGeom prst="rect">
            <a:avLst/>
          </a:prstGeom>
          <a:noFill/>
        </p:spPr>
        <p:txBody>
          <a:bodyPr wrap="square" rtlCol="0">
            <a:spAutoFit/>
          </a:bodyPr>
          <a:lstStyle/>
          <a:p>
            <a:r>
              <a:rPr lang="en-US" sz="2900" dirty="0"/>
              <a:t>I read somewhere that everybody on this planet is separated by only six other people. Six degrees of separation between us and everyone else on this planet. The President of the United States, a gondolier in Venice, just fill in the names. </a:t>
            </a:r>
          </a:p>
        </p:txBody>
      </p:sp>
      <p:pic>
        <p:nvPicPr>
          <p:cNvPr id="5" name="Picture 4">
            <a:extLst>
              <a:ext uri="{FF2B5EF4-FFF2-40B4-BE49-F238E27FC236}">
                <a16:creationId xmlns:a16="http://schemas.microsoft.com/office/drawing/2014/main" id="{66BC6A08-D0AC-4C15-A57E-A60ADE39F969}"/>
              </a:ext>
            </a:extLst>
          </p:cNvPr>
          <p:cNvPicPr>
            <a:picLocks noChangeAspect="1"/>
          </p:cNvPicPr>
          <p:nvPr/>
        </p:nvPicPr>
        <p:blipFill>
          <a:blip r:embed="rId3"/>
          <a:stretch>
            <a:fillRect/>
          </a:stretch>
        </p:blipFill>
        <p:spPr>
          <a:xfrm>
            <a:off x="8356208" y="442430"/>
            <a:ext cx="3124592" cy="5943600"/>
          </a:xfrm>
          <a:prstGeom prst="rect">
            <a:avLst/>
          </a:prstGeom>
        </p:spPr>
      </p:pic>
      <p:sp>
        <p:nvSpPr>
          <p:cNvPr id="3" name="TextBox 2">
            <a:extLst>
              <a:ext uri="{FF2B5EF4-FFF2-40B4-BE49-F238E27FC236}">
                <a16:creationId xmlns:a16="http://schemas.microsoft.com/office/drawing/2014/main" id="{DD043271-2BAF-44A0-89FC-8128A33D5273}"/>
              </a:ext>
            </a:extLst>
          </p:cNvPr>
          <p:cNvSpPr txBox="1"/>
          <p:nvPr/>
        </p:nvSpPr>
        <p:spPr>
          <a:xfrm>
            <a:off x="1243642" y="442430"/>
            <a:ext cx="6294787" cy="1200329"/>
          </a:xfrm>
          <a:prstGeom prst="rect">
            <a:avLst/>
          </a:prstGeom>
          <a:noFill/>
        </p:spPr>
        <p:txBody>
          <a:bodyPr wrap="square" rtlCol="0">
            <a:spAutoFit/>
          </a:bodyPr>
          <a:lstStyle/>
          <a:p>
            <a:r>
              <a:rPr lang="en-US" sz="2400" dirty="0">
                <a:solidFill>
                  <a:srgbClr val="FF0000"/>
                </a:solidFill>
              </a:rPr>
              <a:t>This is the title of the play written by John </a:t>
            </a:r>
            <a:r>
              <a:rPr lang="en-US" sz="2400" dirty="0" err="1">
                <a:solidFill>
                  <a:srgbClr val="FF0000"/>
                </a:solidFill>
              </a:rPr>
              <a:t>Guare</a:t>
            </a:r>
            <a:r>
              <a:rPr lang="en-US" sz="2400" dirty="0">
                <a:solidFill>
                  <a:srgbClr val="FF0000"/>
                </a:solidFill>
              </a:rPr>
              <a:t> and premiered in 1990. This is also the title of the movie released in 1993.</a:t>
            </a:r>
          </a:p>
        </p:txBody>
      </p:sp>
      <p:cxnSp>
        <p:nvCxnSpPr>
          <p:cNvPr id="7" name="Straight Arrow Connector 6">
            <a:extLst>
              <a:ext uri="{FF2B5EF4-FFF2-40B4-BE49-F238E27FC236}">
                <a16:creationId xmlns:a16="http://schemas.microsoft.com/office/drawing/2014/main" id="{BC72E825-140B-4EB9-A405-8AD634CDA395}"/>
              </a:ext>
            </a:extLst>
          </p:cNvPr>
          <p:cNvCxnSpPr>
            <a:cxnSpLocks/>
          </p:cNvCxnSpPr>
          <p:nvPr/>
        </p:nvCxnSpPr>
        <p:spPr>
          <a:xfrm flipV="1">
            <a:off x="7538429" y="625642"/>
            <a:ext cx="1011805" cy="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69015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897C5-3952-4F74-B217-473504C2ED97}"/>
              </a:ext>
            </a:extLst>
          </p:cNvPr>
          <p:cNvSpPr>
            <a:spLocks noGrp="1"/>
          </p:cNvSpPr>
          <p:nvPr>
            <p:ph type="title"/>
          </p:nvPr>
        </p:nvSpPr>
        <p:spPr/>
        <p:txBody>
          <a:bodyPr/>
          <a:lstStyle/>
          <a:p>
            <a:r>
              <a:rPr lang="en-US" dirty="0"/>
              <a:t>Variations of Small-World Networks</a:t>
            </a:r>
          </a:p>
        </p:txBody>
      </p:sp>
      <p:sp>
        <p:nvSpPr>
          <p:cNvPr id="3" name="Slide Number Placeholder 2">
            <a:extLst>
              <a:ext uri="{FF2B5EF4-FFF2-40B4-BE49-F238E27FC236}">
                <a16:creationId xmlns:a16="http://schemas.microsoft.com/office/drawing/2014/main" id="{5835F121-E666-4BB1-960A-9A6DE3414742}"/>
              </a:ext>
            </a:extLst>
          </p:cNvPr>
          <p:cNvSpPr>
            <a:spLocks noGrp="1"/>
          </p:cNvSpPr>
          <p:nvPr>
            <p:ph type="sldNum" sz="quarter" idx="12"/>
          </p:nvPr>
        </p:nvSpPr>
        <p:spPr/>
        <p:txBody>
          <a:bodyPr>
            <a:normAutofit fontScale="85000" lnSpcReduction="20000"/>
          </a:bodyPr>
          <a:lstStyle/>
          <a:p>
            <a:fld id="{69974E82-3C2C-4ABB-838F-79BD9B35B7DF}" type="slidenum">
              <a:rPr lang="en-US" smtClean="0"/>
              <a:t>20</a:t>
            </a:fld>
            <a:endParaRPr lang="en-US"/>
          </a:p>
        </p:txBody>
      </p:sp>
      <p:pic>
        <p:nvPicPr>
          <p:cNvPr id="8" name="Content Placeholder 7" descr="A picture containing game, sport, basketball&#10;&#10;Description automatically generated">
            <a:extLst>
              <a:ext uri="{FF2B5EF4-FFF2-40B4-BE49-F238E27FC236}">
                <a16:creationId xmlns:a16="http://schemas.microsoft.com/office/drawing/2014/main" id="{1AB72181-B0BA-4D9E-8E50-BDE065D187C7}"/>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6998260" y="2553175"/>
            <a:ext cx="2446667" cy="2460000"/>
          </a:xfrm>
        </p:spPr>
      </p:pic>
      <p:sp>
        <p:nvSpPr>
          <p:cNvPr id="9" name="TextBox 8">
            <a:extLst>
              <a:ext uri="{FF2B5EF4-FFF2-40B4-BE49-F238E27FC236}">
                <a16:creationId xmlns:a16="http://schemas.microsoft.com/office/drawing/2014/main" id="{BFFB6771-5FED-4663-9CC0-37C03C430B61}"/>
              </a:ext>
            </a:extLst>
          </p:cNvPr>
          <p:cNvSpPr txBox="1"/>
          <p:nvPr/>
        </p:nvSpPr>
        <p:spPr>
          <a:xfrm>
            <a:off x="1904103" y="1680882"/>
            <a:ext cx="8132782" cy="538609"/>
          </a:xfrm>
          <a:prstGeom prst="rect">
            <a:avLst/>
          </a:prstGeom>
          <a:noFill/>
        </p:spPr>
        <p:txBody>
          <a:bodyPr wrap="square" rtlCol="0">
            <a:spAutoFit/>
          </a:bodyPr>
          <a:lstStyle/>
          <a:p>
            <a:r>
              <a:rPr lang="en-US" sz="2900" dirty="0"/>
              <a:t>Small-world networks can be directed or undirected:  </a:t>
            </a:r>
          </a:p>
        </p:txBody>
      </p:sp>
      <p:pic>
        <p:nvPicPr>
          <p:cNvPr id="11" name="Picture 10" descr="A close up of a mans face&#10;&#10;Description automatically generated">
            <a:extLst>
              <a:ext uri="{FF2B5EF4-FFF2-40B4-BE49-F238E27FC236}">
                <a16:creationId xmlns:a16="http://schemas.microsoft.com/office/drawing/2014/main" id="{67FA4F2F-6532-4096-A85A-2D7888A81B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7073" y="2488027"/>
            <a:ext cx="3048000" cy="2457450"/>
          </a:xfrm>
          <a:prstGeom prst="rect">
            <a:avLst/>
          </a:prstGeom>
        </p:spPr>
      </p:pic>
      <p:sp>
        <p:nvSpPr>
          <p:cNvPr id="14" name="TextBox 13">
            <a:extLst>
              <a:ext uri="{FF2B5EF4-FFF2-40B4-BE49-F238E27FC236}">
                <a16:creationId xmlns:a16="http://schemas.microsoft.com/office/drawing/2014/main" id="{D747932F-C0CB-4CC8-A160-93C0D5275A8E}"/>
              </a:ext>
            </a:extLst>
          </p:cNvPr>
          <p:cNvSpPr txBox="1"/>
          <p:nvPr/>
        </p:nvSpPr>
        <p:spPr>
          <a:xfrm>
            <a:off x="4396177" y="5524984"/>
            <a:ext cx="1580972" cy="461665"/>
          </a:xfrm>
          <a:prstGeom prst="rect">
            <a:avLst/>
          </a:prstGeom>
          <a:noFill/>
        </p:spPr>
        <p:txBody>
          <a:bodyPr wrap="square" rtlCol="0">
            <a:spAutoFit/>
          </a:bodyPr>
          <a:lstStyle/>
          <a:p>
            <a:r>
              <a:rPr lang="en-US" sz="2400" dirty="0">
                <a:solidFill>
                  <a:srgbClr val="FF0000"/>
                </a:solidFill>
              </a:rPr>
              <a:t>local edges</a:t>
            </a:r>
          </a:p>
        </p:txBody>
      </p:sp>
      <p:sp>
        <p:nvSpPr>
          <p:cNvPr id="15" name="TextBox 14">
            <a:extLst>
              <a:ext uri="{FF2B5EF4-FFF2-40B4-BE49-F238E27FC236}">
                <a16:creationId xmlns:a16="http://schemas.microsoft.com/office/drawing/2014/main" id="{884AB407-AF8F-4E9F-AAB9-2192F9DB709C}"/>
              </a:ext>
            </a:extLst>
          </p:cNvPr>
          <p:cNvSpPr txBox="1"/>
          <p:nvPr/>
        </p:nvSpPr>
        <p:spPr>
          <a:xfrm>
            <a:off x="6987501" y="5524984"/>
            <a:ext cx="1340433" cy="461665"/>
          </a:xfrm>
          <a:prstGeom prst="rect">
            <a:avLst/>
          </a:prstGeom>
          <a:noFill/>
        </p:spPr>
        <p:txBody>
          <a:bodyPr wrap="square" rtlCol="0">
            <a:spAutoFit/>
          </a:bodyPr>
          <a:lstStyle/>
          <a:p>
            <a:r>
              <a:rPr lang="en-US" sz="2400" dirty="0">
                <a:solidFill>
                  <a:srgbClr val="FF0000"/>
                </a:solidFill>
              </a:rPr>
              <a:t>shortcuts</a:t>
            </a:r>
          </a:p>
        </p:txBody>
      </p:sp>
      <p:cxnSp>
        <p:nvCxnSpPr>
          <p:cNvPr id="17" name="Straight Arrow Connector 16">
            <a:extLst>
              <a:ext uri="{FF2B5EF4-FFF2-40B4-BE49-F238E27FC236}">
                <a16:creationId xmlns:a16="http://schemas.microsoft.com/office/drawing/2014/main" id="{2AE0A2C1-1CED-4AAB-8143-628EF6FDA9D6}"/>
              </a:ext>
            </a:extLst>
          </p:cNvPr>
          <p:cNvCxnSpPr>
            <a:cxnSpLocks/>
            <a:stCxn id="14" idx="0"/>
          </p:cNvCxnSpPr>
          <p:nvPr/>
        </p:nvCxnSpPr>
        <p:spPr>
          <a:xfrm flipV="1">
            <a:off x="5186663" y="4894667"/>
            <a:ext cx="222825" cy="63031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B5A0441-47D7-4F4F-A7D7-FE9FF1A2BA67}"/>
              </a:ext>
            </a:extLst>
          </p:cNvPr>
          <p:cNvCxnSpPr>
            <a:cxnSpLocks/>
            <a:stCxn id="14" idx="0"/>
          </p:cNvCxnSpPr>
          <p:nvPr/>
        </p:nvCxnSpPr>
        <p:spPr>
          <a:xfrm flipV="1">
            <a:off x="5186663" y="4264351"/>
            <a:ext cx="1993673" cy="126063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155D3C9-CF51-4E23-99F7-1853B5A41D1A}"/>
              </a:ext>
            </a:extLst>
          </p:cNvPr>
          <p:cNvCxnSpPr>
            <a:cxnSpLocks/>
            <a:stCxn id="15" idx="0"/>
          </p:cNvCxnSpPr>
          <p:nvPr/>
        </p:nvCxnSpPr>
        <p:spPr>
          <a:xfrm flipH="1" flipV="1">
            <a:off x="4396178" y="3358498"/>
            <a:ext cx="3261540" cy="216648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7F5B5CF-74A8-4958-A76C-0339CEA4109A}"/>
              </a:ext>
            </a:extLst>
          </p:cNvPr>
          <p:cNvCxnSpPr>
            <a:stCxn id="15" idx="0"/>
          </p:cNvCxnSpPr>
          <p:nvPr/>
        </p:nvCxnSpPr>
        <p:spPr>
          <a:xfrm flipV="1">
            <a:off x="7657718" y="4264351"/>
            <a:ext cx="272779" cy="126063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19042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AF71ED9-60E2-465F-9F13-801B544571FF}"/>
              </a:ext>
            </a:extLst>
          </p:cNvPr>
          <p:cNvSpPr>
            <a:spLocks noGrp="1"/>
          </p:cNvSpPr>
          <p:nvPr>
            <p:ph type="body" idx="1"/>
          </p:nvPr>
        </p:nvSpPr>
        <p:spPr/>
        <p:txBody>
          <a:bodyPr/>
          <a:lstStyle/>
          <a:p>
            <a:endParaRPr lang="en-US"/>
          </a:p>
        </p:txBody>
      </p:sp>
      <p:sp>
        <p:nvSpPr>
          <p:cNvPr id="3" name="Title 2">
            <a:extLst>
              <a:ext uri="{FF2B5EF4-FFF2-40B4-BE49-F238E27FC236}">
                <a16:creationId xmlns:a16="http://schemas.microsoft.com/office/drawing/2014/main" id="{192390CD-3653-4165-A9C6-AC05B5A44D77}"/>
              </a:ext>
            </a:extLst>
          </p:cNvPr>
          <p:cNvSpPr>
            <a:spLocks noGrp="1"/>
          </p:cNvSpPr>
          <p:nvPr>
            <p:ph type="title"/>
          </p:nvPr>
        </p:nvSpPr>
        <p:spPr/>
        <p:txBody>
          <a:bodyPr>
            <a:normAutofit/>
          </a:bodyPr>
          <a:lstStyle/>
          <a:p>
            <a:r>
              <a:rPr lang="en-US" dirty="0"/>
              <a:t>Decentralized Algorithms</a:t>
            </a:r>
          </a:p>
        </p:txBody>
      </p:sp>
      <p:sp>
        <p:nvSpPr>
          <p:cNvPr id="4" name="Slide Number Placeholder 3">
            <a:extLst>
              <a:ext uri="{FF2B5EF4-FFF2-40B4-BE49-F238E27FC236}">
                <a16:creationId xmlns:a16="http://schemas.microsoft.com/office/drawing/2014/main" id="{777B4E89-4F28-49BA-956A-1E0EED2F6AFC}"/>
              </a:ext>
            </a:extLst>
          </p:cNvPr>
          <p:cNvSpPr>
            <a:spLocks noGrp="1"/>
          </p:cNvSpPr>
          <p:nvPr>
            <p:ph type="sldNum" sz="quarter" idx="11"/>
          </p:nvPr>
        </p:nvSpPr>
        <p:spPr/>
        <p:txBody>
          <a:bodyPr/>
          <a:lstStyle/>
          <a:p>
            <a:fld id="{69974E82-3C2C-4ABB-838F-79BD9B35B7DF}" type="slidenum">
              <a:rPr lang="en-US" smtClean="0"/>
              <a:t>21</a:t>
            </a:fld>
            <a:endParaRPr lang="en-US"/>
          </a:p>
        </p:txBody>
      </p:sp>
    </p:spTree>
    <p:extLst>
      <p:ext uri="{BB962C8B-B14F-4D97-AF65-F5344CB8AC3E}">
        <p14:creationId xmlns:p14="http://schemas.microsoft.com/office/powerpoint/2010/main" val="38715053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DD04F-96FE-458A-B490-2C2A92FE87CD}"/>
              </a:ext>
            </a:extLst>
          </p:cNvPr>
          <p:cNvSpPr>
            <a:spLocks noGrp="1"/>
          </p:cNvSpPr>
          <p:nvPr>
            <p:ph type="title"/>
          </p:nvPr>
        </p:nvSpPr>
        <p:spPr/>
        <p:txBody>
          <a:bodyPr/>
          <a:lstStyle/>
          <a:p>
            <a:r>
              <a:rPr lang="en-US" dirty="0"/>
              <a:t>Decentralized Search</a:t>
            </a:r>
          </a:p>
        </p:txBody>
      </p:sp>
      <p:sp>
        <p:nvSpPr>
          <p:cNvPr id="3" name="Slide Number Placeholder 2">
            <a:extLst>
              <a:ext uri="{FF2B5EF4-FFF2-40B4-BE49-F238E27FC236}">
                <a16:creationId xmlns:a16="http://schemas.microsoft.com/office/drawing/2014/main" id="{1A5482C5-D812-4ED4-979E-A4C5D166F431}"/>
              </a:ext>
            </a:extLst>
          </p:cNvPr>
          <p:cNvSpPr>
            <a:spLocks noGrp="1"/>
          </p:cNvSpPr>
          <p:nvPr>
            <p:ph type="sldNum" sz="quarter" idx="12"/>
          </p:nvPr>
        </p:nvSpPr>
        <p:spPr/>
        <p:txBody>
          <a:bodyPr>
            <a:normAutofit fontScale="85000" lnSpcReduction="20000"/>
          </a:bodyPr>
          <a:lstStyle/>
          <a:p>
            <a:fld id="{69974E82-3C2C-4ABB-838F-79BD9B35B7DF}" type="slidenum">
              <a:rPr lang="en-US" smtClean="0"/>
              <a:t>22</a:t>
            </a:fld>
            <a:endParaRPr lang="en-US"/>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779C9902-C305-4662-B6F4-CE8C5ADF5D5B}"/>
                  </a:ext>
                </a:extLst>
              </p:cNvPr>
              <p:cNvSpPr>
                <a:spLocks noGrp="1"/>
              </p:cNvSpPr>
              <p:nvPr>
                <p:ph sz="quarter" idx="1"/>
              </p:nvPr>
            </p:nvSpPr>
            <p:spPr/>
            <p:txBody>
              <a:bodyPr>
                <a:normAutofit/>
              </a:bodyPr>
              <a:lstStyle/>
              <a:p>
                <a:pPr marL="0" indent="0">
                  <a:buNone/>
                </a:pPr>
                <a:r>
                  <a:rPr lang="en-US" b="1" dirty="0">
                    <a:solidFill>
                      <a:srgbClr val="0070C0"/>
                    </a:solidFill>
                  </a:rPr>
                  <a:t>Definition.</a:t>
                </a:r>
                <a:r>
                  <a:rPr lang="en-US" dirty="0"/>
                  <a:t> Given a small-world network, a  </a:t>
                </a:r>
                <a:r>
                  <a:rPr lang="en-US" dirty="0">
                    <a:solidFill>
                      <a:srgbClr val="FF0000"/>
                    </a:solidFill>
                  </a:rPr>
                  <a:t>decentralized algorithm </a:t>
                </a:r>
                <a:r>
                  <a:rPr lang="en-US" dirty="0"/>
                  <a:t>seeks to pass a message from a starting node </a:t>
                </a:r>
                <a14:m>
                  <m:oMath xmlns:m="http://schemas.openxmlformats.org/officeDocument/2006/math">
                    <m:r>
                      <a:rPr lang="en-US" i="1" dirty="0" smtClean="0">
                        <a:latin typeface="Cambria Math" panose="02040503050406030204" pitchFamily="18" charset="0"/>
                      </a:rPr>
                      <m:t>𝑠</m:t>
                    </m:r>
                  </m:oMath>
                </a14:m>
                <a:r>
                  <a:rPr lang="en-US" dirty="0"/>
                  <a:t> to a target node </a:t>
                </a:r>
                <a14:m>
                  <m:oMath xmlns:m="http://schemas.openxmlformats.org/officeDocument/2006/math">
                    <m:r>
                      <a:rPr lang="en-US" i="1" dirty="0" smtClean="0">
                        <a:latin typeface="Cambria Math" panose="02040503050406030204" pitchFamily="18" charset="0"/>
                      </a:rPr>
                      <m:t>𝑡</m:t>
                    </m:r>
                  </m:oMath>
                </a14:m>
                <a:r>
                  <a:rPr lang="en-US" dirty="0"/>
                  <a:t> by advancing the message along edges. In each step, the current message-holder knows</a:t>
                </a:r>
              </a:p>
              <a:p>
                <a:r>
                  <a:rPr lang="en-US" dirty="0"/>
                  <a:t>all nodes and all local edges between them;</a:t>
                </a:r>
              </a:p>
              <a:p>
                <a:r>
                  <a:rPr lang="en-US" dirty="0"/>
                  <a:t>its own shortcuts (but it does not know shortcuts between other nodes).</a:t>
                </a:r>
              </a:p>
              <a:p>
                <a:pPr marL="0" indent="0">
                  <a:buNone/>
                </a:pPr>
                <a:r>
                  <a:rPr lang="en-US" dirty="0"/>
                  <a:t>The </a:t>
                </a:r>
                <a:r>
                  <a:rPr lang="en-US" dirty="0">
                    <a:solidFill>
                      <a:srgbClr val="FF0000"/>
                    </a:solidFill>
                  </a:rPr>
                  <a:t>delivery time </a:t>
                </a:r>
                <a:r>
                  <a:rPr lang="en-US" dirty="0"/>
                  <a:t>is the expected number of steps needed to reach the target over randomly chosen nodes </a:t>
                </a:r>
                <a14:m>
                  <m:oMath xmlns:m="http://schemas.openxmlformats.org/officeDocument/2006/math">
                    <m:r>
                      <a:rPr lang="en-US" i="1" dirty="0" smtClean="0">
                        <a:latin typeface="Cambria Math" panose="02040503050406030204" pitchFamily="18" charset="0"/>
                      </a:rPr>
                      <m:t>𝑠</m:t>
                    </m:r>
                  </m:oMath>
                </a14:m>
                <a:r>
                  <a:rPr lang="en-US" dirty="0"/>
                  <a:t> and </a:t>
                </a:r>
                <a14:m>
                  <m:oMath xmlns:m="http://schemas.openxmlformats.org/officeDocument/2006/math">
                    <m:r>
                      <a:rPr lang="en-US" i="1" dirty="0" smtClean="0">
                        <a:latin typeface="Cambria Math" panose="02040503050406030204" pitchFamily="18" charset="0"/>
                      </a:rPr>
                      <m:t>𝑡</m:t>
                    </m:r>
                  </m:oMath>
                </a14:m>
                <a:r>
                  <a:rPr lang="en-US" dirty="0"/>
                  <a:t>.</a:t>
                </a:r>
              </a:p>
            </p:txBody>
          </p:sp>
        </mc:Choice>
        <mc:Fallback xmlns="">
          <p:sp>
            <p:nvSpPr>
              <p:cNvPr id="4" name="Content Placeholder 3">
                <a:extLst>
                  <a:ext uri="{FF2B5EF4-FFF2-40B4-BE49-F238E27FC236}">
                    <a16:creationId xmlns:a16="http://schemas.microsoft.com/office/drawing/2014/main" id="{779C9902-C305-4662-B6F4-CE8C5ADF5D5B}"/>
                  </a:ext>
                </a:extLst>
              </p:cNvPr>
              <p:cNvSpPr>
                <a:spLocks noGrp="1" noRot="1" noChangeAspect="1" noMove="1" noResize="1" noEditPoints="1" noAdjustHandles="1" noChangeArrowheads="1" noChangeShapeType="1" noTextEdit="1"/>
              </p:cNvSpPr>
              <p:nvPr>
                <p:ph sz="quarter" idx="1"/>
              </p:nvPr>
            </p:nvSpPr>
            <p:spPr>
              <a:blipFill>
                <a:blip r:embed="rId2"/>
                <a:stretch>
                  <a:fillRect l="-1178" t="-1357"/>
                </a:stretch>
              </a:blipFill>
            </p:spPr>
            <p:txBody>
              <a:bodyPr/>
              <a:lstStyle/>
              <a:p>
                <a:r>
                  <a:rPr lang="en-US">
                    <a:noFill/>
                  </a:rPr>
                  <a:t> </a:t>
                </a:r>
              </a:p>
            </p:txBody>
          </p:sp>
        </mc:Fallback>
      </mc:AlternateContent>
    </p:spTree>
    <p:extLst>
      <p:ext uri="{BB962C8B-B14F-4D97-AF65-F5344CB8AC3E}">
        <p14:creationId xmlns:p14="http://schemas.microsoft.com/office/powerpoint/2010/main" val="36079443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DD04F-96FE-458A-B490-2C2A92FE87CD}"/>
              </a:ext>
            </a:extLst>
          </p:cNvPr>
          <p:cNvSpPr>
            <a:spLocks noGrp="1"/>
          </p:cNvSpPr>
          <p:nvPr>
            <p:ph type="title"/>
          </p:nvPr>
        </p:nvSpPr>
        <p:spPr/>
        <p:txBody>
          <a:bodyPr/>
          <a:lstStyle/>
          <a:p>
            <a:r>
              <a:rPr lang="en-US" dirty="0"/>
              <a:t>Local-Edge Distance</a:t>
            </a:r>
          </a:p>
        </p:txBody>
      </p:sp>
      <p:sp>
        <p:nvSpPr>
          <p:cNvPr id="3" name="Slide Number Placeholder 2">
            <a:extLst>
              <a:ext uri="{FF2B5EF4-FFF2-40B4-BE49-F238E27FC236}">
                <a16:creationId xmlns:a16="http://schemas.microsoft.com/office/drawing/2014/main" id="{1A5482C5-D812-4ED4-979E-A4C5D166F431}"/>
              </a:ext>
            </a:extLst>
          </p:cNvPr>
          <p:cNvSpPr>
            <a:spLocks noGrp="1"/>
          </p:cNvSpPr>
          <p:nvPr>
            <p:ph type="sldNum" sz="quarter" idx="12"/>
          </p:nvPr>
        </p:nvSpPr>
        <p:spPr/>
        <p:txBody>
          <a:bodyPr>
            <a:normAutofit fontScale="85000" lnSpcReduction="20000"/>
          </a:bodyPr>
          <a:lstStyle/>
          <a:p>
            <a:fld id="{69974E82-3C2C-4ABB-838F-79BD9B35B7DF}" type="slidenum">
              <a:rPr lang="en-US" smtClean="0"/>
              <a:t>23</a:t>
            </a:fld>
            <a:endParaRPr lang="en-US"/>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779C9902-C305-4662-B6F4-CE8C5ADF5D5B}"/>
                  </a:ext>
                </a:extLst>
              </p:cNvPr>
              <p:cNvSpPr>
                <a:spLocks noGrp="1"/>
              </p:cNvSpPr>
              <p:nvPr>
                <p:ph sz="quarter" idx="1"/>
              </p:nvPr>
            </p:nvSpPr>
            <p:spPr/>
            <p:txBody>
              <a:bodyPr>
                <a:normAutofit lnSpcReduction="10000"/>
              </a:bodyPr>
              <a:lstStyle/>
              <a:p>
                <a:r>
                  <a:rPr lang="en-US" dirty="0"/>
                  <a:t>In the next slide, we define the </a:t>
                </a:r>
                <a:r>
                  <a:rPr lang="en-US" dirty="0">
                    <a:solidFill>
                      <a:srgbClr val="FF0000"/>
                    </a:solidFill>
                  </a:rPr>
                  <a:t>myopic search algorithm</a:t>
                </a:r>
                <a:r>
                  <a:rPr lang="en-US" dirty="0"/>
                  <a:t> as an example of a decentralized algorithm. To describe it, we need to introduce the notion of </a:t>
                </a:r>
                <a:r>
                  <a:rPr lang="en-US" dirty="0">
                    <a:solidFill>
                      <a:srgbClr val="FF0000"/>
                    </a:solidFill>
                  </a:rPr>
                  <a:t>local-edge distance</a:t>
                </a:r>
                <a:r>
                  <a:rPr lang="en-US" dirty="0"/>
                  <a:t>. </a:t>
                </a:r>
              </a:p>
              <a:p>
                <a:r>
                  <a:rPr lang="en-US" b="1" dirty="0">
                    <a:solidFill>
                      <a:srgbClr val="0070C0"/>
                    </a:solidFill>
                  </a:rPr>
                  <a:t>Definition.</a:t>
                </a:r>
                <a:r>
                  <a:rPr lang="en-US" dirty="0"/>
                  <a:t> For any node </a:t>
                </a:r>
                <a14:m>
                  <m:oMath xmlns:m="http://schemas.openxmlformats.org/officeDocument/2006/math">
                    <m:r>
                      <a:rPr lang="en-US" i="1" dirty="0" smtClean="0">
                        <a:latin typeface="Cambria Math" panose="02040503050406030204" pitchFamily="18" charset="0"/>
                      </a:rPr>
                      <m:t>𝑢</m:t>
                    </m:r>
                  </m:oMath>
                </a14:m>
                <a:r>
                  <a:rPr lang="en-US" dirty="0"/>
                  <a:t>, let </a:t>
                </a:r>
                <a14:m>
                  <m:oMath xmlns:m="http://schemas.openxmlformats.org/officeDocument/2006/math">
                    <m:r>
                      <a:rPr lang="en-US" b="0" i="1" smtClean="0">
                        <a:latin typeface="Cambria Math" panose="02040503050406030204" pitchFamily="18" charset="0"/>
                      </a:rPr>
                      <m:t>ℓ(</m:t>
                    </m:r>
                    <m:r>
                      <a:rPr lang="en-US" b="0" i="1" smtClean="0">
                        <a:latin typeface="Cambria Math" panose="02040503050406030204" pitchFamily="18" charset="0"/>
                      </a:rPr>
                      <m:t>𝑢</m:t>
                    </m:r>
                    <m:r>
                      <a:rPr lang="en-US" b="0" i="1" smtClean="0">
                        <a:latin typeface="Cambria Math" panose="02040503050406030204" pitchFamily="18" charset="0"/>
                      </a:rPr>
                      <m:t>)</m:t>
                    </m:r>
                  </m:oMath>
                </a14:m>
                <a:r>
                  <a:rPr lang="en-US" dirty="0"/>
                  <a:t> be the length of a shortest path from </a:t>
                </a:r>
                <a14:m>
                  <m:oMath xmlns:m="http://schemas.openxmlformats.org/officeDocument/2006/math">
                    <m:r>
                      <a:rPr lang="en-US" i="1" dirty="0" smtClean="0">
                        <a:latin typeface="Cambria Math" panose="02040503050406030204" pitchFamily="18" charset="0"/>
                      </a:rPr>
                      <m:t>𝑢</m:t>
                    </m:r>
                  </m:oMath>
                </a14:m>
                <a:r>
                  <a:rPr lang="en-US" dirty="0"/>
                  <a:t> to the target consisting of only local edges. We call </a:t>
                </a:r>
                <a14:m>
                  <m:oMath xmlns:m="http://schemas.openxmlformats.org/officeDocument/2006/math">
                    <m:r>
                      <a:rPr lang="en-US" i="1">
                        <a:latin typeface="Cambria Math" panose="02040503050406030204" pitchFamily="18" charset="0"/>
                      </a:rPr>
                      <m:t>ℓ(</m:t>
                    </m:r>
                    <m:r>
                      <a:rPr lang="en-US" i="1">
                        <a:latin typeface="Cambria Math" panose="02040503050406030204" pitchFamily="18" charset="0"/>
                      </a:rPr>
                      <m:t>𝑢</m:t>
                    </m:r>
                    <m:r>
                      <a:rPr lang="en-US" i="1">
                        <a:latin typeface="Cambria Math" panose="02040503050406030204" pitchFamily="18" charset="0"/>
                      </a:rPr>
                      <m:t>)</m:t>
                    </m:r>
                  </m:oMath>
                </a14:m>
                <a:r>
                  <a:rPr lang="en-US" dirty="0"/>
                  <a:t> the </a:t>
                </a:r>
                <a:r>
                  <a:rPr lang="en-US" dirty="0">
                    <a:solidFill>
                      <a:srgbClr val="FF0000"/>
                    </a:solidFill>
                  </a:rPr>
                  <a:t>local-edge distance </a:t>
                </a:r>
                <a:r>
                  <a:rPr lang="en-US" dirty="0"/>
                  <a:t>from </a:t>
                </a:r>
                <a14:m>
                  <m:oMath xmlns:m="http://schemas.openxmlformats.org/officeDocument/2006/math">
                    <m:r>
                      <a:rPr lang="en-US" i="1" dirty="0" smtClean="0">
                        <a:latin typeface="Cambria Math" panose="02040503050406030204" pitchFamily="18" charset="0"/>
                      </a:rPr>
                      <m:t>𝑢</m:t>
                    </m:r>
                  </m:oMath>
                </a14:m>
                <a:r>
                  <a:rPr lang="en-US" dirty="0"/>
                  <a:t> to the target.</a:t>
                </a:r>
              </a:p>
              <a:p>
                <a:r>
                  <a:rPr lang="en-US" b="1" dirty="0">
                    <a:solidFill>
                      <a:srgbClr val="0070C0"/>
                    </a:solidFill>
                  </a:rPr>
                  <a:t>Obvious properties </a:t>
                </a:r>
              </a:p>
              <a:p>
                <a:pPr lvl="1"/>
                <a:r>
                  <a:rPr lang="en-US" dirty="0"/>
                  <a:t>Any vertex </a:t>
                </a:r>
                <a14:m>
                  <m:oMath xmlns:m="http://schemas.openxmlformats.org/officeDocument/2006/math">
                    <m:r>
                      <a:rPr lang="en-US" i="1" dirty="0" smtClean="0">
                        <a:latin typeface="Cambria Math" panose="02040503050406030204" pitchFamily="18" charset="0"/>
                      </a:rPr>
                      <m:t>𝑢</m:t>
                    </m:r>
                  </m:oMath>
                </a14:m>
                <a:r>
                  <a:rPr lang="en-US" dirty="0"/>
                  <a:t> has a neighbor </a:t>
                </a:r>
                <a14:m>
                  <m:oMath xmlns:m="http://schemas.openxmlformats.org/officeDocument/2006/math">
                    <m:r>
                      <a:rPr lang="en-US" i="1" dirty="0" smtClean="0">
                        <a:latin typeface="Cambria Math" panose="02040503050406030204" pitchFamily="18" charset="0"/>
                      </a:rPr>
                      <m:t>𝑣</m:t>
                    </m:r>
                  </m:oMath>
                </a14:m>
                <a:r>
                  <a:rPr lang="en-US" dirty="0"/>
                  <a:t> such that </a:t>
                </a:r>
                <a14:m>
                  <m:oMath xmlns:m="http://schemas.openxmlformats.org/officeDocument/2006/math">
                    <m:r>
                      <a:rPr lang="en-US" b="0" i="1" smtClean="0">
                        <a:latin typeface="Cambria Math" panose="02040503050406030204" pitchFamily="18" charset="0"/>
                      </a:rPr>
                      <m:t>ℓ</m:t>
                    </m:r>
                    <m:d>
                      <m:dPr>
                        <m:ctrlPr>
                          <a:rPr lang="en-US" b="0" i="1" smtClean="0">
                            <a:latin typeface="Cambria Math" panose="02040503050406030204" pitchFamily="18" charset="0"/>
                          </a:rPr>
                        </m:ctrlPr>
                      </m:dPr>
                      <m:e>
                        <m:r>
                          <a:rPr lang="en-US" b="0" i="1" smtClean="0">
                            <a:latin typeface="Cambria Math" panose="02040503050406030204" pitchFamily="18" charset="0"/>
                          </a:rPr>
                          <m:t>𝑣</m:t>
                        </m:r>
                      </m:e>
                    </m:d>
                    <m:r>
                      <a:rPr lang="en-US" b="0" i="1" smtClean="0">
                        <a:latin typeface="Cambria Math" panose="02040503050406030204" pitchFamily="18" charset="0"/>
                      </a:rPr>
                      <m:t>&lt;ℓ(</m:t>
                    </m:r>
                    <m:r>
                      <a:rPr lang="en-US" b="0" i="1" smtClean="0">
                        <a:latin typeface="Cambria Math" panose="02040503050406030204" pitchFamily="18" charset="0"/>
                      </a:rPr>
                      <m:t>𝑢</m:t>
                    </m:r>
                    <m:r>
                      <a:rPr lang="en-US" b="0" i="1" smtClean="0">
                        <a:latin typeface="Cambria Math" panose="02040503050406030204" pitchFamily="18" charset="0"/>
                      </a:rPr>
                      <m:t>)</m:t>
                    </m:r>
                  </m:oMath>
                </a14:m>
                <a:r>
                  <a:rPr lang="en-US" dirty="0"/>
                  <a:t>. This neighbor </a:t>
                </a:r>
                <a14:m>
                  <m:oMath xmlns:m="http://schemas.openxmlformats.org/officeDocument/2006/math">
                    <m:r>
                      <a:rPr lang="en-US" i="1" dirty="0" smtClean="0">
                        <a:latin typeface="Cambria Math" panose="02040503050406030204" pitchFamily="18" charset="0"/>
                      </a:rPr>
                      <m:t>𝑣</m:t>
                    </m:r>
                  </m:oMath>
                </a14:m>
                <a:r>
                  <a:rPr lang="en-US" dirty="0"/>
                  <a:t> is “closer” to the target than </a:t>
                </a:r>
                <a14:m>
                  <m:oMath xmlns:m="http://schemas.openxmlformats.org/officeDocument/2006/math">
                    <m:r>
                      <a:rPr lang="en-US" b="0" i="1" smtClean="0">
                        <a:latin typeface="Cambria Math" panose="02040503050406030204" pitchFamily="18" charset="0"/>
                      </a:rPr>
                      <m:t>𝑢</m:t>
                    </m:r>
                  </m:oMath>
                </a14:m>
                <a:r>
                  <a:rPr lang="en-US" dirty="0"/>
                  <a:t> </a:t>
                </a:r>
                <a:r>
                  <a:rPr lang="en-US" dirty="0">
                    <a:highlight>
                      <a:srgbClr val="FFFF00"/>
                    </a:highlight>
                  </a:rPr>
                  <a:t>in the local-edge metric</a:t>
                </a:r>
                <a:r>
                  <a:rPr lang="en-US" dirty="0"/>
                  <a:t>. </a:t>
                </a:r>
              </a:p>
              <a:p>
                <a:pPr lvl="1"/>
                <a:r>
                  <a:rPr lang="en-US" dirty="0"/>
                  <a:t>The message-holder knows </a:t>
                </a:r>
                <a14:m>
                  <m:oMath xmlns:m="http://schemas.openxmlformats.org/officeDocument/2006/math">
                    <m:r>
                      <a:rPr lang="en-US" b="0" i="1" smtClean="0">
                        <a:latin typeface="Cambria Math" panose="02040503050406030204" pitchFamily="18" charset="0"/>
                      </a:rPr>
                      <m:t>ℓ(</m:t>
                    </m:r>
                    <m:r>
                      <a:rPr lang="en-US" b="0" i="1" smtClean="0">
                        <a:latin typeface="Cambria Math" panose="02040503050406030204" pitchFamily="18" charset="0"/>
                      </a:rPr>
                      <m:t>𝑢</m:t>
                    </m:r>
                    <m:r>
                      <a:rPr lang="en-US" b="0" i="1" smtClean="0">
                        <a:latin typeface="Cambria Math" panose="02040503050406030204" pitchFamily="18" charset="0"/>
                      </a:rPr>
                      <m:t>)</m:t>
                    </m:r>
                  </m:oMath>
                </a14:m>
                <a:r>
                  <a:rPr lang="en-US" dirty="0"/>
                  <a:t> for every node </a:t>
                </a:r>
                <a14:m>
                  <m:oMath xmlns:m="http://schemas.openxmlformats.org/officeDocument/2006/math">
                    <m:r>
                      <a:rPr lang="en-US" i="1" dirty="0" smtClean="0">
                        <a:latin typeface="Cambria Math" panose="02040503050406030204" pitchFamily="18" charset="0"/>
                      </a:rPr>
                      <m:t>𝑢</m:t>
                    </m:r>
                  </m:oMath>
                </a14:m>
                <a:r>
                  <a:rPr lang="en-US" dirty="0"/>
                  <a:t>. </a:t>
                </a:r>
              </a:p>
            </p:txBody>
          </p:sp>
        </mc:Choice>
        <mc:Fallback xmlns="">
          <p:sp>
            <p:nvSpPr>
              <p:cNvPr id="4" name="Content Placeholder 3">
                <a:extLst>
                  <a:ext uri="{FF2B5EF4-FFF2-40B4-BE49-F238E27FC236}">
                    <a16:creationId xmlns:a16="http://schemas.microsoft.com/office/drawing/2014/main" id="{779C9902-C305-4662-B6F4-CE8C5ADF5D5B}"/>
                  </a:ext>
                </a:extLst>
              </p:cNvPr>
              <p:cNvSpPr>
                <a:spLocks noGrp="1" noRot="1" noChangeAspect="1" noMove="1" noResize="1" noEditPoints="1" noAdjustHandles="1" noChangeArrowheads="1" noChangeShapeType="1" noTextEdit="1"/>
              </p:cNvSpPr>
              <p:nvPr>
                <p:ph sz="quarter" idx="1"/>
              </p:nvPr>
            </p:nvSpPr>
            <p:spPr>
              <a:blipFill>
                <a:blip r:embed="rId3"/>
                <a:stretch>
                  <a:fillRect l="-280" t="-2307"/>
                </a:stretch>
              </a:blipFill>
            </p:spPr>
            <p:txBody>
              <a:bodyPr/>
              <a:lstStyle/>
              <a:p>
                <a:r>
                  <a:rPr lang="en-US">
                    <a:noFill/>
                  </a:rPr>
                  <a:t> </a:t>
                </a:r>
              </a:p>
            </p:txBody>
          </p:sp>
        </mc:Fallback>
      </mc:AlternateContent>
    </p:spTree>
    <p:extLst>
      <p:ext uri="{BB962C8B-B14F-4D97-AF65-F5344CB8AC3E}">
        <p14:creationId xmlns:p14="http://schemas.microsoft.com/office/powerpoint/2010/main" val="3097059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DD04F-96FE-458A-B490-2C2A92FE87CD}"/>
              </a:ext>
            </a:extLst>
          </p:cNvPr>
          <p:cNvSpPr>
            <a:spLocks noGrp="1"/>
          </p:cNvSpPr>
          <p:nvPr>
            <p:ph type="title"/>
          </p:nvPr>
        </p:nvSpPr>
        <p:spPr/>
        <p:txBody>
          <a:bodyPr/>
          <a:lstStyle/>
          <a:p>
            <a:r>
              <a:rPr lang="en-US" dirty="0"/>
              <a:t>Myopic Search Algorithm</a:t>
            </a:r>
          </a:p>
        </p:txBody>
      </p:sp>
      <p:sp>
        <p:nvSpPr>
          <p:cNvPr id="3" name="Slide Number Placeholder 2">
            <a:extLst>
              <a:ext uri="{FF2B5EF4-FFF2-40B4-BE49-F238E27FC236}">
                <a16:creationId xmlns:a16="http://schemas.microsoft.com/office/drawing/2014/main" id="{1A5482C5-D812-4ED4-979E-A4C5D166F431}"/>
              </a:ext>
            </a:extLst>
          </p:cNvPr>
          <p:cNvSpPr>
            <a:spLocks noGrp="1"/>
          </p:cNvSpPr>
          <p:nvPr>
            <p:ph type="sldNum" sz="quarter" idx="12"/>
          </p:nvPr>
        </p:nvSpPr>
        <p:spPr/>
        <p:txBody>
          <a:bodyPr>
            <a:normAutofit fontScale="85000" lnSpcReduction="20000"/>
          </a:bodyPr>
          <a:lstStyle/>
          <a:p>
            <a:fld id="{69974E82-3C2C-4ABB-838F-79BD9B35B7DF}" type="slidenum">
              <a:rPr lang="en-US" smtClean="0"/>
              <a:t>24</a:t>
            </a:fld>
            <a:endParaRPr lang="en-US"/>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779C9902-C305-4662-B6F4-CE8C5ADF5D5B}"/>
                  </a:ext>
                </a:extLst>
              </p:cNvPr>
              <p:cNvSpPr>
                <a:spLocks noGrp="1"/>
              </p:cNvSpPr>
              <p:nvPr>
                <p:ph sz="quarter" idx="1"/>
              </p:nvPr>
            </p:nvSpPr>
            <p:spPr/>
            <p:txBody>
              <a:bodyPr/>
              <a:lstStyle/>
              <a:p>
                <a:r>
                  <a:rPr lang="en-US" b="1" dirty="0">
                    <a:solidFill>
                      <a:srgbClr val="0070C0"/>
                    </a:solidFill>
                  </a:rPr>
                  <a:t>Definition.</a:t>
                </a:r>
                <a:r>
                  <a:rPr lang="en-US" dirty="0"/>
                  <a:t> The </a:t>
                </a:r>
                <a:r>
                  <a:rPr lang="en-US" dirty="0">
                    <a:solidFill>
                      <a:srgbClr val="FF0000"/>
                    </a:solidFill>
                  </a:rPr>
                  <a:t>myopic search algorithm </a:t>
                </a:r>
                <a:r>
                  <a:rPr lang="en-US" dirty="0"/>
                  <a:t>is a decentralized algorithm where the current message-holder passes a message to a neighbor that has the minimum (over all neighbors) local-edge distance to the target. (The word “myopic” suggests that this algorithm is essentially a greedy algorithm.)</a:t>
                </a:r>
              </a:p>
              <a:p>
                <a:r>
                  <a:rPr lang="en-US" b="1" dirty="0">
                    <a:solidFill>
                      <a:srgbClr val="0070C0"/>
                    </a:solidFill>
                  </a:rPr>
                  <a:t>Example</a:t>
                </a:r>
              </a:p>
              <a:p>
                <a:pPr marL="0" indent="0">
                  <a:buNone/>
                </a:pPr>
                <a:r>
                  <a:rPr lang="en-US" b="1" dirty="0">
                    <a:solidFill>
                      <a:srgbClr val="0070C0"/>
                    </a:solidFill>
                  </a:rPr>
                  <a:t>	</a:t>
                </a:r>
                <a:r>
                  <a:rPr lang="en-US" dirty="0">
                    <a:solidFill>
                      <a:srgbClr val="0070C0"/>
                    </a:solidFill>
                  </a:rPr>
                  <a:t>start:</a:t>
                </a:r>
                <a:r>
                  <a:rPr lang="en-US" dirty="0"/>
                  <a:t> node </a:t>
                </a:r>
                <a14:m>
                  <m:oMath xmlns:m="http://schemas.openxmlformats.org/officeDocument/2006/math">
                    <m:r>
                      <a:rPr lang="en-US" i="1" dirty="0">
                        <a:latin typeface="Cambria Math" panose="02040503050406030204" pitchFamily="18" charset="0"/>
                      </a:rPr>
                      <m:t>𝑎</m:t>
                    </m:r>
                  </m:oMath>
                </a14:m>
                <a:endParaRPr lang="en-US" dirty="0"/>
              </a:p>
              <a:p>
                <a:pPr marL="0" indent="0">
                  <a:buNone/>
                </a:pPr>
                <a:r>
                  <a:rPr lang="en-US" dirty="0"/>
                  <a:t>	</a:t>
                </a:r>
                <a:r>
                  <a:rPr lang="en-US" dirty="0">
                    <a:solidFill>
                      <a:srgbClr val="0070C0"/>
                    </a:solidFill>
                  </a:rPr>
                  <a:t>target:</a:t>
                </a:r>
                <a:r>
                  <a:rPr lang="en-US" dirty="0"/>
                  <a:t> node </a:t>
                </a:r>
                <a14:m>
                  <m:oMath xmlns:m="http://schemas.openxmlformats.org/officeDocument/2006/math">
                    <m:r>
                      <a:rPr lang="en-US" i="1" dirty="0" smtClean="0">
                        <a:latin typeface="Cambria Math" panose="02040503050406030204" pitchFamily="18" charset="0"/>
                      </a:rPr>
                      <m:t>𝑖</m:t>
                    </m:r>
                  </m:oMath>
                </a14:m>
                <a:endParaRPr lang="en-US" dirty="0"/>
              </a:p>
              <a:p>
                <a:pPr marL="0" indent="0">
                  <a:buNone/>
                </a:pPr>
                <a:r>
                  <a:rPr lang="en-US" dirty="0"/>
                  <a:t>	</a:t>
                </a:r>
                <a:r>
                  <a:rPr lang="en-US" dirty="0">
                    <a:solidFill>
                      <a:srgbClr val="0070C0"/>
                    </a:solidFill>
                  </a:rPr>
                  <a:t>path:</a:t>
                </a:r>
                <a:r>
                  <a:rPr lang="en-US" dirty="0"/>
                  <a:t> nodes </a:t>
                </a:r>
                <a14:m>
                  <m:oMath xmlns:m="http://schemas.openxmlformats.org/officeDocument/2006/math">
                    <m:r>
                      <a:rPr lang="en-US" i="1" dirty="0" smtClean="0">
                        <a:latin typeface="Cambria Math" panose="02040503050406030204" pitchFamily="18" charset="0"/>
                      </a:rPr>
                      <m:t>𝑎</m:t>
                    </m:r>
                    <m:r>
                      <a:rPr lang="en-US" b="0" i="1" dirty="0" smtClean="0">
                        <a:latin typeface="Cambria Math" panose="02040503050406030204" pitchFamily="18" charset="0"/>
                      </a:rPr>
                      <m:t>, </m:t>
                    </m:r>
                    <m:r>
                      <a:rPr lang="en-US" i="1" dirty="0" smtClean="0">
                        <a:latin typeface="Cambria Math" panose="02040503050406030204" pitchFamily="18" charset="0"/>
                      </a:rPr>
                      <m:t>𝑑</m:t>
                    </m:r>
                    <m:r>
                      <a:rPr lang="en-US" b="0" i="1" dirty="0" smtClean="0">
                        <a:latin typeface="Cambria Math" panose="02040503050406030204" pitchFamily="18" charset="0"/>
                      </a:rPr>
                      <m:t>, </m:t>
                    </m:r>
                    <m:r>
                      <a:rPr lang="en-US" i="1" dirty="0" smtClean="0">
                        <a:latin typeface="Cambria Math" panose="02040503050406030204" pitchFamily="18" charset="0"/>
                      </a:rPr>
                      <m:t>𝑒</m:t>
                    </m:r>
                    <m:r>
                      <a:rPr lang="en-US" b="0" i="1" dirty="0" smtClean="0">
                        <a:latin typeface="Cambria Math" panose="02040503050406030204" pitchFamily="18" charset="0"/>
                      </a:rPr>
                      <m:t>, </m:t>
                    </m:r>
                    <m:r>
                      <a:rPr lang="en-US" i="1" dirty="0" smtClean="0">
                        <a:latin typeface="Cambria Math" panose="02040503050406030204" pitchFamily="18" charset="0"/>
                      </a:rPr>
                      <m:t>𝑓</m:t>
                    </m:r>
                    <m:r>
                      <a:rPr lang="en-US" b="0" i="1" dirty="0" smtClean="0">
                        <a:latin typeface="Cambria Math" panose="02040503050406030204" pitchFamily="18" charset="0"/>
                      </a:rPr>
                      <m:t>, </m:t>
                    </m:r>
                    <m:r>
                      <a:rPr lang="en-US" i="1" dirty="0" smtClean="0">
                        <a:latin typeface="Cambria Math" panose="02040503050406030204" pitchFamily="18" charset="0"/>
                      </a:rPr>
                      <m:t>h</m:t>
                    </m:r>
                    <m:r>
                      <a:rPr lang="en-US" b="0" i="1" dirty="0" smtClean="0">
                        <a:latin typeface="Cambria Math" panose="02040503050406030204" pitchFamily="18" charset="0"/>
                      </a:rPr>
                      <m:t>, </m:t>
                    </m:r>
                    <m:r>
                      <a:rPr lang="en-US" i="1" dirty="0" err="1" smtClean="0">
                        <a:latin typeface="Cambria Math" panose="02040503050406030204" pitchFamily="18" charset="0"/>
                      </a:rPr>
                      <m:t>𝑖</m:t>
                    </m:r>
                  </m:oMath>
                </a14:m>
                <a:endParaRPr lang="en-US" dirty="0"/>
              </a:p>
              <a:p>
                <a:endParaRPr lang="en-US" b="1" dirty="0">
                  <a:solidFill>
                    <a:srgbClr val="0070C0"/>
                  </a:solidFill>
                </a:endParaRPr>
              </a:p>
            </p:txBody>
          </p:sp>
        </mc:Choice>
        <mc:Fallback xmlns="">
          <p:sp>
            <p:nvSpPr>
              <p:cNvPr id="4" name="Content Placeholder 3">
                <a:extLst>
                  <a:ext uri="{FF2B5EF4-FFF2-40B4-BE49-F238E27FC236}">
                    <a16:creationId xmlns:a16="http://schemas.microsoft.com/office/drawing/2014/main" id="{779C9902-C305-4662-B6F4-CE8C5ADF5D5B}"/>
                  </a:ext>
                </a:extLst>
              </p:cNvPr>
              <p:cNvSpPr>
                <a:spLocks noGrp="1" noRot="1" noChangeAspect="1" noMove="1" noResize="1" noEditPoints="1" noAdjustHandles="1" noChangeArrowheads="1" noChangeShapeType="1" noTextEdit="1"/>
              </p:cNvSpPr>
              <p:nvPr>
                <p:ph sz="quarter" idx="1"/>
              </p:nvPr>
            </p:nvSpPr>
            <p:spPr>
              <a:blipFill>
                <a:blip r:embed="rId3"/>
                <a:stretch>
                  <a:fillRect l="-280" t="-1357" r="-617" b="-2307"/>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D08AEDFE-E4CE-40E7-B408-F39E964BC346}"/>
              </a:ext>
            </a:extLst>
          </p:cNvPr>
          <p:cNvPicPr>
            <a:picLocks noChangeAspect="1"/>
          </p:cNvPicPr>
          <p:nvPr/>
        </p:nvPicPr>
        <p:blipFill>
          <a:blip r:embed="rId4"/>
          <a:stretch>
            <a:fillRect/>
          </a:stretch>
        </p:blipFill>
        <p:spPr>
          <a:xfrm>
            <a:off x="6353803" y="3631980"/>
            <a:ext cx="2621280" cy="2464020"/>
          </a:xfrm>
          <a:prstGeom prst="rect">
            <a:avLst/>
          </a:prstGeom>
        </p:spPr>
      </p:pic>
    </p:spTree>
    <p:extLst>
      <p:ext uri="{BB962C8B-B14F-4D97-AF65-F5344CB8AC3E}">
        <p14:creationId xmlns:p14="http://schemas.microsoft.com/office/powerpoint/2010/main" val="3703816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AF71ED9-60E2-465F-9F13-801B544571FF}"/>
              </a:ext>
            </a:extLst>
          </p:cNvPr>
          <p:cNvSpPr>
            <a:spLocks noGrp="1"/>
          </p:cNvSpPr>
          <p:nvPr>
            <p:ph type="body" idx="1"/>
          </p:nvPr>
        </p:nvSpPr>
        <p:spPr/>
        <p:txBody>
          <a:bodyPr/>
          <a:lstStyle/>
          <a:p>
            <a:endParaRPr lang="en-US"/>
          </a:p>
        </p:txBody>
      </p:sp>
      <p:sp>
        <p:nvSpPr>
          <p:cNvPr id="3" name="Title 2">
            <a:extLst>
              <a:ext uri="{FF2B5EF4-FFF2-40B4-BE49-F238E27FC236}">
                <a16:creationId xmlns:a16="http://schemas.microsoft.com/office/drawing/2014/main" id="{192390CD-3653-4165-A9C6-AC05B5A44D77}"/>
              </a:ext>
            </a:extLst>
          </p:cNvPr>
          <p:cNvSpPr>
            <a:spLocks noGrp="1"/>
          </p:cNvSpPr>
          <p:nvPr>
            <p:ph type="title"/>
          </p:nvPr>
        </p:nvSpPr>
        <p:spPr/>
        <p:txBody>
          <a:bodyPr>
            <a:normAutofit/>
          </a:bodyPr>
          <a:lstStyle/>
          <a:p>
            <a:r>
              <a:rPr lang="en-US" dirty="0"/>
              <a:t>Analysis of Myopic Search</a:t>
            </a:r>
          </a:p>
        </p:txBody>
      </p:sp>
      <p:sp>
        <p:nvSpPr>
          <p:cNvPr id="4" name="Slide Number Placeholder 3">
            <a:extLst>
              <a:ext uri="{FF2B5EF4-FFF2-40B4-BE49-F238E27FC236}">
                <a16:creationId xmlns:a16="http://schemas.microsoft.com/office/drawing/2014/main" id="{777B4E89-4F28-49BA-956A-1E0EED2F6AFC}"/>
              </a:ext>
            </a:extLst>
          </p:cNvPr>
          <p:cNvSpPr>
            <a:spLocks noGrp="1"/>
          </p:cNvSpPr>
          <p:nvPr>
            <p:ph type="sldNum" sz="quarter" idx="11"/>
          </p:nvPr>
        </p:nvSpPr>
        <p:spPr/>
        <p:txBody>
          <a:bodyPr/>
          <a:lstStyle/>
          <a:p>
            <a:fld id="{69974E82-3C2C-4ABB-838F-79BD9B35B7DF}" type="slidenum">
              <a:rPr lang="en-US" smtClean="0"/>
              <a:t>25</a:t>
            </a:fld>
            <a:endParaRPr lang="en-US"/>
          </a:p>
        </p:txBody>
      </p:sp>
    </p:spTree>
    <p:extLst>
      <p:ext uri="{BB962C8B-B14F-4D97-AF65-F5344CB8AC3E}">
        <p14:creationId xmlns:p14="http://schemas.microsoft.com/office/powerpoint/2010/main" val="36233461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3C4CE-4123-4F1D-B435-C20D39957FA6}"/>
              </a:ext>
            </a:extLst>
          </p:cNvPr>
          <p:cNvSpPr>
            <a:spLocks noGrp="1"/>
          </p:cNvSpPr>
          <p:nvPr>
            <p:ph type="title"/>
          </p:nvPr>
        </p:nvSpPr>
        <p:spPr/>
        <p:txBody>
          <a:bodyPr/>
          <a:lstStyle/>
          <a:p>
            <a:r>
              <a:rPr lang="en-US" dirty="0"/>
              <a:t>Is Myopic Search Efficient?</a:t>
            </a:r>
          </a:p>
        </p:txBody>
      </p:sp>
      <p:sp>
        <p:nvSpPr>
          <p:cNvPr id="3" name="Slide Number Placeholder 2">
            <a:extLst>
              <a:ext uri="{FF2B5EF4-FFF2-40B4-BE49-F238E27FC236}">
                <a16:creationId xmlns:a16="http://schemas.microsoft.com/office/drawing/2014/main" id="{3716D27E-F97F-432E-9D5D-74D1F4700736}"/>
              </a:ext>
            </a:extLst>
          </p:cNvPr>
          <p:cNvSpPr>
            <a:spLocks noGrp="1"/>
          </p:cNvSpPr>
          <p:nvPr>
            <p:ph type="sldNum" sz="quarter" idx="12"/>
          </p:nvPr>
        </p:nvSpPr>
        <p:spPr/>
        <p:txBody>
          <a:bodyPr>
            <a:normAutofit fontScale="85000" lnSpcReduction="20000"/>
          </a:bodyPr>
          <a:lstStyle/>
          <a:p>
            <a:fld id="{69974E82-3C2C-4ABB-838F-79BD9B35B7DF}" type="slidenum">
              <a:rPr lang="en-US" smtClean="0"/>
              <a:t>26</a:t>
            </a:fld>
            <a:endParaRPr lang="en-US"/>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11A57666-B1F5-4850-A4BD-1E983AE3C715}"/>
                  </a:ext>
                </a:extLst>
              </p:cNvPr>
              <p:cNvSpPr>
                <a:spLocks noGrp="1"/>
              </p:cNvSpPr>
              <p:nvPr>
                <p:ph sz="quarter" idx="1"/>
              </p:nvPr>
            </p:nvSpPr>
            <p:spPr/>
            <p:txBody>
              <a:bodyPr>
                <a:normAutofit/>
              </a:bodyPr>
              <a:lstStyle/>
              <a:p>
                <a:r>
                  <a:rPr lang="en-US" b="1" dirty="0">
                    <a:solidFill>
                      <a:srgbClr val="0070C0"/>
                    </a:solidFill>
                  </a:rPr>
                  <a:t>Question.</a:t>
                </a:r>
                <a:r>
                  <a:rPr lang="en-US" dirty="0"/>
                  <a:t> Small-world experiments showed that message passing in social networks is efficient: the delivery time is a small constant. What about myopic search, is it efficient? </a:t>
                </a:r>
              </a:p>
              <a:p>
                <a:r>
                  <a:rPr lang="en-US" b="1" dirty="0">
                    <a:solidFill>
                      <a:srgbClr val="0070C0"/>
                    </a:solidFill>
                  </a:rPr>
                  <a:t>Answer.</a:t>
                </a:r>
                <a:r>
                  <a:rPr lang="en-US" dirty="0"/>
                  <a:t> Not for all small-world networks. For example, if shortcuts are chosen uniformly at random, then the worst-case delivery time is </a:t>
                </a:r>
                <a14:m>
                  <m:oMath xmlns:m="http://schemas.openxmlformats.org/officeDocument/2006/math">
                    <m:r>
                      <a:rPr lang="en-US" i="1" dirty="0" smtClean="0">
                        <a:latin typeface="Cambria Math" panose="02040503050406030204" pitchFamily="18" charset="0"/>
                      </a:rPr>
                      <m:t>𝑂</m:t>
                    </m:r>
                    <m:d>
                      <m:dPr>
                        <m:ctrlPr>
                          <a:rPr lang="en-US" i="1" dirty="0" smtClean="0">
                            <a:latin typeface="Cambria Math" panose="02040503050406030204" pitchFamily="18" charset="0"/>
                          </a:rPr>
                        </m:ctrlPr>
                      </m:dPr>
                      <m:e>
                        <m:r>
                          <a:rPr lang="en-US" i="1" dirty="0" smtClean="0">
                            <a:latin typeface="Cambria Math" panose="02040503050406030204" pitchFamily="18" charset="0"/>
                          </a:rPr>
                          <m:t>𝑛</m:t>
                        </m:r>
                      </m:e>
                    </m:d>
                  </m:oMath>
                </a14:m>
                <a:r>
                  <a:rPr lang="en-US" dirty="0"/>
                  <a:t>, where </a:t>
                </a:r>
                <a14:m>
                  <m:oMath xmlns:m="http://schemas.openxmlformats.org/officeDocument/2006/math">
                    <m:r>
                      <a:rPr lang="en-US" i="1" dirty="0" smtClean="0">
                        <a:latin typeface="Cambria Math" panose="02040503050406030204" pitchFamily="18" charset="0"/>
                      </a:rPr>
                      <m:t>𝑛</m:t>
                    </m:r>
                  </m:oMath>
                </a14:m>
                <a:r>
                  <a:rPr lang="en-US" dirty="0"/>
                  <a:t> is the number of nodes in the network. Too slow.</a:t>
                </a:r>
              </a:p>
              <a:p>
                <a:r>
                  <a:rPr lang="en-US" b="1" dirty="0">
                    <a:solidFill>
                      <a:srgbClr val="0070C0"/>
                    </a:solidFill>
                  </a:rPr>
                  <a:t>Modification.</a:t>
                </a:r>
                <a:r>
                  <a:rPr lang="en-US" dirty="0"/>
                  <a:t> However, we can slightly modify the construction of small-world networks so that myopic search will become efficient. Namely, its delivery time will be </a:t>
                </a:r>
                <a14:m>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func>
                          <m:funcPr>
                            <m:ctrlPr>
                              <a:rPr lang="en-US" b="0" i="1" smtClean="0">
                                <a:latin typeface="Cambria Math" panose="02040503050406030204" pitchFamily="18" charset="0"/>
                              </a:rPr>
                            </m:ctrlPr>
                          </m:funcPr>
                          <m:fName>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log</m:t>
                                </m:r>
                              </m:e>
                              <m:sup>
                                <m:r>
                                  <a:rPr lang="en-US" b="0" i="1" smtClean="0">
                                    <a:latin typeface="Cambria Math" panose="02040503050406030204" pitchFamily="18" charset="0"/>
                                  </a:rPr>
                                  <m:t>2</m:t>
                                </m:r>
                              </m:sup>
                            </m:sSup>
                          </m:fName>
                          <m:e>
                            <m:r>
                              <a:rPr lang="en-US" b="0" i="1" smtClean="0">
                                <a:latin typeface="Cambria Math" panose="02040503050406030204" pitchFamily="18" charset="0"/>
                              </a:rPr>
                              <m:t>𝑛</m:t>
                            </m:r>
                          </m:e>
                        </m:func>
                      </m:e>
                    </m:d>
                  </m:oMath>
                </a14:m>
                <a:r>
                  <a:rPr lang="en-US" dirty="0"/>
                  <a:t>.</a:t>
                </a:r>
              </a:p>
            </p:txBody>
          </p:sp>
        </mc:Choice>
        <mc:Fallback xmlns="">
          <p:sp>
            <p:nvSpPr>
              <p:cNvPr id="4" name="Content Placeholder 3">
                <a:extLst>
                  <a:ext uri="{FF2B5EF4-FFF2-40B4-BE49-F238E27FC236}">
                    <a16:creationId xmlns:a16="http://schemas.microsoft.com/office/drawing/2014/main" id="{11A57666-B1F5-4850-A4BD-1E983AE3C715}"/>
                  </a:ext>
                </a:extLst>
              </p:cNvPr>
              <p:cNvSpPr>
                <a:spLocks noGrp="1" noRot="1" noChangeAspect="1" noMove="1" noResize="1" noEditPoints="1" noAdjustHandles="1" noChangeArrowheads="1" noChangeShapeType="1" noTextEdit="1"/>
              </p:cNvSpPr>
              <p:nvPr>
                <p:ph sz="quarter" idx="1"/>
              </p:nvPr>
            </p:nvSpPr>
            <p:spPr>
              <a:blipFill>
                <a:blip r:embed="rId3"/>
                <a:stretch>
                  <a:fillRect l="-280" t="-1357" r="-224"/>
                </a:stretch>
              </a:blipFill>
            </p:spPr>
            <p:txBody>
              <a:bodyPr/>
              <a:lstStyle/>
              <a:p>
                <a:r>
                  <a:rPr lang="en-US">
                    <a:noFill/>
                  </a:rPr>
                  <a:t> </a:t>
                </a:r>
              </a:p>
            </p:txBody>
          </p:sp>
        </mc:Fallback>
      </mc:AlternateContent>
    </p:spTree>
    <p:extLst>
      <p:ext uri="{BB962C8B-B14F-4D97-AF65-F5344CB8AC3E}">
        <p14:creationId xmlns:p14="http://schemas.microsoft.com/office/powerpoint/2010/main" val="2926288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3C4CE-4123-4F1D-B435-C20D39957FA6}"/>
              </a:ext>
            </a:extLst>
          </p:cNvPr>
          <p:cNvSpPr>
            <a:spLocks noGrp="1"/>
          </p:cNvSpPr>
          <p:nvPr>
            <p:ph type="title"/>
          </p:nvPr>
        </p:nvSpPr>
        <p:spPr/>
        <p:txBody>
          <a:bodyPr/>
          <a:lstStyle/>
          <a:p>
            <a:r>
              <a:rPr lang="en-US" dirty="0"/>
              <a:t>Modification: Kleinberg’s Model</a:t>
            </a:r>
          </a:p>
        </p:txBody>
      </p:sp>
      <p:sp>
        <p:nvSpPr>
          <p:cNvPr id="3" name="Slide Number Placeholder 2">
            <a:extLst>
              <a:ext uri="{FF2B5EF4-FFF2-40B4-BE49-F238E27FC236}">
                <a16:creationId xmlns:a16="http://schemas.microsoft.com/office/drawing/2014/main" id="{3716D27E-F97F-432E-9D5D-74D1F4700736}"/>
              </a:ext>
            </a:extLst>
          </p:cNvPr>
          <p:cNvSpPr>
            <a:spLocks noGrp="1"/>
          </p:cNvSpPr>
          <p:nvPr>
            <p:ph type="sldNum" sz="quarter" idx="12"/>
          </p:nvPr>
        </p:nvSpPr>
        <p:spPr/>
        <p:txBody>
          <a:bodyPr>
            <a:normAutofit fontScale="85000" lnSpcReduction="20000"/>
          </a:bodyPr>
          <a:lstStyle/>
          <a:p>
            <a:fld id="{69974E82-3C2C-4ABB-838F-79BD9B35B7DF}" type="slidenum">
              <a:rPr lang="en-US" smtClean="0"/>
              <a:t>27</a:t>
            </a:fld>
            <a:endParaRPr lang="en-US"/>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11A57666-B1F5-4850-A4BD-1E983AE3C715}"/>
                  </a:ext>
                </a:extLst>
              </p:cNvPr>
              <p:cNvSpPr>
                <a:spLocks noGrp="1"/>
              </p:cNvSpPr>
              <p:nvPr>
                <p:ph sz="quarter" idx="1"/>
              </p:nvPr>
            </p:nvSpPr>
            <p:spPr/>
            <p:txBody>
              <a:bodyPr>
                <a:normAutofit/>
              </a:bodyPr>
              <a:lstStyle/>
              <a:p>
                <a:r>
                  <a:rPr lang="en-US" b="1" dirty="0">
                    <a:solidFill>
                      <a:srgbClr val="0070C0"/>
                    </a:solidFill>
                  </a:rPr>
                  <a:t>Idea. </a:t>
                </a:r>
                <a:r>
                  <a:rPr lang="en-US" dirty="0"/>
                  <a:t>Instead of assuming that shortcuts are placed uniformly at random, we assume (not unreasonably) that people have more acquaintances among those who are close to them than among those who are far away.</a:t>
                </a:r>
              </a:p>
              <a:p>
                <a:r>
                  <a:rPr lang="en-US" b="1" dirty="0">
                    <a:solidFill>
                      <a:srgbClr val="0070C0"/>
                    </a:solidFill>
                  </a:rPr>
                  <a:t>Kleinberg’s model. </a:t>
                </a:r>
                <a:r>
                  <a:rPr lang="en-US" dirty="0"/>
                  <a:t>Shortcuts are still placed at random, but they are chosen so that the probability of a particular shortcut covering a local-edge distance </a:t>
                </a:r>
                <a14:m>
                  <m:oMath xmlns:m="http://schemas.openxmlformats.org/officeDocument/2006/math">
                    <m:r>
                      <a:rPr lang="en-US" i="1" dirty="0" smtClean="0">
                        <a:latin typeface="Cambria Math" panose="02040503050406030204" pitchFamily="18" charset="0"/>
                      </a:rPr>
                      <m:t>𝑑</m:t>
                    </m:r>
                  </m:oMath>
                </a14:m>
                <a:r>
                  <a:rPr lang="en-US" dirty="0"/>
                  <a:t> is proportional to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𝑑</m:t>
                        </m:r>
                      </m:e>
                      <m:sup>
                        <m:r>
                          <a:rPr lang="en-US" b="0" i="1" smtClean="0">
                            <a:latin typeface="Cambria Math" panose="02040503050406030204" pitchFamily="18" charset="0"/>
                          </a:rPr>
                          <m:t>− </m:t>
                        </m:r>
                        <m:r>
                          <a:rPr lang="en-US" b="0" i="1" smtClean="0">
                            <a:latin typeface="Cambria Math" panose="02040503050406030204" pitchFamily="18" charset="0"/>
                          </a:rPr>
                          <m:t>𝛼</m:t>
                        </m:r>
                      </m:sup>
                    </m:sSup>
                  </m:oMath>
                </a14:m>
                <a:r>
                  <a:rPr lang="en-US" dirty="0"/>
                  <a:t> where </a:t>
                </a:r>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≥0</m:t>
                    </m:r>
                  </m:oMath>
                </a14:m>
                <a:r>
                  <a:rPr lang="en-US" dirty="0"/>
                  <a:t>. Notice that the standard small-world model is a special case of the Kleinberg model where </a:t>
                </a:r>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=0</m:t>
                    </m:r>
                  </m:oMath>
                </a14:m>
                <a:r>
                  <a:rPr lang="en-US" dirty="0"/>
                  <a:t>. </a:t>
                </a:r>
              </a:p>
            </p:txBody>
          </p:sp>
        </mc:Choice>
        <mc:Fallback xmlns="">
          <p:sp>
            <p:nvSpPr>
              <p:cNvPr id="4" name="Content Placeholder 3">
                <a:extLst>
                  <a:ext uri="{FF2B5EF4-FFF2-40B4-BE49-F238E27FC236}">
                    <a16:creationId xmlns:a16="http://schemas.microsoft.com/office/drawing/2014/main" id="{11A57666-B1F5-4850-A4BD-1E983AE3C715}"/>
                  </a:ext>
                </a:extLst>
              </p:cNvPr>
              <p:cNvSpPr>
                <a:spLocks noGrp="1" noRot="1" noChangeAspect="1" noMove="1" noResize="1" noEditPoints="1" noAdjustHandles="1" noChangeArrowheads="1" noChangeShapeType="1" noTextEdit="1"/>
              </p:cNvSpPr>
              <p:nvPr>
                <p:ph sz="quarter" idx="1"/>
              </p:nvPr>
            </p:nvSpPr>
            <p:spPr>
              <a:blipFill>
                <a:blip r:embed="rId3"/>
                <a:stretch>
                  <a:fillRect l="-280" t="-1357" r="-897"/>
                </a:stretch>
              </a:blipFill>
            </p:spPr>
            <p:txBody>
              <a:bodyPr/>
              <a:lstStyle/>
              <a:p>
                <a:r>
                  <a:rPr lang="en-US">
                    <a:noFill/>
                  </a:rPr>
                  <a:t> </a:t>
                </a:r>
              </a:p>
            </p:txBody>
          </p:sp>
        </mc:Fallback>
      </mc:AlternateContent>
    </p:spTree>
    <p:extLst>
      <p:ext uri="{BB962C8B-B14F-4D97-AF65-F5344CB8AC3E}">
        <p14:creationId xmlns:p14="http://schemas.microsoft.com/office/powerpoint/2010/main" val="4019413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BFBDD04F-96FE-458A-B490-2C2A92FE87CD}"/>
                  </a:ext>
                </a:extLst>
              </p:cNvPr>
              <p:cNvSpPr>
                <a:spLocks noGrp="1"/>
              </p:cNvSpPr>
              <p:nvPr>
                <p:ph type="title"/>
              </p:nvPr>
            </p:nvSpPr>
            <p:spPr/>
            <p:txBody>
              <a:bodyPr/>
              <a:lstStyle/>
              <a:p>
                <a:r>
                  <a:rPr lang="en-US" dirty="0"/>
                  <a:t>Should </a:t>
                </a:r>
                <a14:m>
                  <m:oMath xmlns:m="http://schemas.openxmlformats.org/officeDocument/2006/math">
                    <m:r>
                      <a:rPr lang="en-US" i="1" dirty="0">
                        <a:latin typeface="Cambria Math" panose="02040503050406030204" pitchFamily="18" charset="0"/>
                      </a:rPr>
                      <m:t>𝛼</m:t>
                    </m:r>
                  </m:oMath>
                </a14:m>
                <a:r>
                  <a:rPr lang="en-US" dirty="0"/>
                  <a:t> Be Large or Small?</a:t>
                </a:r>
              </a:p>
            </p:txBody>
          </p:sp>
        </mc:Choice>
        <mc:Fallback xmlns="">
          <p:sp>
            <p:nvSpPr>
              <p:cNvPr id="2" name="Title 1">
                <a:extLst>
                  <a:ext uri="{FF2B5EF4-FFF2-40B4-BE49-F238E27FC236}">
                    <a16:creationId xmlns:a16="http://schemas.microsoft.com/office/drawing/2014/main" id="{BFBDD04F-96FE-458A-B490-2C2A92FE87CD}"/>
                  </a:ext>
                </a:extLst>
              </p:cNvPr>
              <p:cNvSpPr>
                <a:spLocks noGrp="1" noRot="1" noChangeAspect="1" noMove="1" noResize="1" noEditPoints="1" noAdjustHandles="1" noChangeArrowheads="1" noChangeShapeType="1" noTextEdit="1"/>
              </p:cNvSpPr>
              <p:nvPr>
                <p:ph type="title"/>
              </p:nvPr>
            </p:nvSpPr>
            <p:spPr>
              <a:blipFill>
                <a:blip r:embed="rId2"/>
                <a:stretch>
                  <a:fillRect l="-2243" t="-1235" b="-17901"/>
                </a:stretch>
              </a:blipFill>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1A5482C5-D812-4ED4-979E-A4C5D166F431}"/>
              </a:ext>
            </a:extLst>
          </p:cNvPr>
          <p:cNvSpPr>
            <a:spLocks noGrp="1"/>
          </p:cNvSpPr>
          <p:nvPr>
            <p:ph type="sldNum" sz="quarter" idx="12"/>
          </p:nvPr>
        </p:nvSpPr>
        <p:spPr/>
        <p:txBody>
          <a:bodyPr>
            <a:normAutofit fontScale="85000" lnSpcReduction="20000"/>
          </a:bodyPr>
          <a:lstStyle/>
          <a:p>
            <a:fld id="{69974E82-3C2C-4ABB-838F-79BD9B35B7DF}" type="slidenum">
              <a:rPr lang="en-US" smtClean="0"/>
              <a:t>28</a:t>
            </a:fld>
            <a:endParaRPr lang="en-US"/>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779C9902-C305-4662-B6F4-CE8C5ADF5D5B}"/>
                  </a:ext>
                </a:extLst>
              </p:cNvPr>
              <p:cNvSpPr>
                <a:spLocks noGrp="1"/>
              </p:cNvSpPr>
              <p:nvPr>
                <p:ph sz="quarter" idx="1"/>
              </p:nvPr>
            </p:nvSpPr>
            <p:spPr/>
            <p:txBody>
              <a:bodyPr>
                <a:normAutofit lnSpcReduction="10000"/>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b="1" dirty="0">
                  <a:solidFill>
                    <a:srgbClr val="0070C0"/>
                  </a:solidFill>
                </a:endParaRPr>
              </a:p>
              <a:p>
                <a:pPr marL="0" indent="0">
                  <a:buNone/>
                </a:pPr>
                <a:r>
                  <a:rPr lang="en-US" b="1" dirty="0">
                    <a:solidFill>
                      <a:srgbClr val="0070C0"/>
                    </a:solidFill>
                  </a:rPr>
                  <a:t>Question.</a:t>
                </a:r>
                <a:r>
                  <a:rPr lang="en-US" dirty="0"/>
                  <a:t> Is there a good trade-off for </a:t>
                </a:r>
                <a14:m>
                  <m:oMath xmlns:m="http://schemas.openxmlformats.org/officeDocument/2006/math">
                    <m:r>
                      <a:rPr lang="en-US" b="0" i="1" dirty="0" smtClean="0">
                        <a:latin typeface="Cambria Math" panose="02040503050406030204" pitchFamily="18" charset="0"/>
                      </a:rPr>
                      <m:t>𝛼</m:t>
                    </m:r>
                  </m:oMath>
                </a14:m>
                <a:r>
                  <a:rPr lang="en-US" dirty="0"/>
                  <a:t> at which myopic search is efficient?</a:t>
                </a:r>
              </a:p>
            </p:txBody>
          </p:sp>
        </mc:Choice>
        <mc:Fallback xmlns="">
          <p:sp>
            <p:nvSpPr>
              <p:cNvPr id="4" name="Content Placeholder 3">
                <a:extLst>
                  <a:ext uri="{FF2B5EF4-FFF2-40B4-BE49-F238E27FC236}">
                    <a16:creationId xmlns:a16="http://schemas.microsoft.com/office/drawing/2014/main" id="{779C9902-C305-4662-B6F4-CE8C5ADF5D5B}"/>
                  </a:ext>
                </a:extLst>
              </p:cNvPr>
              <p:cNvSpPr>
                <a:spLocks noGrp="1" noRot="1" noChangeAspect="1" noMove="1" noResize="1" noEditPoints="1" noAdjustHandles="1" noChangeArrowheads="1" noChangeShapeType="1" noTextEdit="1"/>
              </p:cNvSpPr>
              <p:nvPr>
                <p:ph sz="quarter" idx="1"/>
              </p:nvPr>
            </p:nvSpPr>
            <p:spPr>
              <a:blipFill>
                <a:blip r:embed="rId3"/>
                <a:stretch>
                  <a:fillRect l="-1178"/>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42E304C1-4AC0-4805-8D4F-59763879D68A}"/>
              </a:ext>
            </a:extLst>
          </p:cNvPr>
          <p:cNvPicPr>
            <a:picLocks noChangeAspect="1"/>
          </p:cNvPicPr>
          <p:nvPr/>
        </p:nvPicPr>
        <p:blipFill>
          <a:blip r:embed="rId4"/>
          <a:stretch>
            <a:fillRect/>
          </a:stretch>
        </p:blipFill>
        <p:spPr>
          <a:xfrm>
            <a:off x="8572856" y="1516698"/>
            <a:ext cx="1371600" cy="1271725"/>
          </a:xfrm>
          <a:prstGeom prst="rect">
            <a:avLst/>
          </a:prstGeom>
        </p:spPr>
      </p:pic>
      <p:pic>
        <p:nvPicPr>
          <p:cNvPr id="6" name="Picture 5">
            <a:extLst>
              <a:ext uri="{FF2B5EF4-FFF2-40B4-BE49-F238E27FC236}">
                <a16:creationId xmlns:a16="http://schemas.microsoft.com/office/drawing/2014/main" id="{11E21B81-9FB2-4317-BAC4-9B8D31214909}"/>
              </a:ext>
            </a:extLst>
          </p:cNvPr>
          <p:cNvPicPr>
            <a:picLocks noChangeAspect="1"/>
          </p:cNvPicPr>
          <p:nvPr/>
        </p:nvPicPr>
        <p:blipFill>
          <a:blip r:embed="rId5"/>
          <a:stretch>
            <a:fillRect/>
          </a:stretch>
        </p:blipFill>
        <p:spPr>
          <a:xfrm>
            <a:off x="8572856" y="3028592"/>
            <a:ext cx="1337733" cy="1406925"/>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9F99591-5CEB-42F1-9E75-466EB6A39115}"/>
                  </a:ext>
                </a:extLst>
              </p:cNvPr>
              <p:cNvSpPr txBox="1"/>
              <p:nvPr/>
            </p:nvSpPr>
            <p:spPr>
              <a:xfrm>
                <a:off x="816865" y="1733276"/>
                <a:ext cx="7669110" cy="984885"/>
              </a:xfrm>
              <a:prstGeom prst="rect">
                <a:avLst/>
              </a:prstGeom>
              <a:noFill/>
            </p:spPr>
            <p:txBody>
              <a:bodyPr wrap="square" rtlCol="0">
                <a:spAutoFit/>
              </a:bodyPr>
              <a:lstStyle/>
              <a:p>
                <a:r>
                  <a:rPr lang="en-US" sz="2900" b="1" dirty="0">
                    <a:solidFill>
                      <a:srgbClr val="0070C0"/>
                    </a:solidFill>
                  </a:rPr>
                  <a:t>Large </a:t>
                </a:r>
                <a14:m>
                  <m:oMath xmlns:m="http://schemas.openxmlformats.org/officeDocument/2006/math">
                    <m:r>
                      <a:rPr lang="en-US" sz="2900" b="1" i="1" dirty="0" smtClean="0">
                        <a:solidFill>
                          <a:srgbClr val="0070C0"/>
                        </a:solidFill>
                        <a:latin typeface="Cambria Math" panose="02040503050406030204" pitchFamily="18" charset="0"/>
                      </a:rPr>
                      <m:t>𝜶</m:t>
                    </m:r>
                  </m:oMath>
                </a14:m>
                <a:r>
                  <a:rPr lang="en-US" sz="2900" b="1" dirty="0">
                    <a:solidFill>
                      <a:srgbClr val="0070C0"/>
                    </a:solidFill>
                  </a:rPr>
                  <a:t>. </a:t>
                </a:r>
                <a:r>
                  <a:rPr lang="en-US" sz="2900" dirty="0"/>
                  <a:t>Too many shortcuts of small span. They are not “long” enough to create a small world.</a:t>
                </a:r>
              </a:p>
            </p:txBody>
          </p:sp>
        </mc:Choice>
        <mc:Fallback xmlns="">
          <p:sp>
            <p:nvSpPr>
              <p:cNvPr id="7" name="TextBox 6">
                <a:extLst>
                  <a:ext uri="{FF2B5EF4-FFF2-40B4-BE49-F238E27FC236}">
                    <a16:creationId xmlns:a16="http://schemas.microsoft.com/office/drawing/2014/main" id="{99F99591-5CEB-42F1-9E75-466EB6A39115}"/>
                  </a:ext>
                </a:extLst>
              </p:cNvPr>
              <p:cNvSpPr txBox="1">
                <a:spLocks noRot="1" noChangeAspect="1" noMove="1" noResize="1" noEditPoints="1" noAdjustHandles="1" noChangeArrowheads="1" noChangeShapeType="1" noTextEdit="1"/>
              </p:cNvSpPr>
              <p:nvPr/>
            </p:nvSpPr>
            <p:spPr>
              <a:xfrm>
                <a:off x="816865" y="1733276"/>
                <a:ext cx="7669110" cy="984885"/>
              </a:xfrm>
              <a:prstGeom prst="rect">
                <a:avLst/>
              </a:prstGeom>
              <a:blipFill>
                <a:blip r:embed="rId6"/>
                <a:stretch>
                  <a:fillRect l="-1669" t="-6173"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0B1FFBD-C533-4B79-8C47-0FFBCED4BDB3}"/>
                  </a:ext>
                </a:extLst>
              </p:cNvPr>
              <p:cNvSpPr txBox="1"/>
              <p:nvPr/>
            </p:nvSpPr>
            <p:spPr>
              <a:xfrm>
                <a:off x="816863" y="3132519"/>
                <a:ext cx="7566561" cy="1431161"/>
              </a:xfrm>
              <a:prstGeom prst="rect">
                <a:avLst/>
              </a:prstGeom>
              <a:noFill/>
            </p:spPr>
            <p:txBody>
              <a:bodyPr wrap="square" rtlCol="0">
                <a:spAutoFit/>
              </a:bodyPr>
              <a:lstStyle/>
              <a:p>
                <a:r>
                  <a:rPr lang="en-US" sz="2900" b="1" dirty="0">
                    <a:solidFill>
                      <a:srgbClr val="0070C0"/>
                    </a:solidFill>
                  </a:rPr>
                  <a:t>Small </a:t>
                </a:r>
                <a14:m>
                  <m:oMath xmlns:m="http://schemas.openxmlformats.org/officeDocument/2006/math">
                    <m:r>
                      <a:rPr lang="en-US" sz="2900" b="1" i="1" dirty="0" smtClean="0">
                        <a:solidFill>
                          <a:srgbClr val="0070C0"/>
                        </a:solidFill>
                        <a:latin typeface="Cambria Math" panose="02040503050406030204" pitchFamily="18" charset="0"/>
                      </a:rPr>
                      <m:t>𝜶</m:t>
                    </m:r>
                  </m:oMath>
                </a14:m>
                <a:r>
                  <a:rPr lang="en-US" sz="2900" b="1" dirty="0">
                    <a:solidFill>
                      <a:srgbClr val="0070C0"/>
                    </a:solidFill>
                  </a:rPr>
                  <a:t>. </a:t>
                </a:r>
                <a:r>
                  <a:rPr lang="en-US" sz="2900" dirty="0"/>
                  <a:t>There are many shortcuts of large span, but they are “too random” and cannot be used effectively for decentralized search.</a:t>
                </a:r>
              </a:p>
            </p:txBody>
          </p:sp>
        </mc:Choice>
        <mc:Fallback xmlns="">
          <p:sp>
            <p:nvSpPr>
              <p:cNvPr id="8" name="TextBox 7">
                <a:extLst>
                  <a:ext uri="{FF2B5EF4-FFF2-40B4-BE49-F238E27FC236}">
                    <a16:creationId xmlns:a16="http://schemas.microsoft.com/office/drawing/2014/main" id="{20B1FFBD-C533-4B79-8C47-0FFBCED4BDB3}"/>
                  </a:ext>
                </a:extLst>
              </p:cNvPr>
              <p:cNvSpPr txBox="1">
                <a:spLocks noRot="1" noChangeAspect="1" noMove="1" noResize="1" noEditPoints="1" noAdjustHandles="1" noChangeArrowheads="1" noChangeShapeType="1" noTextEdit="1"/>
              </p:cNvSpPr>
              <p:nvPr/>
            </p:nvSpPr>
            <p:spPr>
              <a:xfrm>
                <a:off x="816863" y="3132519"/>
                <a:ext cx="7566561" cy="1431161"/>
              </a:xfrm>
              <a:prstGeom prst="rect">
                <a:avLst/>
              </a:prstGeom>
              <a:blipFill>
                <a:blip r:embed="rId7"/>
                <a:stretch>
                  <a:fillRect l="-1692" t="-4255" r="-725" b="-11489"/>
                </a:stretch>
              </a:blipFill>
            </p:spPr>
            <p:txBody>
              <a:bodyPr/>
              <a:lstStyle/>
              <a:p>
                <a:r>
                  <a:rPr lang="en-US">
                    <a:noFill/>
                  </a:rPr>
                  <a:t> </a:t>
                </a:r>
              </a:p>
            </p:txBody>
          </p:sp>
        </mc:Fallback>
      </mc:AlternateContent>
    </p:spTree>
    <p:extLst>
      <p:ext uri="{BB962C8B-B14F-4D97-AF65-F5344CB8AC3E}">
        <p14:creationId xmlns:p14="http://schemas.microsoft.com/office/powerpoint/2010/main" val="478460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B24B1-6900-49A1-A016-68AAA063C165}"/>
              </a:ext>
            </a:extLst>
          </p:cNvPr>
          <p:cNvSpPr>
            <a:spLocks noGrp="1"/>
          </p:cNvSpPr>
          <p:nvPr>
            <p:ph type="title"/>
          </p:nvPr>
        </p:nvSpPr>
        <p:spPr/>
        <p:txBody>
          <a:bodyPr/>
          <a:lstStyle/>
          <a:p>
            <a:r>
              <a:rPr lang="en-US" dirty="0"/>
              <a:t>Trade-Off for Grid-Based Networks</a:t>
            </a:r>
          </a:p>
        </p:txBody>
      </p:sp>
      <p:sp>
        <p:nvSpPr>
          <p:cNvPr id="3" name="Slide Number Placeholder 2">
            <a:extLst>
              <a:ext uri="{FF2B5EF4-FFF2-40B4-BE49-F238E27FC236}">
                <a16:creationId xmlns:a16="http://schemas.microsoft.com/office/drawing/2014/main" id="{B35EE4EA-2041-4AF4-A330-DD58F8E73FB8}"/>
              </a:ext>
            </a:extLst>
          </p:cNvPr>
          <p:cNvSpPr>
            <a:spLocks noGrp="1"/>
          </p:cNvSpPr>
          <p:nvPr>
            <p:ph type="sldNum" sz="quarter" idx="12"/>
          </p:nvPr>
        </p:nvSpPr>
        <p:spPr/>
        <p:txBody>
          <a:bodyPr>
            <a:normAutofit fontScale="85000" lnSpcReduction="20000"/>
          </a:bodyPr>
          <a:lstStyle/>
          <a:p>
            <a:fld id="{69974E82-3C2C-4ABB-838F-79BD9B35B7DF}" type="slidenum">
              <a:rPr lang="en-US" smtClean="0"/>
              <a:t>29</a:t>
            </a:fld>
            <a:endParaRPr lang="en-US"/>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801E131B-8F57-40B2-8EB6-9CAFB2E5B088}"/>
                  </a:ext>
                </a:extLst>
              </p:cNvPr>
              <p:cNvSpPr>
                <a:spLocks noGrp="1"/>
              </p:cNvSpPr>
              <p:nvPr>
                <p:ph sz="quarter" idx="1"/>
              </p:nvPr>
            </p:nvSpPr>
            <p:spPr/>
            <p:txBody>
              <a:bodyPr/>
              <a:lstStyle/>
              <a:p>
                <a:pPr marL="0" indent="0">
                  <a:buNone/>
                </a:pPr>
                <a:r>
                  <a:rPr lang="en-US" dirty="0"/>
                  <a:t>Jon Kleinberg gave a positive answer to this question for </a:t>
                </a:r>
                <a:r>
                  <a:rPr lang="en-US" dirty="0">
                    <a:solidFill>
                      <a:srgbClr val="FF0000"/>
                    </a:solidFill>
                  </a:rPr>
                  <a:t>grid-based networks</a:t>
                </a:r>
                <a:r>
                  <a:rPr lang="en-US" dirty="0"/>
                  <a:t> that are obtained from </a:t>
                </a:r>
                <a14:m>
                  <m:oMath xmlns:m="http://schemas.openxmlformats.org/officeDocument/2006/math">
                    <m:r>
                      <a:rPr lang="en-US" i="1" dirty="0" smtClean="0">
                        <a:latin typeface="Cambria Math" panose="02040503050406030204" pitchFamily="18" charset="0"/>
                      </a:rPr>
                      <m:t>𝑘</m:t>
                    </m:r>
                  </m:oMath>
                </a14:m>
                <a:r>
                  <a:rPr lang="en-US" dirty="0"/>
                  <a:t>-dimensional grids by adding random shortcuts. Here are examples of such networks:</a:t>
                </a:r>
              </a:p>
            </p:txBody>
          </p:sp>
        </mc:Choice>
        <mc:Fallback xmlns="">
          <p:sp>
            <p:nvSpPr>
              <p:cNvPr id="4" name="Content Placeholder 3">
                <a:extLst>
                  <a:ext uri="{FF2B5EF4-FFF2-40B4-BE49-F238E27FC236}">
                    <a16:creationId xmlns:a16="http://schemas.microsoft.com/office/drawing/2014/main" id="{801E131B-8F57-40B2-8EB6-9CAFB2E5B088}"/>
                  </a:ext>
                </a:extLst>
              </p:cNvPr>
              <p:cNvSpPr>
                <a:spLocks noGrp="1" noRot="1" noChangeAspect="1" noMove="1" noResize="1" noEditPoints="1" noAdjustHandles="1" noChangeArrowheads="1" noChangeShapeType="1" noTextEdit="1"/>
              </p:cNvSpPr>
              <p:nvPr>
                <p:ph sz="quarter" idx="1"/>
              </p:nvPr>
            </p:nvSpPr>
            <p:spPr>
              <a:blipFill>
                <a:blip r:embed="rId2"/>
                <a:stretch>
                  <a:fillRect l="-1178" t="-1357" r="-1122"/>
                </a:stretch>
              </a:blipFill>
            </p:spPr>
            <p:txBody>
              <a:bodyPr/>
              <a:lstStyle/>
              <a:p>
                <a:r>
                  <a:rPr lang="en-US">
                    <a:noFill/>
                  </a:rPr>
                  <a:t> </a:t>
                </a:r>
              </a:p>
            </p:txBody>
          </p:sp>
        </mc:Fallback>
      </mc:AlternateContent>
      <p:pic>
        <p:nvPicPr>
          <p:cNvPr id="5" name="Picture 4" descr="A close up of a mans face&#10;&#10;Description automatically generated">
            <a:extLst>
              <a:ext uri="{FF2B5EF4-FFF2-40B4-BE49-F238E27FC236}">
                <a16:creationId xmlns:a16="http://schemas.microsoft.com/office/drawing/2014/main" id="{1DA4579E-61A3-4A9A-B1EA-8386D1A29D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4657" y="3186127"/>
            <a:ext cx="2438400" cy="1965960"/>
          </a:xfrm>
          <a:prstGeom prst="rect">
            <a:avLst/>
          </a:prstGeom>
        </p:spPr>
      </p:pic>
      <p:pic>
        <p:nvPicPr>
          <p:cNvPr id="6" name="Content Placeholder 7" descr="A picture containing game, sport, basketball&#10;&#10;Description automatically generated">
            <a:extLst>
              <a:ext uri="{FF2B5EF4-FFF2-40B4-BE49-F238E27FC236}">
                <a16:creationId xmlns:a16="http://schemas.microsoft.com/office/drawing/2014/main" id="{83CFF250-494B-483E-A643-916569A484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90371" y="3186127"/>
            <a:ext cx="2097143" cy="2108572"/>
          </a:xfrm>
          <a:prstGeom prst="rect">
            <a:avLst/>
          </a:prstGeom>
        </p:spPr>
      </p:pic>
      <p:sp>
        <p:nvSpPr>
          <p:cNvPr id="7" name="TextBox 6">
            <a:extLst>
              <a:ext uri="{FF2B5EF4-FFF2-40B4-BE49-F238E27FC236}">
                <a16:creationId xmlns:a16="http://schemas.microsoft.com/office/drawing/2014/main" id="{493C8DD3-63FA-4B62-901A-9F029D5717B4}"/>
              </a:ext>
            </a:extLst>
          </p:cNvPr>
          <p:cNvSpPr txBox="1"/>
          <p:nvPr/>
        </p:nvSpPr>
        <p:spPr>
          <a:xfrm>
            <a:off x="1733177" y="5343137"/>
            <a:ext cx="2941373" cy="830997"/>
          </a:xfrm>
          <a:prstGeom prst="rect">
            <a:avLst/>
          </a:prstGeom>
          <a:noFill/>
        </p:spPr>
        <p:txBody>
          <a:bodyPr wrap="square" rtlCol="0">
            <a:spAutoFit/>
          </a:bodyPr>
          <a:lstStyle/>
          <a:p>
            <a:r>
              <a:rPr lang="en-US" sz="2400" dirty="0">
                <a:solidFill>
                  <a:srgbClr val="0070C0"/>
                </a:solidFill>
              </a:rPr>
              <a:t>network based on one-dimensional ring</a:t>
            </a:r>
          </a:p>
        </p:txBody>
      </p:sp>
      <p:sp>
        <p:nvSpPr>
          <p:cNvPr id="8" name="TextBox 7">
            <a:extLst>
              <a:ext uri="{FF2B5EF4-FFF2-40B4-BE49-F238E27FC236}">
                <a16:creationId xmlns:a16="http://schemas.microsoft.com/office/drawing/2014/main" id="{DE2B57FA-619F-4A2E-BE2A-FA12638BB6FB}"/>
              </a:ext>
            </a:extLst>
          </p:cNvPr>
          <p:cNvSpPr txBox="1"/>
          <p:nvPr/>
        </p:nvSpPr>
        <p:spPr>
          <a:xfrm>
            <a:off x="6665833" y="5345410"/>
            <a:ext cx="3350694" cy="830997"/>
          </a:xfrm>
          <a:prstGeom prst="rect">
            <a:avLst/>
          </a:prstGeom>
          <a:noFill/>
        </p:spPr>
        <p:txBody>
          <a:bodyPr wrap="square" rtlCol="0">
            <a:spAutoFit/>
          </a:bodyPr>
          <a:lstStyle/>
          <a:p>
            <a:r>
              <a:rPr lang="en-US" sz="2400" dirty="0">
                <a:solidFill>
                  <a:srgbClr val="0070C0"/>
                </a:solidFill>
              </a:rPr>
              <a:t>directed network based on two-dimensional grid</a:t>
            </a:r>
          </a:p>
        </p:txBody>
      </p:sp>
    </p:spTree>
    <p:extLst>
      <p:ext uri="{BB962C8B-B14F-4D97-AF65-F5344CB8AC3E}">
        <p14:creationId xmlns:p14="http://schemas.microsoft.com/office/powerpoint/2010/main" val="4044395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D5D23-3C2B-4D5D-9896-91220AF8D9FB}"/>
              </a:ext>
            </a:extLst>
          </p:cNvPr>
          <p:cNvSpPr>
            <a:spLocks noGrp="1"/>
          </p:cNvSpPr>
          <p:nvPr>
            <p:ph type="title"/>
          </p:nvPr>
        </p:nvSpPr>
        <p:spPr/>
        <p:txBody>
          <a:bodyPr/>
          <a:lstStyle/>
          <a:p>
            <a:r>
              <a:rPr lang="en-US" dirty="0"/>
              <a:t>Distance Between People</a:t>
            </a:r>
          </a:p>
        </p:txBody>
      </p:sp>
      <p:sp>
        <p:nvSpPr>
          <p:cNvPr id="3" name="Slide Number Placeholder 2">
            <a:extLst>
              <a:ext uri="{FF2B5EF4-FFF2-40B4-BE49-F238E27FC236}">
                <a16:creationId xmlns:a16="http://schemas.microsoft.com/office/drawing/2014/main" id="{7475E9F4-4E7A-4994-94AF-B94581D640BE}"/>
              </a:ext>
            </a:extLst>
          </p:cNvPr>
          <p:cNvSpPr>
            <a:spLocks noGrp="1"/>
          </p:cNvSpPr>
          <p:nvPr>
            <p:ph type="sldNum" sz="quarter" idx="12"/>
          </p:nvPr>
        </p:nvSpPr>
        <p:spPr/>
        <p:txBody>
          <a:bodyPr>
            <a:normAutofit fontScale="85000" lnSpcReduction="20000"/>
          </a:bodyPr>
          <a:lstStyle/>
          <a:p>
            <a:fld id="{69974E82-3C2C-4ABB-838F-79BD9B35B7DF}" type="slidenum">
              <a:rPr lang="en-US" smtClean="0"/>
              <a:t>3</a:t>
            </a:fld>
            <a:endParaRPr lang="en-US"/>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5F369636-7229-445F-9967-6A10E538E9E5}"/>
                  </a:ext>
                </a:extLst>
              </p:cNvPr>
              <p:cNvSpPr>
                <a:spLocks noGrp="1"/>
              </p:cNvSpPr>
              <p:nvPr>
                <p:ph sz="quarter" idx="1"/>
              </p:nvPr>
            </p:nvSpPr>
            <p:spPr/>
            <p:txBody>
              <a:bodyPr/>
              <a:lstStyle/>
              <a:p>
                <a:r>
                  <a:rPr lang="en-US" b="1" dirty="0">
                    <a:solidFill>
                      <a:srgbClr val="0070C0"/>
                    </a:solidFill>
                  </a:rPr>
                  <a:t>Distance in networks.</a:t>
                </a:r>
                <a:r>
                  <a:rPr lang="en-US" dirty="0"/>
                  <a:t> Consider a network represented by an undirected graph. Recall that the </a:t>
                </a:r>
                <a:r>
                  <a:rPr lang="en-US" dirty="0">
                    <a:solidFill>
                      <a:srgbClr val="FF0000"/>
                    </a:solidFill>
                  </a:rPr>
                  <a:t>distance</a:t>
                </a:r>
                <a:r>
                  <a:rPr lang="en-US" dirty="0"/>
                  <a:t> between nodes </a:t>
                </a:r>
                <a14:m>
                  <m:oMath xmlns:m="http://schemas.openxmlformats.org/officeDocument/2006/math">
                    <m:r>
                      <a:rPr lang="en-US" i="1" dirty="0" smtClean="0">
                        <a:latin typeface="Cambria Math" panose="02040503050406030204" pitchFamily="18" charset="0"/>
                      </a:rPr>
                      <m:t>𝑢</m:t>
                    </m:r>
                  </m:oMath>
                </a14:m>
                <a:r>
                  <a:rPr lang="en-US" dirty="0"/>
                  <a:t> and </a:t>
                </a:r>
                <a14:m>
                  <m:oMath xmlns:m="http://schemas.openxmlformats.org/officeDocument/2006/math">
                    <m:r>
                      <a:rPr lang="en-US" i="1" dirty="0" smtClean="0">
                        <a:latin typeface="Cambria Math" panose="02040503050406030204" pitchFamily="18" charset="0"/>
                      </a:rPr>
                      <m:t>𝑣</m:t>
                    </m:r>
                  </m:oMath>
                </a14:m>
                <a:r>
                  <a:rPr lang="en-US" dirty="0"/>
                  <a:t> is the length of a shortest path between </a:t>
                </a:r>
                <a14:m>
                  <m:oMath xmlns:m="http://schemas.openxmlformats.org/officeDocument/2006/math">
                    <m:r>
                      <a:rPr lang="en-US" i="1" dirty="0" smtClean="0">
                        <a:latin typeface="Cambria Math" panose="02040503050406030204" pitchFamily="18" charset="0"/>
                      </a:rPr>
                      <m:t>𝑢</m:t>
                    </m:r>
                  </m:oMath>
                </a14:m>
                <a:r>
                  <a:rPr lang="en-US" dirty="0"/>
                  <a:t> and </a:t>
                </a:r>
                <a14:m>
                  <m:oMath xmlns:m="http://schemas.openxmlformats.org/officeDocument/2006/math">
                    <m:r>
                      <a:rPr lang="en-US" i="1" dirty="0" smtClean="0">
                        <a:latin typeface="Cambria Math" panose="02040503050406030204" pitchFamily="18" charset="0"/>
                      </a:rPr>
                      <m:t>𝑣</m:t>
                    </m:r>
                  </m:oMath>
                </a14:m>
                <a:r>
                  <a:rPr lang="en-US" dirty="0"/>
                  <a:t>. </a:t>
                </a:r>
              </a:p>
              <a:p>
                <a:r>
                  <a:rPr lang="en-US" b="1" dirty="0">
                    <a:solidFill>
                      <a:srgbClr val="0070C0"/>
                    </a:solidFill>
                  </a:rPr>
                  <a:t>Distance in social networks.</a:t>
                </a:r>
                <a:r>
                  <a:rPr lang="en-US" dirty="0"/>
                  <a:t> It was observed by a few researchers in the 1960s that the typical distance between people in social networks is very small.</a:t>
                </a:r>
              </a:p>
              <a:p>
                <a:r>
                  <a:rPr lang="en-US" b="1" dirty="0">
                    <a:solidFill>
                      <a:srgbClr val="0070C0"/>
                    </a:solidFill>
                  </a:rPr>
                  <a:t>Milgram’s small-world experiment. </a:t>
                </a:r>
                <a:r>
                  <a:rPr lang="en-US" dirty="0"/>
                  <a:t>The first experiment confirming these observations was made by Stanley Milgram in 1967. Numerous subsequent experiments confirmed the small-world phenomenon too. </a:t>
                </a:r>
              </a:p>
              <a:p>
                <a:endParaRPr lang="en-US" dirty="0"/>
              </a:p>
            </p:txBody>
          </p:sp>
        </mc:Choice>
        <mc:Fallback xmlns="">
          <p:sp>
            <p:nvSpPr>
              <p:cNvPr id="4" name="Content Placeholder 3">
                <a:extLst>
                  <a:ext uri="{FF2B5EF4-FFF2-40B4-BE49-F238E27FC236}">
                    <a16:creationId xmlns:a16="http://schemas.microsoft.com/office/drawing/2014/main" id="{5F369636-7229-445F-9967-6A10E538E9E5}"/>
                  </a:ext>
                </a:extLst>
              </p:cNvPr>
              <p:cNvSpPr>
                <a:spLocks noGrp="1" noRot="1" noChangeAspect="1" noMove="1" noResize="1" noEditPoints="1" noAdjustHandles="1" noChangeArrowheads="1" noChangeShapeType="1" noTextEdit="1"/>
              </p:cNvSpPr>
              <p:nvPr>
                <p:ph sz="quarter" idx="1"/>
              </p:nvPr>
            </p:nvSpPr>
            <p:spPr>
              <a:blipFill>
                <a:blip r:embed="rId2"/>
                <a:stretch>
                  <a:fillRect l="-280" t="-1357" r="-897"/>
                </a:stretch>
              </a:blipFill>
            </p:spPr>
            <p:txBody>
              <a:bodyPr/>
              <a:lstStyle/>
              <a:p>
                <a:r>
                  <a:rPr lang="en-US">
                    <a:noFill/>
                  </a:rPr>
                  <a:t> </a:t>
                </a:r>
              </a:p>
            </p:txBody>
          </p:sp>
        </mc:Fallback>
      </mc:AlternateContent>
    </p:spTree>
    <p:extLst>
      <p:ext uri="{BB962C8B-B14F-4D97-AF65-F5344CB8AC3E}">
        <p14:creationId xmlns:p14="http://schemas.microsoft.com/office/powerpoint/2010/main" val="32942586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85115-8982-479F-A4FE-298D823A5A4A}"/>
              </a:ext>
            </a:extLst>
          </p:cNvPr>
          <p:cNvSpPr>
            <a:spLocks noGrp="1"/>
          </p:cNvSpPr>
          <p:nvPr>
            <p:ph type="title"/>
          </p:nvPr>
        </p:nvSpPr>
        <p:spPr/>
        <p:txBody>
          <a:bodyPr/>
          <a:lstStyle/>
          <a:p>
            <a:r>
              <a:rPr lang="en-US" dirty="0"/>
              <a:t>Delivery Time for Grid-Based Networks</a:t>
            </a:r>
          </a:p>
        </p:txBody>
      </p:sp>
      <p:sp>
        <p:nvSpPr>
          <p:cNvPr id="3" name="Slide Number Placeholder 2">
            <a:extLst>
              <a:ext uri="{FF2B5EF4-FFF2-40B4-BE49-F238E27FC236}">
                <a16:creationId xmlns:a16="http://schemas.microsoft.com/office/drawing/2014/main" id="{B3666970-DE2F-46C2-A2E0-B8E37D0DA4D0}"/>
              </a:ext>
            </a:extLst>
          </p:cNvPr>
          <p:cNvSpPr>
            <a:spLocks noGrp="1"/>
          </p:cNvSpPr>
          <p:nvPr>
            <p:ph type="sldNum" sz="quarter" idx="12"/>
          </p:nvPr>
        </p:nvSpPr>
        <p:spPr/>
        <p:txBody>
          <a:bodyPr>
            <a:normAutofit fontScale="85000" lnSpcReduction="20000"/>
          </a:bodyPr>
          <a:lstStyle/>
          <a:p>
            <a:fld id="{69974E82-3C2C-4ABB-838F-79BD9B35B7DF}" type="slidenum">
              <a:rPr lang="en-US" smtClean="0"/>
              <a:t>30</a:t>
            </a:fld>
            <a:endParaRPr lang="en-US"/>
          </a:p>
        </p:txBody>
      </p:sp>
      <p:pic>
        <p:nvPicPr>
          <p:cNvPr id="4" name="Picture 3">
            <a:extLst>
              <a:ext uri="{FF2B5EF4-FFF2-40B4-BE49-F238E27FC236}">
                <a16:creationId xmlns:a16="http://schemas.microsoft.com/office/drawing/2014/main" id="{7376EA09-9483-41A2-8F4E-9F3FF81FB6CD}"/>
              </a:ext>
            </a:extLst>
          </p:cNvPr>
          <p:cNvPicPr>
            <a:picLocks noChangeAspect="1"/>
          </p:cNvPicPr>
          <p:nvPr/>
        </p:nvPicPr>
        <p:blipFill>
          <a:blip r:embed="rId2"/>
          <a:stretch>
            <a:fillRect/>
          </a:stretch>
        </p:blipFill>
        <p:spPr>
          <a:xfrm>
            <a:off x="1314771" y="1607820"/>
            <a:ext cx="9020651" cy="5250180"/>
          </a:xfrm>
          <a:prstGeom prst="rect">
            <a:avLst/>
          </a:prstGeom>
        </p:spPr>
      </p:pic>
    </p:spTree>
    <p:extLst>
      <p:ext uri="{BB962C8B-B14F-4D97-AF65-F5344CB8AC3E}">
        <p14:creationId xmlns:p14="http://schemas.microsoft.com/office/powerpoint/2010/main" val="26921110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FFD6C-866E-4448-9B9B-C26C21695470}"/>
              </a:ext>
            </a:extLst>
          </p:cNvPr>
          <p:cNvSpPr>
            <a:spLocks noGrp="1"/>
          </p:cNvSpPr>
          <p:nvPr>
            <p:ph type="title"/>
          </p:nvPr>
        </p:nvSpPr>
        <p:spPr/>
        <p:txBody>
          <a:bodyPr/>
          <a:lstStyle/>
          <a:p>
            <a:r>
              <a:rPr lang="en-US" dirty="0"/>
              <a:t>Reading</a:t>
            </a:r>
          </a:p>
        </p:txBody>
      </p:sp>
      <p:sp>
        <p:nvSpPr>
          <p:cNvPr id="5" name="Slide Number Placeholder 4">
            <a:extLst>
              <a:ext uri="{FF2B5EF4-FFF2-40B4-BE49-F238E27FC236}">
                <a16:creationId xmlns:a16="http://schemas.microsoft.com/office/drawing/2014/main" id="{1D84974F-6004-453B-86ED-FE2717EDE4CA}"/>
              </a:ext>
            </a:extLst>
          </p:cNvPr>
          <p:cNvSpPr>
            <a:spLocks noGrp="1"/>
          </p:cNvSpPr>
          <p:nvPr>
            <p:ph type="sldNum" sz="quarter" idx="16"/>
          </p:nvPr>
        </p:nvSpPr>
        <p:spPr/>
        <p:txBody>
          <a:bodyPr>
            <a:normAutofit fontScale="85000" lnSpcReduction="20000"/>
          </a:bodyPr>
          <a:lstStyle/>
          <a:p>
            <a:fld id="{69974E82-3C2C-4ABB-838F-79BD9B35B7DF}" type="slidenum">
              <a:rPr lang="en-US" smtClean="0"/>
              <a:t>31</a:t>
            </a:fld>
            <a:endParaRPr lang="en-US"/>
          </a:p>
        </p:txBody>
      </p:sp>
      <p:pic>
        <p:nvPicPr>
          <p:cNvPr id="6" name="Content Placeholder 7">
            <a:extLst>
              <a:ext uri="{FF2B5EF4-FFF2-40B4-BE49-F238E27FC236}">
                <a16:creationId xmlns:a16="http://schemas.microsoft.com/office/drawing/2014/main" id="{2601FC16-5C2D-4626-BA05-684B4B65B8B7}"/>
              </a:ext>
            </a:extLst>
          </p:cNvPr>
          <p:cNvPicPr>
            <a:picLocks noGrp="1" noChangeAspect="1"/>
          </p:cNvPicPr>
          <p:nvPr>
            <p:ph sz="quarter" idx="2"/>
          </p:nvPr>
        </p:nvPicPr>
        <p:blipFill>
          <a:blip r:embed="rId2">
            <a:extLst>
              <a:ext uri="{28A0092B-C50C-407E-A947-70E740481C1C}">
                <a14:useLocalDpi xmlns:a14="http://schemas.microsoft.com/office/drawing/2010/main" val="0"/>
              </a:ext>
            </a:extLst>
          </a:blip>
          <a:stretch>
            <a:fillRect/>
          </a:stretch>
        </p:blipFill>
        <p:spPr>
          <a:xfrm>
            <a:off x="7728701" y="1582558"/>
            <a:ext cx="2506812" cy="3657600"/>
          </a:xfrm>
        </p:spPr>
      </p:pic>
      <p:sp>
        <p:nvSpPr>
          <p:cNvPr id="4" name="TextBox 3">
            <a:extLst>
              <a:ext uri="{FF2B5EF4-FFF2-40B4-BE49-F238E27FC236}">
                <a16:creationId xmlns:a16="http://schemas.microsoft.com/office/drawing/2014/main" id="{8078640E-9202-4F19-9D0C-9491310B15EC}"/>
              </a:ext>
            </a:extLst>
          </p:cNvPr>
          <p:cNvSpPr txBox="1"/>
          <p:nvPr/>
        </p:nvSpPr>
        <p:spPr>
          <a:xfrm>
            <a:off x="1649616" y="5268910"/>
            <a:ext cx="2813685" cy="538609"/>
          </a:xfrm>
          <a:prstGeom prst="rect">
            <a:avLst/>
          </a:prstGeom>
          <a:noFill/>
        </p:spPr>
        <p:txBody>
          <a:bodyPr wrap="square" rtlCol="0">
            <a:spAutoFit/>
          </a:bodyPr>
          <a:lstStyle/>
          <a:p>
            <a:pPr algn="ctr"/>
            <a:r>
              <a:rPr lang="en-US" sz="2900" dirty="0"/>
              <a:t>Section 18.3</a:t>
            </a:r>
          </a:p>
        </p:txBody>
      </p:sp>
      <p:sp>
        <p:nvSpPr>
          <p:cNvPr id="8" name="TextBox 7">
            <a:extLst>
              <a:ext uri="{FF2B5EF4-FFF2-40B4-BE49-F238E27FC236}">
                <a16:creationId xmlns:a16="http://schemas.microsoft.com/office/drawing/2014/main" id="{47FBFE74-2C05-4348-8C05-EB65EB8B2816}"/>
              </a:ext>
            </a:extLst>
          </p:cNvPr>
          <p:cNvSpPr txBox="1"/>
          <p:nvPr/>
        </p:nvSpPr>
        <p:spPr>
          <a:xfrm>
            <a:off x="7334717" y="5268909"/>
            <a:ext cx="3294780" cy="538609"/>
          </a:xfrm>
          <a:prstGeom prst="rect">
            <a:avLst/>
          </a:prstGeom>
          <a:noFill/>
        </p:spPr>
        <p:txBody>
          <a:bodyPr wrap="square" rtlCol="0">
            <a:spAutoFit/>
          </a:bodyPr>
          <a:lstStyle/>
          <a:p>
            <a:pPr algn="ctr"/>
            <a:r>
              <a:rPr lang="en-US" sz="2900" dirty="0"/>
              <a:t>Sections 20.3, 20.7A </a:t>
            </a:r>
          </a:p>
        </p:txBody>
      </p:sp>
      <p:pic>
        <p:nvPicPr>
          <p:cNvPr id="9" name="Picture 8">
            <a:extLst>
              <a:ext uri="{FF2B5EF4-FFF2-40B4-BE49-F238E27FC236}">
                <a16:creationId xmlns:a16="http://schemas.microsoft.com/office/drawing/2014/main" id="{A60DBFD5-A9E2-475E-8C39-63F5885434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6924" y="1582558"/>
            <a:ext cx="2806377" cy="3657600"/>
          </a:xfrm>
          <a:prstGeom prst="rect">
            <a:avLst/>
          </a:prstGeom>
        </p:spPr>
      </p:pic>
    </p:spTree>
    <p:extLst>
      <p:ext uri="{BB962C8B-B14F-4D97-AF65-F5344CB8AC3E}">
        <p14:creationId xmlns:p14="http://schemas.microsoft.com/office/powerpoint/2010/main" val="154045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CE3AE42-96D9-490B-B0C6-E8094A302D9C}"/>
              </a:ext>
            </a:extLst>
          </p:cNvPr>
          <p:cNvSpPr>
            <a:spLocks noGrp="1"/>
          </p:cNvSpPr>
          <p:nvPr>
            <p:ph type="sldNum" sz="quarter" idx="12"/>
          </p:nvPr>
        </p:nvSpPr>
        <p:spPr/>
        <p:txBody>
          <a:bodyPr/>
          <a:lstStyle/>
          <a:p>
            <a:fld id="{69974E82-3C2C-4ABB-838F-79BD9B35B7DF}" type="slidenum">
              <a:rPr lang="en-US" smtClean="0"/>
              <a:t>4</a:t>
            </a:fld>
            <a:endParaRPr lang="en-US"/>
          </a:p>
        </p:txBody>
      </p:sp>
      <p:sp>
        <p:nvSpPr>
          <p:cNvPr id="3" name="Title 1">
            <a:extLst>
              <a:ext uri="{FF2B5EF4-FFF2-40B4-BE49-F238E27FC236}">
                <a16:creationId xmlns:a16="http://schemas.microsoft.com/office/drawing/2014/main" id="{B8230805-32E0-44EC-9AF5-580F40EFC3F6}"/>
              </a:ext>
            </a:extLst>
          </p:cNvPr>
          <p:cNvSpPr txBox="1">
            <a:spLocks/>
          </p:cNvSpPr>
          <p:nvPr/>
        </p:nvSpPr>
        <p:spPr>
          <a:xfrm>
            <a:off x="660400" y="96079"/>
            <a:ext cx="10871200" cy="831574"/>
          </a:xfrm>
          <a:prstGeom prst="rect">
            <a:avLst/>
          </a:prstGeom>
        </p:spPr>
        <p:txBody>
          <a:bodyPr/>
          <a:lstStyle>
            <a:lvl1pPr algn="l" rtl="0" eaLnBrk="1" latinLnBrk="0" hangingPunct="1">
              <a:spcBef>
                <a:spcPct val="0"/>
              </a:spcBef>
              <a:buNone/>
              <a:defRPr kumimoji="0" sz="4400" kern="1200">
                <a:solidFill>
                  <a:schemeClr val="tx2"/>
                </a:solidFill>
                <a:latin typeface="+mj-lt"/>
                <a:ea typeface="+mj-ea"/>
                <a:cs typeface="+mj-cs"/>
              </a:defRPr>
            </a:lvl1pPr>
          </a:lstStyle>
          <a:p>
            <a:pPr algn="ctr"/>
            <a:r>
              <a:rPr lang="en-US" dirty="0"/>
              <a:t>Milgram’s Letter-Passing Experiment (1967)</a:t>
            </a:r>
          </a:p>
        </p:txBody>
      </p:sp>
      <p:sp>
        <p:nvSpPr>
          <p:cNvPr id="4" name="Content Placeholder 3">
            <a:extLst>
              <a:ext uri="{FF2B5EF4-FFF2-40B4-BE49-F238E27FC236}">
                <a16:creationId xmlns:a16="http://schemas.microsoft.com/office/drawing/2014/main" id="{FA835394-4431-40BD-82D3-F4C9AD2602AE}"/>
              </a:ext>
            </a:extLst>
          </p:cNvPr>
          <p:cNvSpPr txBox="1">
            <a:spLocks/>
          </p:cNvSpPr>
          <p:nvPr/>
        </p:nvSpPr>
        <p:spPr>
          <a:xfrm>
            <a:off x="685800" y="1118153"/>
            <a:ext cx="10820400" cy="5320747"/>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b="1" dirty="0">
                <a:solidFill>
                  <a:srgbClr val="0070C0"/>
                </a:solidFill>
              </a:rPr>
              <a:t>Forwarding a letter. </a:t>
            </a:r>
            <a:r>
              <a:rPr lang="en-US" dirty="0"/>
              <a:t>Participants of the experiment were randomly chosen in Omaha, Nebraska. Each of them was asked to forward a letter to a “target” person. The participants could only advance the letter by forwarding it to an acquaintance that they knew on a first-name basis.</a:t>
            </a:r>
          </a:p>
          <a:p>
            <a:r>
              <a:rPr lang="en-US" b="1" dirty="0">
                <a:solidFill>
                  <a:srgbClr val="0070C0"/>
                </a:solidFill>
              </a:rPr>
              <a:t>Information about the target person. </a:t>
            </a:r>
            <a:r>
              <a:rPr lang="en-US" dirty="0"/>
              <a:t>The only information supplied about the target was his name, address, and occupation (a stock broker). The participants were asked to forward the letter to acquaintance who is most likely to know the target person. </a:t>
            </a:r>
          </a:p>
          <a:p>
            <a:r>
              <a:rPr lang="en-US" b="1" dirty="0">
                <a:solidFill>
                  <a:srgbClr val="0070C0"/>
                </a:solidFill>
              </a:rPr>
              <a:t>Recording. </a:t>
            </a:r>
            <a:r>
              <a:rPr lang="en-US" dirty="0"/>
              <a:t>Each step of the way to the target was recorded in the letter. </a:t>
            </a:r>
            <a:endParaRPr lang="en-US" dirty="0">
              <a:solidFill>
                <a:srgbClr val="FF0000"/>
              </a:solidFill>
            </a:endParaRPr>
          </a:p>
        </p:txBody>
      </p:sp>
    </p:spTree>
    <p:extLst>
      <p:ext uri="{BB962C8B-B14F-4D97-AF65-F5344CB8AC3E}">
        <p14:creationId xmlns:p14="http://schemas.microsoft.com/office/powerpoint/2010/main" val="1289366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7A9DDAF-F6B9-4F7C-8801-50F67ADBBD50}"/>
              </a:ext>
            </a:extLst>
          </p:cNvPr>
          <p:cNvSpPr>
            <a:spLocks noGrp="1"/>
          </p:cNvSpPr>
          <p:nvPr>
            <p:ph type="sldNum" sz="quarter" idx="12"/>
          </p:nvPr>
        </p:nvSpPr>
        <p:spPr/>
        <p:txBody>
          <a:bodyPr/>
          <a:lstStyle/>
          <a:p>
            <a:fld id="{69974E82-3C2C-4ABB-838F-79BD9B35B7DF}" type="slidenum">
              <a:rPr lang="en-US" smtClean="0"/>
              <a:t>5</a:t>
            </a:fld>
            <a:endParaRPr lang="en-US"/>
          </a:p>
        </p:txBody>
      </p:sp>
      <p:sp>
        <p:nvSpPr>
          <p:cNvPr id="3" name="Title 1">
            <a:extLst>
              <a:ext uri="{FF2B5EF4-FFF2-40B4-BE49-F238E27FC236}">
                <a16:creationId xmlns:a16="http://schemas.microsoft.com/office/drawing/2014/main" id="{6966E449-CE87-4693-9E3F-3B1534279173}"/>
              </a:ext>
            </a:extLst>
          </p:cNvPr>
          <p:cNvSpPr txBox="1">
            <a:spLocks/>
          </p:cNvSpPr>
          <p:nvPr/>
        </p:nvSpPr>
        <p:spPr>
          <a:xfrm>
            <a:off x="4941956" y="109331"/>
            <a:ext cx="2308087" cy="831574"/>
          </a:xfrm>
          <a:prstGeom prst="rect">
            <a:avLst/>
          </a:prstGeom>
        </p:spPr>
        <p:txBody>
          <a:bodyPr/>
          <a:lstStyle>
            <a:lvl1pPr algn="l" rtl="0" eaLnBrk="1" latinLnBrk="0" hangingPunct="1">
              <a:spcBef>
                <a:spcPct val="0"/>
              </a:spcBef>
              <a:buNone/>
              <a:defRPr kumimoji="0" sz="4400" kern="1200">
                <a:solidFill>
                  <a:schemeClr val="tx2"/>
                </a:solidFill>
                <a:latin typeface="+mj-lt"/>
                <a:ea typeface="+mj-ea"/>
                <a:cs typeface="+mj-cs"/>
              </a:defRPr>
            </a:lvl1pPr>
          </a:lstStyle>
          <a:p>
            <a:pPr algn="ctr"/>
            <a:r>
              <a:rPr lang="en-US" dirty="0"/>
              <a:t>Results</a:t>
            </a:r>
          </a:p>
        </p:txBody>
      </p:sp>
      <p:pic>
        <p:nvPicPr>
          <p:cNvPr id="5" name="Picture 4">
            <a:extLst>
              <a:ext uri="{FF2B5EF4-FFF2-40B4-BE49-F238E27FC236}">
                <a16:creationId xmlns:a16="http://schemas.microsoft.com/office/drawing/2014/main" id="{976C3970-13FC-4E05-A599-4DEBB10083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600" y="1118153"/>
            <a:ext cx="6186361" cy="5029200"/>
          </a:xfrm>
          <a:prstGeom prst="rect">
            <a:avLst/>
          </a:prstGeom>
        </p:spPr>
      </p:pic>
      <p:sp>
        <p:nvSpPr>
          <p:cNvPr id="6" name="Content Placeholder 3">
            <a:extLst>
              <a:ext uri="{FF2B5EF4-FFF2-40B4-BE49-F238E27FC236}">
                <a16:creationId xmlns:a16="http://schemas.microsoft.com/office/drawing/2014/main" id="{9D129885-4E5D-4D41-809B-2D24467221F8}"/>
              </a:ext>
            </a:extLst>
          </p:cNvPr>
          <p:cNvSpPr txBox="1">
            <a:spLocks/>
          </p:cNvSpPr>
          <p:nvPr/>
        </p:nvSpPr>
        <p:spPr>
          <a:xfrm>
            <a:off x="6924064" y="1343441"/>
            <a:ext cx="4274023" cy="1585289"/>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rPr lang="en-US" dirty="0"/>
              <a:t>Of the 296 letters sent out, 64 found their ways to the target. </a:t>
            </a:r>
          </a:p>
        </p:txBody>
      </p:sp>
      <p:sp>
        <p:nvSpPr>
          <p:cNvPr id="7" name="TextBox 6">
            <a:extLst>
              <a:ext uri="{FF2B5EF4-FFF2-40B4-BE49-F238E27FC236}">
                <a16:creationId xmlns:a16="http://schemas.microsoft.com/office/drawing/2014/main" id="{E3A6DFE4-8288-4090-A43C-6F1818F80AD8}"/>
              </a:ext>
            </a:extLst>
          </p:cNvPr>
          <p:cNvSpPr txBox="1"/>
          <p:nvPr/>
        </p:nvSpPr>
        <p:spPr>
          <a:xfrm>
            <a:off x="7752521" y="3217254"/>
            <a:ext cx="3273287" cy="830997"/>
          </a:xfrm>
          <a:prstGeom prst="rect">
            <a:avLst/>
          </a:prstGeom>
          <a:noFill/>
        </p:spPr>
        <p:txBody>
          <a:bodyPr wrap="square" rtlCol="0">
            <a:spAutoFit/>
          </a:bodyPr>
          <a:lstStyle/>
          <a:p>
            <a:r>
              <a:rPr lang="en-US" sz="2400" dirty="0">
                <a:solidFill>
                  <a:srgbClr val="0070C0"/>
                </a:solidFill>
              </a:rPr>
              <a:t>the length distribution of the completed chains</a:t>
            </a:r>
          </a:p>
        </p:txBody>
      </p:sp>
      <p:cxnSp>
        <p:nvCxnSpPr>
          <p:cNvPr id="9" name="Straight Arrow Connector 8">
            <a:extLst>
              <a:ext uri="{FF2B5EF4-FFF2-40B4-BE49-F238E27FC236}">
                <a16:creationId xmlns:a16="http://schemas.microsoft.com/office/drawing/2014/main" id="{EB20F75F-C20F-4F6B-8922-1771C09EFADD}"/>
              </a:ext>
            </a:extLst>
          </p:cNvPr>
          <p:cNvCxnSpPr>
            <a:stCxn id="7" idx="1"/>
            <a:endCxn id="5" idx="3"/>
          </p:cNvCxnSpPr>
          <p:nvPr/>
        </p:nvCxnSpPr>
        <p:spPr>
          <a:xfrm flipH="1">
            <a:off x="6541961" y="3632753"/>
            <a:ext cx="12105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9800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7A9DDAF-F6B9-4F7C-8801-50F67ADBBD50}"/>
              </a:ext>
            </a:extLst>
          </p:cNvPr>
          <p:cNvSpPr>
            <a:spLocks noGrp="1"/>
          </p:cNvSpPr>
          <p:nvPr>
            <p:ph type="sldNum" sz="quarter" idx="12"/>
          </p:nvPr>
        </p:nvSpPr>
        <p:spPr/>
        <p:txBody>
          <a:bodyPr/>
          <a:lstStyle/>
          <a:p>
            <a:fld id="{69974E82-3C2C-4ABB-838F-79BD9B35B7DF}" type="slidenum">
              <a:rPr lang="en-US" smtClean="0"/>
              <a:t>6</a:t>
            </a:fld>
            <a:endParaRPr lang="en-US"/>
          </a:p>
        </p:txBody>
      </p:sp>
      <p:sp>
        <p:nvSpPr>
          <p:cNvPr id="3" name="Title 1">
            <a:extLst>
              <a:ext uri="{FF2B5EF4-FFF2-40B4-BE49-F238E27FC236}">
                <a16:creationId xmlns:a16="http://schemas.microsoft.com/office/drawing/2014/main" id="{6966E449-CE87-4693-9E3F-3B1534279173}"/>
              </a:ext>
            </a:extLst>
          </p:cNvPr>
          <p:cNvSpPr txBox="1">
            <a:spLocks/>
          </p:cNvSpPr>
          <p:nvPr/>
        </p:nvSpPr>
        <p:spPr>
          <a:xfrm>
            <a:off x="1351722" y="154352"/>
            <a:ext cx="9793356" cy="831574"/>
          </a:xfrm>
          <a:prstGeom prst="rect">
            <a:avLst/>
          </a:prstGeom>
        </p:spPr>
        <p:txBody>
          <a:bodyPr/>
          <a:lstStyle>
            <a:lvl1pPr algn="l" rtl="0" eaLnBrk="1" latinLnBrk="0" hangingPunct="1">
              <a:spcBef>
                <a:spcPct val="0"/>
              </a:spcBef>
              <a:buNone/>
              <a:defRPr kumimoji="0" sz="4400" kern="1200">
                <a:solidFill>
                  <a:schemeClr val="tx2"/>
                </a:solidFill>
                <a:latin typeface="+mj-lt"/>
                <a:ea typeface="+mj-ea"/>
                <a:cs typeface="+mj-cs"/>
              </a:defRPr>
            </a:lvl1pPr>
          </a:lstStyle>
          <a:p>
            <a:pPr algn="ctr"/>
            <a:r>
              <a:rPr lang="en-US" dirty="0"/>
              <a:t>Facebook’s Two-Sided Friendship Graph</a:t>
            </a:r>
          </a:p>
        </p:txBody>
      </p:sp>
      <p:sp>
        <p:nvSpPr>
          <p:cNvPr id="7" name="TextBox 6">
            <a:extLst>
              <a:ext uri="{FF2B5EF4-FFF2-40B4-BE49-F238E27FC236}">
                <a16:creationId xmlns:a16="http://schemas.microsoft.com/office/drawing/2014/main" id="{E3A6DFE4-8288-4090-A43C-6F1818F80AD8}"/>
              </a:ext>
            </a:extLst>
          </p:cNvPr>
          <p:cNvSpPr txBox="1"/>
          <p:nvPr/>
        </p:nvSpPr>
        <p:spPr>
          <a:xfrm>
            <a:off x="8428383" y="2960493"/>
            <a:ext cx="3273287" cy="1569660"/>
          </a:xfrm>
          <a:prstGeom prst="rect">
            <a:avLst/>
          </a:prstGeom>
          <a:noFill/>
        </p:spPr>
        <p:txBody>
          <a:bodyPr wrap="square" rtlCol="0">
            <a:spAutoFit/>
          </a:bodyPr>
          <a:lstStyle/>
          <a:p>
            <a:r>
              <a:rPr lang="en-US" sz="2400" dirty="0">
                <a:solidFill>
                  <a:srgbClr val="0070C0"/>
                </a:solidFill>
              </a:rPr>
              <a:t>the distance distribution for all pairs of Facebook users worldwide and within the USA only</a:t>
            </a:r>
          </a:p>
        </p:txBody>
      </p:sp>
      <p:cxnSp>
        <p:nvCxnSpPr>
          <p:cNvPr id="9" name="Straight Arrow Connector 8">
            <a:extLst>
              <a:ext uri="{FF2B5EF4-FFF2-40B4-BE49-F238E27FC236}">
                <a16:creationId xmlns:a16="http://schemas.microsoft.com/office/drawing/2014/main" id="{EB20F75F-C20F-4F6B-8922-1771C09EFADD}"/>
              </a:ext>
            </a:extLst>
          </p:cNvPr>
          <p:cNvCxnSpPr>
            <a:cxnSpLocks/>
            <a:stCxn id="7" idx="1"/>
          </p:cNvCxnSpPr>
          <p:nvPr/>
        </p:nvCxnSpPr>
        <p:spPr>
          <a:xfrm flipH="1">
            <a:off x="7140458" y="3745323"/>
            <a:ext cx="12879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4454FB88-9597-4618-902E-E9AE4389FF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600" y="1230723"/>
            <a:ext cx="6625771" cy="5029200"/>
          </a:xfrm>
          <a:prstGeom prst="rect">
            <a:avLst/>
          </a:prstGeom>
        </p:spPr>
      </p:pic>
    </p:spTree>
    <p:extLst>
      <p:ext uri="{BB962C8B-B14F-4D97-AF65-F5344CB8AC3E}">
        <p14:creationId xmlns:p14="http://schemas.microsoft.com/office/powerpoint/2010/main" val="239409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6365975-9BD1-4A45-8542-5A41F2020A69}"/>
              </a:ext>
            </a:extLst>
          </p:cNvPr>
          <p:cNvSpPr>
            <a:spLocks noGrp="1"/>
          </p:cNvSpPr>
          <p:nvPr>
            <p:ph type="sldNum" sz="quarter" idx="12"/>
          </p:nvPr>
        </p:nvSpPr>
        <p:spPr/>
        <p:txBody>
          <a:bodyPr/>
          <a:lstStyle/>
          <a:p>
            <a:fld id="{69974E82-3C2C-4ABB-838F-79BD9B35B7DF}" type="slidenum">
              <a:rPr lang="en-US" smtClean="0"/>
              <a:t>7</a:t>
            </a:fld>
            <a:endParaRPr lang="en-US"/>
          </a:p>
        </p:txBody>
      </p:sp>
      <p:sp>
        <p:nvSpPr>
          <p:cNvPr id="3" name="Title 1">
            <a:extLst>
              <a:ext uri="{FF2B5EF4-FFF2-40B4-BE49-F238E27FC236}">
                <a16:creationId xmlns:a16="http://schemas.microsoft.com/office/drawing/2014/main" id="{DD4595F4-65E4-4336-A531-712CD12E4166}"/>
              </a:ext>
            </a:extLst>
          </p:cNvPr>
          <p:cNvSpPr txBox="1">
            <a:spLocks/>
          </p:cNvSpPr>
          <p:nvPr/>
        </p:nvSpPr>
        <p:spPr>
          <a:xfrm>
            <a:off x="3736724" y="150541"/>
            <a:ext cx="4718552" cy="752707"/>
          </a:xfrm>
          <a:prstGeom prst="rect">
            <a:avLst/>
          </a:prstGeom>
        </p:spPr>
        <p:txBody>
          <a:bodyPr/>
          <a:lstStyle>
            <a:lvl1pPr algn="l" rtl="0" eaLnBrk="1" latinLnBrk="0" hangingPunct="1">
              <a:spcBef>
                <a:spcPct val="0"/>
              </a:spcBef>
              <a:buNone/>
              <a:defRPr kumimoji="0" sz="4400" kern="1200">
                <a:solidFill>
                  <a:schemeClr val="tx2"/>
                </a:solidFill>
                <a:latin typeface="+mj-lt"/>
                <a:ea typeface="+mj-ea"/>
                <a:cs typeface="+mj-cs"/>
              </a:defRPr>
            </a:lvl1pPr>
          </a:lstStyle>
          <a:p>
            <a:pPr algn="ctr"/>
            <a:r>
              <a:rPr lang="en-US" dirty="0"/>
              <a:t>Example of Path</a:t>
            </a:r>
          </a:p>
        </p:txBody>
      </p:sp>
      <p:pic>
        <p:nvPicPr>
          <p:cNvPr id="5" name="Picture 4">
            <a:extLst>
              <a:ext uri="{FF2B5EF4-FFF2-40B4-BE49-F238E27FC236}">
                <a16:creationId xmlns:a16="http://schemas.microsoft.com/office/drawing/2014/main" id="{0FA7CD40-59DF-4105-B25E-E56CB30953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668" y="1143000"/>
            <a:ext cx="10528663" cy="5486400"/>
          </a:xfrm>
          <a:prstGeom prst="rect">
            <a:avLst/>
          </a:prstGeom>
        </p:spPr>
      </p:pic>
    </p:spTree>
    <p:extLst>
      <p:ext uri="{BB962C8B-B14F-4D97-AF65-F5344CB8AC3E}">
        <p14:creationId xmlns:p14="http://schemas.microsoft.com/office/powerpoint/2010/main" val="2217926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56178E5-F948-4783-ADD0-2CE4E1EF9AD8}"/>
              </a:ext>
            </a:extLst>
          </p:cNvPr>
          <p:cNvSpPr>
            <a:spLocks noGrp="1"/>
          </p:cNvSpPr>
          <p:nvPr>
            <p:ph type="sldNum" sz="quarter" idx="12"/>
          </p:nvPr>
        </p:nvSpPr>
        <p:spPr/>
        <p:txBody>
          <a:bodyPr/>
          <a:lstStyle/>
          <a:p>
            <a:fld id="{69974E82-3C2C-4ABB-838F-79BD9B35B7DF}" type="slidenum">
              <a:rPr lang="en-US" smtClean="0"/>
              <a:t>8</a:t>
            </a:fld>
            <a:endParaRPr lang="en-US"/>
          </a:p>
        </p:txBody>
      </p:sp>
      <p:sp>
        <p:nvSpPr>
          <p:cNvPr id="3" name="Title 1">
            <a:extLst>
              <a:ext uri="{FF2B5EF4-FFF2-40B4-BE49-F238E27FC236}">
                <a16:creationId xmlns:a16="http://schemas.microsoft.com/office/drawing/2014/main" id="{8F19597D-A2CD-4173-8EF6-10EEF449F1D3}"/>
              </a:ext>
            </a:extLst>
          </p:cNvPr>
          <p:cNvSpPr txBox="1">
            <a:spLocks/>
          </p:cNvSpPr>
          <p:nvPr/>
        </p:nvSpPr>
        <p:spPr>
          <a:xfrm>
            <a:off x="823356" y="0"/>
            <a:ext cx="10545288" cy="752707"/>
          </a:xfrm>
          <a:prstGeom prst="rect">
            <a:avLst/>
          </a:prstGeom>
        </p:spPr>
        <p:txBody>
          <a:bodyPr/>
          <a:lstStyle>
            <a:lvl1pPr algn="l" rtl="0" eaLnBrk="1" latinLnBrk="0" hangingPunct="1">
              <a:spcBef>
                <a:spcPct val="0"/>
              </a:spcBef>
              <a:buNone/>
              <a:defRPr kumimoji="0" sz="4400" kern="1200">
                <a:solidFill>
                  <a:schemeClr val="tx2"/>
                </a:solidFill>
                <a:latin typeface="+mj-lt"/>
                <a:ea typeface="+mj-ea"/>
                <a:cs typeface="+mj-cs"/>
              </a:defRPr>
            </a:lvl1pPr>
          </a:lstStyle>
          <a:p>
            <a:pPr algn="ctr"/>
            <a:r>
              <a:rPr lang="en-US" dirty="0"/>
              <a:t>Basic Statistics (Newman’s Book, Table 10.1)</a:t>
            </a:r>
          </a:p>
        </p:txBody>
      </p:sp>
      <p:pic>
        <p:nvPicPr>
          <p:cNvPr id="5" name="Picture 4">
            <a:extLst>
              <a:ext uri="{FF2B5EF4-FFF2-40B4-BE49-F238E27FC236}">
                <a16:creationId xmlns:a16="http://schemas.microsoft.com/office/drawing/2014/main" id="{A95B831E-AE81-4656-BB27-4F88AEC77B5B}"/>
              </a:ext>
            </a:extLst>
          </p:cNvPr>
          <p:cNvPicPr>
            <a:picLocks noChangeAspect="1"/>
          </p:cNvPicPr>
          <p:nvPr/>
        </p:nvPicPr>
        <p:blipFill>
          <a:blip r:embed="rId3"/>
          <a:stretch>
            <a:fillRect/>
          </a:stretch>
        </p:blipFill>
        <p:spPr>
          <a:xfrm>
            <a:off x="853521" y="685800"/>
            <a:ext cx="10484957" cy="5943600"/>
          </a:xfrm>
          <a:prstGeom prst="rect">
            <a:avLst/>
          </a:prstGeom>
        </p:spPr>
      </p:pic>
      <p:sp>
        <p:nvSpPr>
          <p:cNvPr id="6" name="Rectangle: Rounded Corners 5">
            <a:extLst>
              <a:ext uri="{FF2B5EF4-FFF2-40B4-BE49-F238E27FC236}">
                <a16:creationId xmlns:a16="http://schemas.microsoft.com/office/drawing/2014/main" id="{2ABC0824-69EB-4FAE-9AF5-FB31F5CDDBF9}"/>
              </a:ext>
            </a:extLst>
          </p:cNvPr>
          <p:cNvSpPr/>
          <p:nvPr/>
        </p:nvSpPr>
        <p:spPr>
          <a:xfrm>
            <a:off x="7315201" y="752707"/>
            <a:ext cx="498764" cy="575497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9017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a:t>
            </a:r>
          </a:p>
        </p:txBody>
      </p:sp>
      <p:sp>
        <p:nvSpPr>
          <p:cNvPr id="3" name="Content Placeholder 2"/>
          <p:cNvSpPr>
            <a:spLocks noGrp="1"/>
          </p:cNvSpPr>
          <p:nvPr>
            <p:ph sz="quarter" idx="1"/>
          </p:nvPr>
        </p:nvSpPr>
        <p:spPr>
          <a:xfrm>
            <a:off x="812799" y="1589567"/>
            <a:ext cx="7155543" cy="4572000"/>
          </a:xfrm>
        </p:spPr>
        <p:txBody>
          <a:bodyPr>
            <a:normAutofit/>
          </a:bodyPr>
          <a:lstStyle/>
          <a:p>
            <a:pPr marL="0" indent="0">
              <a:buNone/>
            </a:pPr>
            <a:r>
              <a:rPr lang="en-US" dirty="0"/>
              <a:t>Sections 4.6, 10.2</a:t>
            </a:r>
          </a:p>
        </p:txBody>
      </p:sp>
      <p:sp>
        <p:nvSpPr>
          <p:cNvPr id="5" name="Slide Number Placeholder 4"/>
          <p:cNvSpPr>
            <a:spLocks noGrp="1"/>
          </p:cNvSpPr>
          <p:nvPr>
            <p:ph type="sldNum" sz="quarter" idx="16"/>
          </p:nvPr>
        </p:nvSpPr>
        <p:spPr/>
        <p:txBody>
          <a:bodyPr>
            <a:normAutofit fontScale="85000" lnSpcReduction="20000"/>
          </a:bodyPr>
          <a:lstStyle/>
          <a:p>
            <a:fld id="{C42FE918-A725-4A17-832F-F28B624C2EC6}" type="slidenum">
              <a:rPr lang="en-US" smtClean="0"/>
              <a:t>9</a:t>
            </a:fld>
            <a:endParaRPr lang="en-US"/>
          </a:p>
        </p:txBody>
      </p:sp>
      <p:pic>
        <p:nvPicPr>
          <p:cNvPr id="6" name="Picture 5">
            <a:extLst>
              <a:ext uri="{FF2B5EF4-FFF2-40B4-BE49-F238E27FC236}">
                <a16:creationId xmlns:a16="http://schemas.microsoft.com/office/drawing/2014/main" id="{D43BD102-EB16-447C-B953-6F14AC9412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6029" y="1589567"/>
            <a:ext cx="3507971" cy="4572000"/>
          </a:xfrm>
          <a:prstGeom prst="rect">
            <a:avLst/>
          </a:prstGeom>
        </p:spPr>
      </p:pic>
    </p:spTree>
    <p:extLst>
      <p:ext uri="{BB962C8B-B14F-4D97-AF65-F5344CB8AC3E}">
        <p14:creationId xmlns:p14="http://schemas.microsoft.com/office/powerpoint/2010/main" val="293329830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y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MyTheme" id="{EE3CAD15-D4C5-48E4-B044-E3C0614D0E17}" vid="{14AA537B-0363-4E43-89C6-FB46DAC3E85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1273</TotalTime>
  <Words>1640</Words>
  <Application>Microsoft Office PowerPoint</Application>
  <PresentationFormat>Widescreen</PresentationFormat>
  <Paragraphs>171</Paragraphs>
  <Slides>31</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Calibri</vt:lpstr>
      <vt:lpstr>Cambria Math</vt:lpstr>
      <vt:lpstr>Tw Cen MT</vt:lpstr>
      <vt:lpstr>Wingdings</vt:lpstr>
      <vt:lpstr>Wingdings 2</vt:lpstr>
      <vt:lpstr>MyTheme</vt:lpstr>
      <vt:lpstr>small world</vt:lpstr>
      <vt:lpstr>PowerPoint Presentation</vt:lpstr>
      <vt:lpstr>Distance Between People</vt:lpstr>
      <vt:lpstr>PowerPoint Presentation</vt:lpstr>
      <vt:lpstr>PowerPoint Presentation</vt:lpstr>
      <vt:lpstr>PowerPoint Presentation</vt:lpstr>
      <vt:lpstr>PowerPoint Presentation</vt:lpstr>
      <vt:lpstr>PowerPoint Presentation</vt:lpstr>
      <vt:lpstr>Reading</vt:lpstr>
      <vt:lpstr>Two Results of Milgram’s Experiment</vt:lpstr>
      <vt:lpstr>PowerPoint Presentation</vt:lpstr>
      <vt:lpstr>Our Plan on This Topic</vt:lpstr>
      <vt:lpstr>Modeling Small-World Networks</vt:lpstr>
      <vt:lpstr>PowerPoint Presentation</vt:lpstr>
      <vt:lpstr>PowerPoint Presentation</vt:lpstr>
      <vt:lpstr>PowerPoint Presentation</vt:lpstr>
      <vt:lpstr>PowerPoint Presentation</vt:lpstr>
      <vt:lpstr>PowerPoint Presentation</vt:lpstr>
      <vt:lpstr>PowerPoint Presentation</vt:lpstr>
      <vt:lpstr>Variations of Small-World Networks</vt:lpstr>
      <vt:lpstr>Decentralized Algorithms</vt:lpstr>
      <vt:lpstr>Decentralized Search</vt:lpstr>
      <vt:lpstr>Local-Edge Distance</vt:lpstr>
      <vt:lpstr>Myopic Search Algorithm</vt:lpstr>
      <vt:lpstr>Analysis of Myopic Search</vt:lpstr>
      <vt:lpstr>Is Myopic Search Efficient?</vt:lpstr>
      <vt:lpstr>Modification: Kleinberg’s Model</vt:lpstr>
      <vt:lpstr>Should α Be Large or Small?</vt:lpstr>
      <vt:lpstr>Trade-Off for Grid-Based Networks</vt:lpstr>
      <vt:lpstr>Delivery Time for Grid-Based Networks</vt:lpstr>
      <vt:lpstr>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subject>Network Science</dc:subject>
  <dc:creator>Evgeny Dantsin</dc:creator>
  <cp:lastModifiedBy>Evgeny Dantsin</cp:lastModifiedBy>
  <cp:revision>75</cp:revision>
  <dcterms:created xsi:type="dcterms:W3CDTF">2020-03-22T00:34:57Z</dcterms:created>
  <dcterms:modified xsi:type="dcterms:W3CDTF">2023-07-28T18:06:36Z</dcterms:modified>
</cp:coreProperties>
</file>