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69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036A9-D87B-4855-AC93-B72B02BF843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D5799F-8E42-4673-96EA-405C5F2AF43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Supervised Learning (Datset base)</a:t>
          </a:r>
          <a:endParaRPr lang="en-US"/>
        </a:p>
      </dgm:t>
    </dgm:pt>
    <dgm:pt modelId="{3551C68B-D59C-45B2-9A0C-65D76980EC92}" type="parTrans" cxnId="{CD1D5415-5403-4CDB-A6FE-169FBB76761E}">
      <dgm:prSet/>
      <dgm:spPr/>
      <dgm:t>
        <a:bodyPr/>
        <a:lstStyle/>
        <a:p>
          <a:endParaRPr lang="en-US"/>
        </a:p>
      </dgm:t>
    </dgm:pt>
    <dgm:pt modelId="{3420FFC4-15BD-4C79-854A-6C4EED29C1ED}" type="sibTrans" cxnId="{CD1D5415-5403-4CDB-A6FE-169FBB76761E}">
      <dgm:prSet/>
      <dgm:spPr/>
      <dgm:t>
        <a:bodyPr/>
        <a:lstStyle/>
        <a:p>
          <a:endParaRPr lang="en-US"/>
        </a:p>
      </dgm:t>
    </dgm:pt>
    <dgm:pt modelId="{92492095-2E63-45E0-B8FE-88FA9664034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Deep network (more than 1 hidden layer)</a:t>
          </a:r>
          <a:endParaRPr lang="en-US"/>
        </a:p>
      </dgm:t>
    </dgm:pt>
    <dgm:pt modelId="{B198A353-AF18-4364-8D4B-AC8DE3091922}" type="parTrans" cxnId="{07688A35-4862-4EA1-A8CC-0B01A79E0CED}">
      <dgm:prSet/>
      <dgm:spPr/>
      <dgm:t>
        <a:bodyPr/>
        <a:lstStyle/>
        <a:p>
          <a:endParaRPr lang="en-US"/>
        </a:p>
      </dgm:t>
    </dgm:pt>
    <dgm:pt modelId="{99EC1840-D63A-49AB-953F-498169056843}" type="sibTrans" cxnId="{07688A35-4862-4EA1-A8CC-0B01A79E0CED}">
      <dgm:prSet/>
      <dgm:spPr/>
      <dgm:t>
        <a:bodyPr/>
        <a:lstStyle/>
        <a:p>
          <a:endParaRPr lang="en-US"/>
        </a:p>
      </dgm:t>
    </dgm:pt>
    <dgm:pt modelId="{D53520C8-FF0C-40DE-939C-4A503029821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 err="1"/>
            <a:t>Batch</a:t>
          </a:r>
          <a:r>
            <a:rPr lang="es-MX" dirty="0"/>
            <a:t> </a:t>
          </a:r>
          <a:r>
            <a:rPr lang="es-MX" dirty="0" err="1"/>
            <a:t>learning</a:t>
          </a:r>
          <a:r>
            <a:rPr lang="es-MX" dirty="0"/>
            <a:t> (</a:t>
          </a:r>
          <a:r>
            <a:rPr lang="es-MX" dirty="0" err="1"/>
            <a:t>cost</a:t>
          </a:r>
          <a:r>
            <a:rPr lang="es-MX" dirty="0"/>
            <a:t> </a:t>
          </a:r>
          <a:r>
            <a:rPr lang="es-MX" dirty="0" err="1"/>
            <a:t>function</a:t>
          </a:r>
          <a:r>
            <a:rPr lang="es-MX" dirty="0"/>
            <a:t> + </a:t>
          </a:r>
          <a:r>
            <a:rPr lang="es-MX" dirty="0" err="1"/>
            <a:t>optimizator</a:t>
          </a:r>
          <a:r>
            <a:rPr lang="es-MX" dirty="0"/>
            <a:t>)</a:t>
          </a:r>
          <a:endParaRPr lang="en-US" dirty="0"/>
        </a:p>
      </dgm:t>
    </dgm:pt>
    <dgm:pt modelId="{A571EB72-B76C-4674-8434-12DA70D7FC2D}" type="parTrans" cxnId="{241B2648-7E1D-4819-8FAB-B1A711C8BC55}">
      <dgm:prSet/>
      <dgm:spPr/>
      <dgm:t>
        <a:bodyPr/>
        <a:lstStyle/>
        <a:p>
          <a:endParaRPr lang="en-US"/>
        </a:p>
      </dgm:t>
    </dgm:pt>
    <dgm:pt modelId="{8042963B-FDE9-4909-8158-3B1B8876668A}" type="sibTrans" cxnId="{241B2648-7E1D-4819-8FAB-B1A711C8BC55}">
      <dgm:prSet/>
      <dgm:spPr/>
      <dgm:t>
        <a:bodyPr/>
        <a:lstStyle/>
        <a:p>
          <a:endParaRPr lang="en-US"/>
        </a:p>
      </dgm:t>
    </dgm:pt>
    <dgm:pt modelId="{E0D702FA-6BE0-4F4D-AFFB-4DD5CD66121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Dense </a:t>
          </a:r>
          <a:r>
            <a:rPr lang="es-MX" dirty="0" err="1"/>
            <a:t>Layers</a:t>
          </a:r>
          <a:r>
            <a:rPr lang="es-MX" dirty="0"/>
            <a:t> (</a:t>
          </a:r>
          <a:r>
            <a:rPr lang="es-MX" dirty="0" err="1"/>
            <a:t>each</a:t>
          </a:r>
          <a:r>
            <a:rPr lang="es-MX" dirty="0"/>
            <a:t> </a:t>
          </a:r>
          <a:r>
            <a:rPr lang="es-MX" dirty="0" err="1"/>
            <a:t>neuron</a:t>
          </a:r>
          <a:r>
            <a:rPr lang="es-MX" dirty="0"/>
            <a:t> </a:t>
          </a:r>
          <a:r>
            <a:rPr lang="es-MX" dirty="0" err="1"/>
            <a:t>conect</a:t>
          </a:r>
          <a:r>
            <a:rPr lang="es-MX" dirty="0"/>
            <a:t> </a:t>
          </a:r>
          <a:r>
            <a:rPr lang="es-MX" dirty="0" err="1"/>
            <a:t>with</a:t>
          </a:r>
          <a:r>
            <a:rPr lang="es-MX" dirty="0"/>
            <a:t> </a:t>
          </a:r>
          <a:r>
            <a:rPr lang="es-MX" dirty="0" err="1"/>
            <a:t>another</a:t>
          </a:r>
          <a:r>
            <a:rPr lang="es-MX" dirty="0"/>
            <a:t>)</a:t>
          </a:r>
          <a:endParaRPr lang="en-US" dirty="0"/>
        </a:p>
      </dgm:t>
    </dgm:pt>
    <dgm:pt modelId="{E3F2B9CB-82DF-471D-B1DD-25288AC9F129}" type="parTrans" cxnId="{2C5679E5-74EB-4463-93A0-3407D137F779}">
      <dgm:prSet/>
      <dgm:spPr/>
      <dgm:t>
        <a:bodyPr/>
        <a:lstStyle/>
        <a:p>
          <a:endParaRPr lang="en-US"/>
        </a:p>
      </dgm:t>
    </dgm:pt>
    <dgm:pt modelId="{27A21E03-9208-4CF0-8D49-F9AF862C673F}" type="sibTrans" cxnId="{2C5679E5-74EB-4463-93A0-3407D137F779}">
      <dgm:prSet/>
      <dgm:spPr/>
      <dgm:t>
        <a:bodyPr/>
        <a:lstStyle/>
        <a:p>
          <a:endParaRPr lang="en-US"/>
        </a:p>
      </dgm:t>
    </dgm:pt>
    <dgm:pt modelId="{9B5503D9-C895-4F60-AFC3-DCD5B9A712E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 err="1"/>
            <a:t>Classification</a:t>
          </a:r>
          <a:r>
            <a:rPr lang="es-MX" dirty="0"/>
            <a:t> </a:t>
          </a:r>
          <a:endParaRPr lang="en-US" dirty="0"/>
        </a:p>
      </dgm:t>
    </dgm:pt>
    <dgm:pt modelId="{1A59FB55-7B2D-4004-8AD8-173FE59C1C82}" type="parTrans" cxnId="{24B1B054-29A4-4377-BC96-256BD5CC6BEF}">
      <dgm:prSet/>
      <dgm:spPr/>
      <dgm:t>
        <a:bodyPr/>
        <a:lstStyle/>
        <a:p>
          <a:endParaRPr lang="es-MX"/>
        </a:p>
      </dgm:t>
    </dgm:pt>
    <dgm:pt modelId="{FE473C3C-D933-415D-99A3-093F2134EF1A}" type="sibTrans" cxnId="{24B1B054-29A4-4377-BC96-256BD5CC6BEF}">
      <dgm:prSet/>
      <dgm:spPr/>
      <dgm:t>
        <a:bodyPr/>
        <a:lstStyle/>
        <a:p>
          <a:endParaRPr lang="es-MX"/>
        </a:p>
      </dgm:t>
    </dgm:pt>
    <dgm:pt modelId="{83F0DA41-96FC-417B-9A10-D0A0FE6FD7D3}" type="pres">
      <dgm:prSet presAssocID="{F54036A9-D87B-4855-AC93-B72B02BF8433}" presName="root" presStyleCnt="0">
        <dgm:presLayoutVars>
          <dgm:dir/>
          <dgm:resizeHandles val="exact"/>
        </dgm:presLayoutVars>
      </dgm:prSet>
      <dgm:spPr/>
    </dgm:pt>
    <dgm:pt modelId="{78721ED2-96DA-4A2B-A75D-E8133A54DF0D}" type="pres">
      <dgm:prSet presAssocID="{70D5799F-8E42-4673-96EA-405C5F2AF435}" presName="compNode" presStyleCnt="0"/>
      <dgm:spPr/>
    </dgm:pt>
    <dgm:pt modelId="{6ADB3615-A4C8-4D64-BBF4-575A78D4B10A}" type="pres">
      <dgm:prSet presAssocID="{70D5799F-8E42-4673-96EA-405C5F2AF4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6801D29-C902-48CF-AC9D-DB73FF0B4FB2}" type="pres">
      <dgm:prSet presAssocID="{70D5799F-8E42-4673-96EA-405C5F2AF435}" presName="spaceRect" presStyleCnt="0"/>
      <dgm:spPr/>
    </dgm:pt>
    <dgm:pt modelId="{B39D56A9-1832-41BB-B38F-77D32DDEE929}" type="pres">
      <dgm:prSet presAssocID="{70D5799F-8E42-4673-96EA-405C5F2AF435}" presName="textRect" presStyleLbl="revTx" presStyleIdx="0" presStyleCnt="5">
        <dgm:presLayoutVars>
          <dgm:chMax val="1"/>
          <dgm:chPref val="1"/>
        </dgm:presLayoutVars>
      </dgm:prSet>
      <dgm:spPr/>
    </dgm:pt>
    <dgm:pt modelId="{E83A00AB-AFAF-483D-86BA-FD1FFD23A506}" type="pres">
      <dgm:prSet presAssocID="{3420FFC4-15BD-4C79-854A-6C4EED29C1ED}" presName="sibTrans" presStyleCnt="0"/>
      <dgm:spPr/>
    </dgm:pt>
    <dgm:pt modelId="{2619DF1D-6D0B-4EEE-A2CF-30A3792528B2}" type="pres">
      <dgm:prSet presAssocID="{92492095-2E63-45E0-B8FE-88FA96640341}" presName="compNode" presStyleCnt="0"/>
      <dgm:spPr/>
    </dgm:pt>
    <dgm:pt modelId="{302084E4-EF05-4226-AF9E-6C6BE061DA30}" type="pres">
      <dgm:prSet presAssocID="{92492095-2E63-45E0-B8FE-88FA966403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9C92B92B-4382-4036-9CDF-5C03DFF4EAA3}" type="pres">
      <dgm:prSet presAssocID="{92492095-2E63-45E0-B8FE-88FA96640341}" presName="spaceRect" presStyleCnt="0"/>
      <dgm:spPr/>
    </dgm:pt>
    <dgm:pt modelId="{F9FBA17D-427B-4D45-AD2C-9F778E1F7009}" type="pres">
      <dgm:prSet presAssocID="{92492095-2E63-45E0-B8FE-88FA96640341}" presName="textRect" presStyleLbl="revTx" presStyleIdx="1" presStyleCnt="5">
        <dgm:presLayoutVars>
          <dgm:chMax val="1"/>
          <dgm:chPref val="1"/>
        </dgm:presLayoutVars>
      </dgm:prSet>
      <dgm:spPr/>
    </dgm:pt>
    <dgm:pt modelId="{D7ABFB6C-FE5E-49FA-BBC1-E684D420B7F0}" type="pres">
      <dgm:prSet presAssocID="{99EC1840-D63A-49AB-953F-498169056843}" presName="sibTrans" presStyleCnt="0"/>
      <dgm:spPr/>
    </dgm:pt>
    <dgm:pt modelId="{8EE44A4F-9615-42B4-B422-02D3DF148B83}" type="pres">
      <dgm:prSet presAssocID="{D53520C8-FF0C-40DE-939C-4A503029821F}" presName="compNode" presStyleCnt="0"/>
      <dgm:spPr/>
    </dgm:pt>
    <dgm:pt modelId="{087EC5A0-E239-4B02-B4BF-863821F71CFF}" type="pres">
      <dgm:prSet presAssocID="{D53520C8-FF0C-40DE-939C-4A50302982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A44FEAB1-030D-49B3-AFD6-3D47055F50B3}" type="pres">
      <dgm:prSet presAssocID="{D53520C8-FF0C-40DE-939C-4A503029821F}" presName="spaceRect" presStyleCnt="0"/>
      <dgm:spPr/>
    </dgm:pt>
    <dgm:pt modelId="{FD0FE310-ECAA-4AC5-B465-7CB930F9FA44}" type="pres">
      <dgm:prSet presAssocID="{D53520C8-FF0C-40DE-939C-4A503029821F}" presName="textRect" presStyleLbl="revTx" presStyleIdx="2" presStyleCnt="5">
        <dgm:presLayoutVars>
          <dgm:chMax val="1"/>
          <dgm:chPref val="1"/>
        </dgm:presLayoutVars>
      </dgm:prSet>
      <dgm:spPr/>
    </dgm:pt>
    <dgm:pt modelId="{FC05AB85-67E6-4B43-BA9E-0D90FDAC1799}" type="pres">
      <dgm:prSet presAssocID="{8042963B-FDE9-4909-8158-3B1B8876668A}" presName="sibTrans" presStyleCnt="0"/>
      <dgm:spPr/>
    </dgm:pt>
    <dgm:pt modelId="{DBA2DB39-ADCD-442A-8ADD-A3380FDE8831}" type="pres">
      <dgm:prSet presAssocID="{E0D702FA-6BE0-4F4D-AFFB-4DD5CD66121B}" presName="compNode" presStyleCnt="0"/>
      <dgm:spPr/>
    </dgm:pt>
    <dgm:pt modelId="{640A01F4-FD91-4FC3-A24C-5CFEB251B2AF}" type="pres">
      <dgm:prSet presAssocID="{E0D702FA-6BE0-4F4D-AFFB-4DD5CD66121B}" presName="iconRect" presStyleLbl="node1" presStyleIdx="3" presStyleCnt="5" custLinFactNeighborX="-99066" custLinFactNeighborY="230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ebro"/>
        </a:ext>
      </dgm:extLst>
    </dgm:pt>
    <dgm:pt modelId="{37231F88-4E9D-4C23-BDFE-A476B755BA4E}" type="pres">
      <dgm:prSet presAssocID="{E0D702FA-6BE0-4F4D-AFFB-4DD5CD66121B}" presName="spaceRect" presStyleCnt="0"/>
      <dgm:spPr/>
    </dgm:pt>
    <dgm:pt modelId="{00F08633-4132-445F-8FCF-01C3CE47E4B5}" type="pres">
      <dgm:prSet presAssocID="{E0D702FA-6BE0-4F4D-AFFB-4DD5CD66121B}" presName="textRect" presStyleLbl="revTx" presStyleIdx="3" presStyleCnt="5" custLinFactNeighborX="-39615" custLinFactNeighborY="3495">
        <dgm:presLayoutVars>
          <dgm:chMax val="1"/>
          <dgm:chPref val="1"/>
        </dgm:presLayoutVars>
      </dgm:prSet>
      <dgm:spPr/>
    </dgm:pt>
    <dgm:pt modelId="{D3D8C088-842F-4004-B2C4-C4C3279D70BC}" type="pres">
      <dgm:prSet presAssocID="{27A21E03-9208-4CF0-8D49-F9AF862C673F}" presName="sibTrans" presStyleCnt="0"/>
      <dgm:spPr/>
    </dgm:pt>
    <dgm:pt modelId="{EDD6D663-AE40-4FFE-ADB7-A3B70DDF6B1D}" type="pres">
      <dgm:prSet presAssocID="{9B5503D9-C895-4F60-AFC3-DCD5B9A712EE}" presName="compNode" presStyleCnt="0"/>
      <dgm:spPr/>
    </dgm:pt>
    <dgm:pt modelId="{E1BAA737-F50A-40E9-B661-6131E0D1AA60}" type="pres">
      <dgm:prSet presAssocID="{9B5503D9-C895-4F60-AFC3-DCD5B9A712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8 con relleno sólido"/>
        </a:ext>
      </dgm:extLst>
    </dgm:pt>
    <dgm:pt modelId="{F5CA06B9-0244-4469-A932-37AA9B2A156E}" type="pres">
      <dgm:prSet presAssocID="{9B5503D9-C895-4F60-AFC3-DCD5B9A712EE}" presName="spaceRect" presStyleCnt="0"/>
      <dgm:spPr/>
    </dgm:pt>
    <dgm:pt modelId="{71A62820-2019-4DEB-A5E7-084B61BF1CF2}" type="pres">
      <dgm:prSet presAssocID="{9B5503D9-C895-4F60-AFC3-DCD5B9A712E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D1D5415-5403-4CDB-A6FE-169FBB76761E}" srcId="{F54036A9-D87B-4855-AC93-B72B02BF8433}" destId="{70D5799F-8E42-4673-96EA-405C5F2AF435}" srcOrd="0" destOrd="0" parTransId="{3551C68B-D59C-45B2-9A0C-65D76980EC92}" sibTransId="{3420FFC4-15BD-4C79-854A-6C4EED29C1ED}"/>
    <dgm:cxn modelId="{07688A35-4862-4EA1-A8CC-0B01A79E0CED}" srcId="{F54036A9-D87B-4855-AC93-B72B02BF8433}" destId="{92492095-2E63-45E0-B8FE-88FA96640341}" srcOrd="1" destOrd="0" parTransId="{B198A353-AF18-4364-8D4B-AC8DE3091922}" sibTransId="{99EC1840-D63A-49AB-953F-498169056843}"/>
    <dgm:cxn modelId="{CF7BE841-21D8-4786-ACF1-49C5D78FF44F}" type="presOf" srcId="{9B5503D9-C895-4F60-AFC3-DCD5B9A712EE}" destId="{71A62820-2019-4DEB-A5E7-084B61BF1CF2}" srcOrd="0" destOrd="0" presId="urn:microsoft.com/office/officeart/2018/2/layout/IconLabelList"/>
    <dgm:cxn modelId="{241B2648-7E1D-4819-8FAB-B1A711C8BC55}" srcId="{F54036A9-D87B-4855-AC93-B72B02BF8433}" destId="{D53520C8-FF0C-40DE-939C-4A503029821F}" srcOrd="2" destOrd="0" parTransId="{A571EB72-B76C-4674-8434-12DA70D7FC2D}" sibTransId="{8042963B-FDE9-4909-8158-3B1B8876668A}"/>
    <dgm:cxn modelId="{24B1B054-29A4-4377-BC96-256BD5CC6BEF}" srcId="{F54036A9-D87B-4855-AC93-B72B02BF8433}" destId="{9B5503D9-C895-4F60-AFC3-DCD5B9A712EE}" srcOrd="4" destOrd="0" parTransId="{1A59FB55-7B2D-4004-8AD8-173FE59C1C82}" sibTransId="{FE473C3C-D933-415D-99A3-093F2134EF1A}"/>
    <dgm:cxn modelId="{424CD159-A9DF-443E-8F84-84083A4B413F}" type="presOf" srcId="{92492095-2E63-45E0-B8FE-88FA96640341}" destId="{F9FBA17D-427B-4D45-AD2C-9F778E1F7009}" srcOrd="0" destOrd="0" presId="urn:microsoft.com/office/officeart/2018/2/layout/IconLabelList"/>
    <dgm:cxn modelId="{025B199E-0A6C-4BF4-98CC-AF57A8629A85}" type="presOf" srcId="{D53520C8-FF0C-40DE-939C-4A503029821F}" destId="{FD0FE310-ECAA-4AC5-B465-7CB930F9FA44}" srcOrd="0" destOrd="0" presId="urn:microsoft.com/office/officeart/2018/2/layout/IconLabelList"/>
    <dgm:cxn modelId="{8A40B6B8-7E26-45F0-8461-B765EAB37832}" type="presOf" srcId="{F54036A9-D87B-4855-AC93-B72B02BF8433}" destId="{83F0DA41-96FC-417B-9A10-D0A0FE6FD7D3}" srcOrd="0" destOrd="0" presId="urn:microsoft.com/office/officeart/2018/2/layout/IconLabelList"/>
    <dgm:cxn modelId="{9CC7C2D6-A4D0-4067-8FD2-B302B68FD405}" type="presOf" srcId="{70D5799F-8E42-4673-96EA-405C5F2AF435}" destId="{B39D56A9-1832-41BB-B38F-77D32DDEE929}" srcOrd="0" destOrd="0" presId="urn:microsoft.com/office/officeart/2018/2/layout/IconLabelList"/>
    <dgm:cxn modelId="{B3E9B1E4-DD8E-41C3-BCD4-02970DEEBF89}" type="presOf" srcId="{E0D702FA-6BE0-4F4D-AFFB-4DD5CD66121B}" destId="{00F08633-4132-445F-8FCF-01C3CE47E4B5}" srcOrd="0" destOrd="0" presId="urn:microsoft.com/office/officeart/2018/2/layout/IconLabelList"/>
    <dgm:cxn modelId="{2C5679E5-74EB-4463-93A0-3407D137F779}" srcId="{F54036A9-D87B-4855-AC93-B72B02BF8433}" destId="{E0D702FA-6BE0-4F4D-AFFB-4DD5CD66121B}" srcOrd="3" destOrd="0" parTransId="{E3F2B9CB-82DF-471D-B1DD-25288AC9F129}" sibTransId="{27A21E03-9208-4CF0-8D49-F9AF862C673F}"/>
    <dgm:cxn modelId="{350F271B-9071-4BEF-AD82-3A6157BC9878}" type="presParOf" srcId="{83F0DA41-96FC-417B-9A10-D0A0FE6FD7D3}" destId="{78721ED2-96DA-4A2B-A75D-E8133A54DF0D}" srcOrd="0" destOrd="0" presId="urn:microsoft.com/office/officeart/2018/2/layout/IconLabelList"/>
    <dgm:cxn modelId="{7997BBCA-A6A6-4CDB-A1E7-F6DB489D789B}" type="presParOf" srcId="{78721ED2-96DA-4A2B-A75D-E8133A54DF0D}" destId="{6ADB3615-A4C8-4D64-BBF4-575A78D4B10A}" srcOrd="0" destOrd="0" presId="urn:microsoft.com/office/officeart/2018/2/layout/IconLabelList"/>
    <dgm:cxn modelId="{B812A046-354F-4DEF-B36E-5622532803AE}" type="presParOf" srcId="{78721ED2-96DA-4A2B-A75D-E8133A54DF0D}" destId="{26801D29-C902-48CF-AC9D-DB73FF0B4FB2}" srcOrd="1" destOrd="0" presId="urn:microsoft.com/office/officeart/2018/2/layout/IconLabelList"/>
    <dgm:cxn modelId="{84E89A11-4501-40C0-85A5-FD8736BB0611}" type="presParOf" srcId="{78721ED2-96DA-4A2B-A75D-E8133A54DF0D}" destId="{B39D56A9-1832-41BB-B38F-77D32DDEE929}" srcOrd="2" destOrd="0" presId="urn:microsoft.com/office/officeart/2018/2/layout/IconLabelList"/>
    <dgm:cxn modelId="{A833BD83-463A-49D7-B2EE-87F42C11067B}" type="presParOf" srcId="{83F0DA41-96FC-417B-9A10-D0A0FE6FD7D3}" destId="{E83A00AB-AFAF-483D-86BA-FD1FFD23A506}" srcOrd="1" destOrd="0" presId="urn:microsoft.com/office/officeart/2018/2/layout/IconLabelList"/>
    <dgm:cxn modelId="{52AC5EB8-D3EE-47FB-8FA0-261DA0195766}" type="presParOf" srcId="{83F0DA41-96FC-417B-9A10-D0A0FE6FD7D3}" destId="{2619DF1D-6D0B-4EEE-A2CF-30A3792528B2}" srcOrd="2" destOrd="0" presId="urn:microsoft.com/office/officeart/2018/2/layout/IconLabelList"/>
    <dgm:cxn modelId="{4721F4DE-52D1-4A2D-BFE3-F1EA571075E7}" type="presParOf" srcId="{2619DF1D-6D0B-4EEE-A2CF-30A3792528B2}" destId="{302084E4-EF05-4226-AF9E-6C6BE061DA30}" srcOrd="0" destOrd="0" presId="urn:microsoft.com/office/officeart/2018/2/layout/IconLabelList"/>
    <dgm:cxn modelId="{8735455C-6C67-457F-AD00-89DA245901F5}" type="presParOf" srcId="{2619DF1D-6D0B-4EEE-A2CF-30A3792528B2}" destId="{9C92B92B-4382-4036-9CDF-5C03DFF4EAA3}" srcOrd="1" destOrd="0" presId="urn:microsoft.com/office/officeart/2018/2/layout/IconLabelList"/>
    <dgm:cxn modelId="{08CD71F6-2B6D-4DF3-A5CE-5311788B9128}" type="presParOf" srcId="{2619DF1D-6D0B-4EEE-A2CF-30A3792528B2}" destId="{F9FBA17D-427B-4D45-AD2C-9F778E1F7009}" srcOrd="2" destOrd="0" presId="urn:microsoft.com/office/officeart/2018/2/layout/IconLabelList"/>
    <dgm:cxn modelId="{F4E4362E-5961-4A8D-9974-9E166C9F135A}" type="presParOf" srcId="{83F0DA41-96FC-417B-9A10-D0A0FE6FD7D3}" destId="{D7ABFB6C-FE5E-49FA-BBC1-E684D420B7F0}" srcOrd="3" destOrd="0" presId="urn:microsoft.com/office/officeart/2018/2/layout/IconLabelList"/>
    <dgm:cxn modelId="{1C4A097F-C784-4D80-823F-18993C2AB719}" type="presParOf" srcId="{83F0DA41-96FC-417B-9A10-D0A0FE6FD7D3}" destId="{8EE44A4F-9615-42B4-B422-02D3DF148B83}" srcOrd="4" destOrd="0" presId="urn:microsoft.com/office/officeart/2018/2/layout/IconLabelList"/>
    <dgm:cxn modelId="{825BE717-1FB3-4856-A594-AE8E052EA0C5}" type="presParOf" srcId="{8EE44A4F-9615-42B4-B422-02D3DF148B83}" destId="{087EC5A0-E239-4B02-B4BF-863821F71CFF}" srcOrd="0" destOrd="0" presId="urn:microsoft.com/office/officeart/2018/2/layout/IconLabelList"/>
    <dgm:cxn modelId="{8FDA68F7-8385-4EEF-A4F7-C6C4547C67C6}" type="presParOf" srcId="{8EE44A4F-9615-42B4-B422-02D3DF148B83}" destId="{A44FEAB1-030D-49B3-AFD6-3D47055F50B3}" srcOrd="1" destOrd="0" presId="urn:microsoft.com/office/officeart/2018/2/layout/IconLabelList"/>
    <dgm:cxn modelId="{8FF4D218-D6DC-4205-BBBF-36BFD8F21266}" type="presParOf" srcId="{8EE44A4F-9615-42B4-B422-02D3DF148B83}" destId="{FD0FE310-ECAA-4AC5-B465-7CB930F9FA44}" srcOrd="2" destOrd="0" presId="urn:microsoft.com/office/officeart/2018/2/layout/IconLabelList"/>
    <dgm:cxn modelId="{8661B444-87E6-425A-B9DD-28FC7A92532E}" type="presParOf" srcId="{83F0DA41-96FC-417B-9A10-D0A0FE6FD7D3}" destId="{FC05AB85-67E6-4B43-BA9E-0D90FDAC1799}" srcOrd="5" destOrd="0" presId="urn:microsoft.com/office/officeart/2018/2/layout/IconLabelList"/>
    <dgm:cxn modelId="{3F4F4A72-11EC-4C9D-AFDA-8CAEFBD7E00E}" type="presParOf" srcId="{83F0DA41-96FC-417B-9A10-D0A0FE6FD7D3}" destId="{DBA2DB39-ADCD-442A-8ADD-A3380FDE8831}" srcOrd="6" destOrd="0" presId="urn:microsoft.com/office/officeart/2018/2/layout/IconLabelList"/>
    <dgm:cxn modelId="{BAD80405-948B-48F8-B40C-11A67163C4A3}" type="presParOf" srcId="{DBA2DB39-ADCD-442A-8ADD-A3380FDE8831}" destId="{640A01F4-FD91-4FC3-A24C-5CFEB251B2AF}" srcOrd="0" destOrd="0" presId="urn:microsoft.com/office/officeart/2018/2/layout/IconLabelList"/>
    <dgm:cxn modelId="{E515BD29-4478-4029-AA47-72155772313E}" type="presParOf" srcId="{DBA2DB39-ADCD-442A-8ADD-A3380FDE8831}" destId="{37231F88-4E9D-4C23-BDFE-A476B755BA4E}" srcOrd="1" destOrd="0" presId="urn:microsoft.com/office/officeart/2018/2/layout/IconLabelList"/>
    <dgm:cxn modelId="{5C353615-A5F3-4C8B-810C-24ED806A81D7}" type="presParOf" srcId="{DBA2DB39-ADCD-442A-8ADD-A3380FDE8831}" destId="{00F08633-4132-445F-8FCF-01C3CE47E4B5}" srcOrd="2" destOrd="0" presId="urn:microsoft.com/office/officeart/2018/2/layout/IconLabelList"/>
    <dgm:cxn modelId="{00F76093-6F44-45FF-BB45-DD8EC749DB50}" type="presParOf" srcId="{83F0DA41-96FC-417B-9A10-D0A0FE6FD7D3}" destId="{D3D8C088-842F-4004-B2C4-C4C3279D70BC}" srcOrd="7" destOrd="0" presId="urn:microsoft.com/office/officeart/2018/2/layout/IconLabelList"/>
    <dgm:cxn modelId="{D97D9FB3-D099-4048-A11A-F45A61B8FA9E}" type="presParOf" srcId="{83F0DA41-96FC-417B-9A10-D0A0FE6FD7D3}" destId="{EDD6D663-AE40-4FFE-ADB7-A3B70DDF6B1D}" srcOrd="8" destOrd="0" presId="urn:microsoft.com/office/officeart/2018/2/layout/IconLabelList"/>
    <dgm:cxn modelId="{3AA180F7-95BF-4AD9-A6AD-CCBA3C44BCD8}" type="presParOf" srcId="{EDD6D663-AE40-4FFE-ADB7-A3B70DDF6B1D}" destId="{E1BAA737-F50A-40E9-B661-6131E0D1AA60}" srcOrd="0" destOrd="0" presId="urn:microsoft.com/office/officeart/2018/2/layout/IconLabelList"/>
    <dgm:cxn modelId="{CB42405E-926B-4622-884C-CDA4414FAAC3}" type="presParOf" srcId="{EDD6D663-AE40-4FFE-ADB7-A3B70DDF6B1D}" destId="{F5CA06B9-0244-4469-A932-37AA9B2A156E}" srcOrd="1" destOrd="0" presId="urn:microsoft.com/office/officeart/2018/2/layout/IconLabelList"/>
    <dgm:cxn modelId="{C47D016E-B2C6-4BE5-9191-CE1554483BB1}" type="presParOf" srcId="{EDD6D663-AE40-4FFE-ADB7-A3B70DDF6B1D}" destId="{71A62820-2019-4DEB-A5E7-084B61BF1C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B3615-A4C8-4D64-BBF4-575A78D4B10A}">
      <dsp:nvSpPr>
        <dsp:cNvPr id="0" name=""/>
        <dsp:cNvSpPr/>
      </dsp:nvSpPr>
      <dsp:spPr>
        <a:xfrm>
          <a:off x="1137599" y="49808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D56A9-1832-41BB-B38F-77D32DDEE929}">
      <dsp:nvSpPr>
        <dsp:cNvPr id="0" name=""/>
        <dsp:cNvSpPr/>
      </dsp:nvSpPr>
      <dsp:spPr>
        <a:xfrm>
          <a:off x="642599" y="16153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Supervised Learning (Datset base)</a:t>
          </a:r>
          <a:endParaRPr lang="en-US" sz="1500" kern="1200"/>
        </a:p>
      </dsp:txBody>
      <dsp:txXfrm>
        <a:off x="642599" y="1615320"/>
        <a:ext cx="1800000" cy="720000"/>
      </dsp:txXfrm>
    </dsp:sp>
    <dsp:sp modelId="{302084E4-EF05-4226-AF9E-6C6BE061DA30}">
      <dsp:nvSpPr>
        <dsp:cNvPr id="0" name=""/>
        <dsp:cNvSpPr/>
      </dsp:nvSpPr>
      <dsp:spPr>
        <a:xfrm>
          <a:off x="3252599" y="49808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BA17D-427B-4D45-AD2C-9F778E1F7009}">
      <dsp:nvSpPr>
        <dsp:cNvPr id="0" name=""/>
        <dsp:cNvSpPr/>
      </dsp:nvSpPr>
      <dsp:spPr>
        <a:xfrm>
          <a:off x="2757599" y="16153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Deep network (more than 1 hidden layer)</a:t>
          </a:r>
          <a:endParaRPr lang="en-US" sz="1500" kern="1200"/>
        </a:p>
      </dsp:txBody>
      <dsp:txXfrm>
        <a:off x="2757599" y="1615320"/>
        <a:ext cx="1800000" cy="720000"/>
      </dsp:txXfrm>
    </dsp:sp>
    <dsp:sp modelId="{087EC5A0-E239-4B02-B4BF-863821F71CFF}">
      <dsp:nvSpPr>
        <dsp:cNvPr id="0" name=""/>
        <dsp:cNvSpPr/>
      </dsp:nvSpPr>
      <dsp:spPr>
        <a:xfrm>
          <a:off x="5367600" y="49808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FE310-ECAA-4AC5-B465-7CB930F9FA44}">
      <dsp:nvSpPr>
        <dsp:cNvPr id="0" name=""/>
        <dsp:cNvSpPr/>
      </dsp:nvSpPr>
      <dsp:spPr>
        <a:xfrm>
          <a:off x="4872600" y="161532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 err="1"/>
            <a:t>Batch</a:t>
          </a:r>
          <a:r>
            <a:rPr lang="es-MX" sz="1500" kern="1200" dirty="0"/>
            <a:t> </a:t>
          </a:r>
          <a:r>
            <a:rPr lang="es-MX" sz="1500" kern="1200" dirty="0" err="1"/>
            <a:t>learning</a:t>
          </a:r>
          <a:r>
            <a:rPr lang="es-MX" sz="1500" kern="1200" dirty="0"/>
            <a:t> (</a:t>
          </a:r>
          <a:r>
            <a:rPr lang="es-MX" sz="1500" kern="1200" dirty="0" err="1"/>
            <a:t>cost</a:t>
          </a:r>
          <a:r>
            <a:rPr lang="es-MX" sz="1500" kern="1200" dirty="0"/>
            <a:t> </a:t>
          </a:r>
          <a:r>
            <a:rPr lang="es-MX" sz="1500" kern="1200" dirty="0" err="1"/>
            <a:t>function</a:t>
          </a:r>
          <a:r>
            <a:rPr lang="es-MX" sz="1500" kern="1200" dirty="0"/>
            <a:t> + </a:t>
          </a:r>
          <a:r>
            <a:rPr lang="es-MX" sz="1500" kern="1200" dirty="0" err="1"/>
            <a:t>optimizator</a:t>
          </a:r>
          <a:r>
            <a:rPr lang="es-MX" sz="1500" kern="1200" dirty="0"/>
            <a:t>)</a:t>
          </a:r>
          <a:endParaRPr lang="en-US" sz="1500" kern="1200" dirty="0"/>
        </a:p>
      </dsp:txBody>
      <dsp:txXfrm>
        <a:off x="4872600" y="1615320"/>
        <a:ext cx="1800000" cy="720000"/>
      </dsp:txXfrm>
    </dsp:sp>
    <dsp:sp modelId="{640A01F4-FD91-4FC3-A24C-5CFEB251B2AF}">
      <dsp:nvSpPr>
        <dsp:cNvPr id="0" name=""/>
        <dsp:cNvSpPr/>
      </dsp:nvSpPr>
      <dsp:spPr>
        <a:xfrm>
          <a:off x="1392665" y="2803982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08633-4132-445F-8FCF-01C3CE47E4B5}">
      <dsp:nvSpPr>
        <dsp:cNvPr id="0" name=""/>
        <dsp:cNvSpPr/>
      </dsp:nvSpPr>
      <dsp:spPr>
        <a:xfrm>
          <a:off x="987029" y="39277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Dense </a:t>
          </a:r>
          <a:r>
            <a:rPr lang="es-MX" sz="1500" kern="1200" dirty="0" err="1"/>
            <a:t>Layers</a:t>
          </a:r>
          <a:r>
            <a:rPr lang="es-MX" sz="1500" kern="1200" dirty="0"/>
            <a:t> (</a:t>
          </a:r>
          <a:r>
            <a:rPr lang="es-MX" sz="1500" kern="1200" dirty="0" err="1"/>
            <a:t>each</a:t>
          </a:r>
          <a:r>
            <a:rPr lang="es-MX" sz="1500" kern="1200" dirty="0"/>
            <a:t> </a:t>
          </a:r>
          <a:r>
            <a:rPr lang="es-MX" sz="1500" kern="1200" dirty="0" err="1"/>
            <a:t>neuron</a:t>
          </a:r>
          <a:r>
            <a:rPr lang="es-MX" sz="1500" kern="1200" dirty="0"/>
            <a:t> </a:t>
          </a:r>
          <a:r>
            <a:rPr lang="es-MX" sz="1500" kern="1200" dirty="0" err="1"/>
            <a:t>conect</a:t>
          </a:r>
          <a:r>
            <a:rPr lang="es-MX" sz="1500" kern="1200" dirty="0"/>
            <a:t> </a:t>
          </a:r>
          <a:r>
            <a:rPr lang="es-MX" sz="1500" kern="1200" dirty="0" err="1"/>
            <a:t>with</a:t>
          </a:r>
          <a:r>
            <a:rPr lang="es-MX" sz="1500" kern="1200" dirty="0"/>
            <a:t> </a:t>
          </a:r>
          <a:r>
            <a:rPr lang="es-MX" sz="1500" kern="1200" dirty="0" err="1"/>
            <a:t>another</a:t>
          </a:r>
          <a:r>
            <a:rPr lang="es-MX" sz="1500" kern="1200" dirty="0"/>
            <a:t>)</a:t>
          </a:r>
          <a:endParaRPr lang="en-US" sz="1500" kern="1200" dirty="0"/>
        </a:p>
      </dsp:txBody>
      <dsp:txXfrm>
        <a:off x="987029" y="3927722"/>
        <a:ext cx="1800000" cy="720000"/>
      </dsp:txXfrm>
    </dsp:sp>
    <dsp:sp modelId="{E1BAA737-F50A-40E9-B661-6131E0D1AA60}">
      <dsp:nvSpPr>
        <dsp:cNvPr id="0" name=""/>
        <dsp:cNvSpPr/>
      </dsp:nvSpPr>
      <dsp:spPr>
        <a:xfrm>
          <a:off x="4310100" y="278532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62820-2019-4DEB-A5E7-084B61BF1CF2}">
      <dsp:nvSpPr>
        <dsp:cNvPr id="0" name=""/>
        <dsp:cNvSpPr/>
      </dsp:nvSpPr>
      <dsp:spPr>
        <a:xfrm>
          <a:off x="3815100" y="3902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 err="1"/>
            <a:t>Classification</a:t>
          </a:r>
          <a:r>
            <a:rPr lang="es-MX" sz="1500" kern="1200" dirty="0"/>
            <a:t> </a:t>
          </a:r>
          <a:endParaRPr lang="en-US" sz="1500" kern="1200" dirty="0"/>
        </a:p>
      </dsp:txBody>
      <dsp:txXfrm>
        <a:off x="3815100" y="390255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3F797-0F4E-4945-9E27-919052ACB654}" type="datetimeFigureOut">
              <a:rPr lang="es-MX" smtClean="0"/>
              <a:t>22/04/2021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4AD51-2612-4B40-96A7-466AE145E7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75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This</a:t>
            </a:r>
            <a:r>
              <a:rPr lang="es-MX" dirty="0"/>
              <a:t> Project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the bases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</a:t>
            </a:r>
            <a:r>
              <a:rPr lang="es-MX" dirty="0" err="1"/>
              <a:t>recognitions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 on </a:t>
            </a:r>
            <a:r>
              <a:rPr lang="es-MX" dirty="0" err="1"/>
              <a:t>Ids</a:t>
            </a:r>
            <a:r>
              <a:rPr lang="es-MX" dirty="0"/>
              <a:t>, </a:t>
            </a:r>
            <a:r>
              <a:rPr lang="es-MX" dirty="0" err="1"/>
              <a:t>credit</a:t>
            </a:r>
            <a:r>
              <a:rPr lang="es-MX" dirty="0"/>
              <a:t> </a:t>
            </a:r>
            <a:r>
              <a:rPr lang="es-MX" dirty="0" err="1"/>
              <a:t>cards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even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breack</a:t>
            </a:r>
            <a:r>
              <a:rPr lang="es-MX" dirty="0"/>
              <a:t> the 0.8 versión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recapthca</a:t>
            </a:r>
            <a:endParaRPr lang="es-MX" dirty="0"/>
          </a:p>
          <a:p>
            <a:r>
              <a:rPr lang="es-MX" dirty="0"/>
              <a:t>The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pruporse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the Project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manage</a:t>
            </a:r>
            <a:r>
              <a:rPr lang="es-MX" dirty="0"/>
              <a:t> and </a:t>
            </a:r>
            <a:r>
              <a:rPr lang="es-MX" dirty="0" err="1"/>
              <a:t>undesrtand</a:t>
            </a:r>
            <a:r>
              <a:rPr lang="es-MX" dirty="0"/>
              <a:t>  a neural </a:t>
            </a:r>
            <a:r>
              <a:rPr lang="es-MX" dirty="0" err="1"/>
              <a:t>netwrok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can </a:t>
            </a:r>
            <a:r>
              <a:rPr lang="es-MX" dirty="0" err="1"/>
              <a:t>identfy</a:t>
            </a:r>
            <a:r>
              <a:rPr lang="es-MX" dirty="0"/>
              <a:t> a </a:t>
            </a:r>
            <a:r>
              <a:rPr lang="es-MX" dirty="0" err="1"/>
              <a:t>writen</a:t>
            </a:r>
            <a:r>
              <a:rPr lang="es-MX" dirty="0"/>
              <a:t> </a:t>
            </a:r>
            <a:r>
              <a:rPr lang="es-MX" dirty="0" err="1"/>
              <a:t>number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4AD51-2612-4B40-96A7-466AE145E77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54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used</a:t>
            </a:r>
            <a:r>
              <a:rPr lang="es-MX" dirty="0"/>
              <a:t> </a:t>
            </a: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specific</a:t>
            </a:r>
            <a:r>
              <a:rPr lang="es-MX" dirty="0"/>
              <a:t> tolos, </a:t>
            </a:r>
          </a:p>
          <a:p>
            <a:r>
              <a:rPr lang="es-MX" dirty="0"/>
              <a:t>As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langauge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course</a:t>
            </a:r>
            <a:r>
              <a:rPr lang="es-MX" dirty="0"/>
              <a:t> Python</a:t>
            </a:r>
          </a:p>
          <a:p>
            <a:r>
              <a:rPr lang="es-MX" dirty="0" err="1"/>
              <a:t>We</a:t>
            </a:r>
            <a:r>
              <a:rPr lang="es-MX" dirty="0"/>
              <a:t> use </a:t>
            </a:r>
            <a:r>
              <a:rPr lang="es-MX" dirty="0" err="1"/>
              <a:t>TensorFlow</a:t>
            </a:r>
            <a:r>
              <a:rPr lang="es-MX" dirty="0"/>
              <a:t> as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framewrok</a:t>
            </a:r>
            <a:r>
              <a:rPr lang="es-MX" dirty="0"/>
              <a:t>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use Keras </a:t>
            </a:r>
            <a:r>
              <a:rPr lang="es-MX" dirty="0" err="1"/>
              <a:t>for</a:t>
            </a:r>
            <a:r>
              <a:rPr lang="es-MX" dirty="0"/>
              <a:t> the </a:t>
            </a:r>
            <a:r>
              <a:rPr lang="es-MX" dirty="0" err="1"/>
              <a:t>layer</a:t>
            </a:r>
            <a:r>
              <a:rPr lang="es-MX" dirty="0"/>
              <a:t> and training </a:t>
            </a:r>
            <a:r>
              <a:rPr lang="es-MX" dirty="0" err="1"/>
              <a:t>model</a:t>
            </a:r>
            <a:r>
              <a:rPr lang="es-MX" dirty="0"/>
              <a:t> </a:t>
            </a:r>
          </a:p>
          <a:p>
            <a:r>
              <a:rPr lang="es-MX" dirty="0"/>
              <a:t>And </a:t>
            </a:r>
            <a:r>
              <a:rPr lang="es-MX" dirty="0" err="1"/>
              <a:t>finally</a:t>
            </a:r>
            <a:r>
              <a:rPr lang="es-MX" dirty="0"/>
              <a:t> the MNIST </a:t>
            </a:r>
            <a:r>
              <a:rPr lang="es-MX" dirty="0" err="1"/>
              <a:t>dataset</a:t>
            </a:r>
            <a:r>
              <a:rPr lang="es-MX" dirty="0"/>
              <a:t> (</a:t>
            </a:r>
            <a:r>
              <a:rPr lang="es-MX" dirty="0" err="1"/>
              <a:t>big</a:t>
            </a:r>
            <a:r>
              <a:rPr lang="es-MX" dirty="0"/>
              <a:t> </a:t>
            </a:r>
            <a:r>
              <a:rPr lang="es-MX" dirty="0" err="1"/>
              <a:t>dataset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written</a:t>
            </a:r>
            <a:r>
              <a:rPr lang="es-MX" dirty="0"/>
              <a:t> </a:t>
            </a:r>
            <a:r>
              <a:rPr lang="es-MX" dirty="0" err="1"/>
              <a:t>images</a:t>
            </a:r>
            <a:r>
              <a:rPr lang="es-MX" dirty="0"/>
              <a:t> 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4AD51-2612-4B40-96A7-466AE145E77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83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The </a:t>
            </a:r>
            <a:r>
              <a:rPr lang="es-MX" dirty="0" err="1"/>
              <a:t>first</a:t>
            </a:r>
            <a:r>
              <a:rPr lang="es-MX" dirty="0"/>
              <a:t> step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knowing</a:t>
            </a:r>
            <a:r>
              <a:rPr lang="es-MX" dirty="0"/>
              <a:t> 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want</a:t>
            </a:r>
            <a:endParaRPr lang="es-MX" dirty="0"/>
          </a:p>
          <a:p>
            <a:r>
              <a:rPr lang="es-MX" dirty="0"/>
              <a:t>As input </a:t>
            </a:r>
            <a:r>
              <a:rPr lang="es-MX" dirty="0" err="1"/>
              <a:t>we</a:t>
            </a:r>
            <a:r>
              <a:rPr lang="es-MX" dirty="0"/>
              <a:t> are </a:t>
            </a:r>
            <a:r>
              <a:rPr lang="es-MX" dirty="0" err="1"/>
              <a:t>going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recibe a </a:t>
            </a:r>
            <a:r>
              <a:rPr lang="es-MX" dirty="0" err="1"/>
              <a:t>written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, </a:t>
            </a:r>
            <a:r>
              <a:rPr lang="es-MX" dirty="0" err="1"/>
              <a:t>then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input Will </a:t>
            </a:r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throug</a:t>
            </a:r>
            <a:r>
              <a:rPr lang="es-MX" dirty="0"/>
              <a:t> the neural </a:t>
            </a:r>
            <a:r>
              <a:rPr lang="es-MX" dirty="0" err="1"/>
              <a:t>network</a:t>
            </a:r>
            <a:r>
              <a:rPr lang="es-MX" dirty="0"/>
              <a:t> and </a:t>
            </a:r>
            <a:r>
              <a:rPr lang="es-MX" dirty="0" err="1"/>
              <a:t>finally</a:t>
            </a:r>
            <a:r>
              <a:rPr lang="es-MX" dirty="0"/>
              <a:t> as </a:t>
            </a:r>
            <a:r>
              <a:rPr lang="es-MX" dirty="0" err="1"/>
              <a:t>oputpu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are </a:t>
            </a:r>
            <a:r>
              <a:rPr lang="es-MX" dirty="0" err="1"/>
              <a:t>going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manage</a:t>
            </a:r>
            <a:r>
              <a:rPr lang="es-MX" dirty="0"/>
              <a:t> a </a:t>
            </a:r>
            <a:r>
              <a:rPr lang="es-MX" dirty="0" err="1"/>
              <a:t>number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How</a:t>
            </a:r>
            <a:r>
              <a:rPr lang="es-MX" dirty="0"/>
              <a:t>?</a:t>
            </a:r>
            <a:br>
              <a:rPr lang="es-MX" dirty="0"/>
            </a:br>
            <a:r>
              <a:rPr lang="es-MX" dirty="0"/>
              <a:t>De </a:t>
            </a:r>
            <a:r>
              <a:rPr lang="es-MX" dirty="0" err="1"/>
              <a:t>dataset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providing</a:t>
            </a:r>
            <a:r>
              <a:rPr lang="es-MX" dirty="0"/>
              <a:t> </a:t>
            </a:r>
            <a:r>
              <a:rPr lang="es-MX" dirty="0" err="1"/>
              <a:t>us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 28 x 28 </a:t>
            </a:r>
            <a:r>
              <a:rPr lang="es-MX" dirty="0" err="1"/>
              <a:t>images</a:t>
            </a:r>
            <a:r>
              <a:rPr lang="es-MX" dirty="0"/>
              <a:t> </a:t>
            </a:r>
            <a:r>
              <a:rPr lang="es-MX" dirty="0" err="1"/>
              <a:t>giving</a:t>
            </a:r>
            <a:r>
              <a:rPr lang="es-MX" dirty="0"/>
              <a:t> </a:t>
            </a:r>
            <a:r>
              <a:rPr lang="es-MX" dirty="0" err="1"/>
              <a:t>us</a:t>
            </a:r>
            <a:r>
              <a:rPr lang="es-MX" dirty="0"/>
              <a:t> a total </a:t>
            </a:r>
            <a:r>
              <a:rPr lang="es-MX" dirty="0" err="1"/>
              <a:t>of</a:t>
            </a:r>
            <a:r>
              <a:rPr lang="es-MX" dirty="0"/>
              <a:t> 784 </a:t>
            </a:r>
            <a:r>
              <a:rPr lang="es-MX" dirty="0" err="1"/>
              <a:t>pixels</a:t>
            </a:r>
            <a:r>
              <a:rPr lang="es-MX" dirty="0"/>
              <a:t>, </a:t>
            </a:r>
            <a:r>
              <a:rPr lang="es-MX" dirty="0" err="1"/>
              <a:t>we</a:t>
            </a:r>
            <a:r>
              <a:rPr lang="es-MX" dirty="0"/>
              <a:t> are </a:t>
            </a:r>
            <a:r>
              <a:rPr lang="es-MX" dirty="0" err="1"/>
              <a:t>going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pass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image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black</a:t>
            </a:r>
            <a:r>
              <a:rPr lang="es-MX" dirty="0"/>
              <a:t> and White , </a:t>
            </a:r>
            <a:r>
              <a:rPr lang="es-MX" dirty="0" err="1"/>
              <a:t>breaking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row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pixel and </a:t>
            </a:r>
            <a:r>
              <a:rPr lang="es-MX" dirty="0" err="1"/>
              <a:t>asigning</a:t>
            </a:r>
            <a:r>
              <a:rPr lang="es-MX" dirty="0"/>
              <a:t> 0 </a:t>
            </a:r>
            <a:r>
              <a:rPr lang="es-MX" dirty="0" err="1"/>
              <a:t>or</a:t>
            </a:r>
            <a:r>
              <a:rPr lang="es-MX" dirty="0"/>
              <a:t> 255 </a:t>
            </a:r>
            <a:r>
              <a:rPr lang="es-MX" dirty="0" err="1"/>
              <a:t>black</a:t>
            </a:r>
            <a:r>
              <a:rPr lang="es-MX" dirty="0"/>
              <a:t> and White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one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4AD51-2612-4B40-96A7-466AE145E77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177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Now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initializate</a:t>
            </a:r>
            <a:r>
              <a:rPr lang="es-MX" dirty="0"/>
              <a:t> the input </a:t>
            </a:r>
            <a:r>
              <a:rPr lang="es-MX" dirty="0" err="1"/>
              <a:t>layer</a:t>
            </a:r>
            <a:r>
              <a:rPr lang="es-MX" dirty="0"/>
              <a:t>, as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said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784 </a:t>
            </a:r>
            <a:r>
              <a:rPr lang="es-MX" dirty="0" err="1"/>
              <a:t>pixels</a:t>
            </a:r>
            <a:r>
              <a:rPr lang="es-MX" dirty="0"/>
              <a:t> so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784 </a:t>
            </a:r>
            <a:r>
              <a:rPr lang="es-MX" dirty="0" err="1"/>
              <a:t>neurons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pixel</a:t>
            </a:r>
          </a:p>
          <a:p>
            <a:endParaRPr lang="es-MX" dirty="0"/>
          </a:p>
          <a:p>
            <a:r>
              <a:rPr lang="es-MX" dirty="0"/>
              <a:t>In </a:t>
            </a:r>
            <a:r>
              <a:rPr lang="es-MX" dirty="0" err="1"/>
              <a:t>this</a:t>
            </a:r>
            <a:r>
              <a:rPr lang="es-MX" dirty="0"/>
              <a:t> case </a:t>
            </a:r>
            <a:r>
              <a:rPr lang="es-MX" dirty="0" err="1"/>
              <a:t>we</a:t>
            </a:r>
            <a:r>
              <a:rPr lang="es-MX" dirty="0"/>
              <a:t> use 2 </a:t>
            </a:r>
            <a:r>
              <a:rPr lang="es-MX" dirty="0" err="1"/>
              <a:t>hidden</a:t>
            </a:r>
            <a:r>
              <a:rPr lang="es-MX" dirty="0"/>
              <a:t> </a:t>
            </a:r>
            <a:r>
              <a:rPr lang="es-MX" dirty="0" err="1"/>
              <a:t>layers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n </a:t>
            </a:r>
            <a:r>
              <a:rPr lang="es-MX" dirty="0" err="1"/>
              <a:t>neurosn</a:t>
            </a:r>
            <a:r>
              <a:rPr lang="es-MX" dirty="0"/>
              <a:t> as </a:t>
            </a:r>
            <a:r>
              <a:rPr lang="es-MX" dirty="0" err="1"/>
              <a:t>intermediaries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the output, </a:t>
            </a:r>
            <a:r>
              <a:rPr lang="es-MX" dirty="0" err="1"/>
              <a:t>wich</a:t>
            </a:r>
            <a:r>
              <a:rPr lang="es-MX" dirty="0"/>
              <a:t> Will be a </a:t>
            </a:r>
            <a:r>
              <a:rPr lang="es-MX" dirty="0" err="1"/>
              <a:t>layer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10 </a:t>
            </a:r>
            <a:r>
              <a:rPr lang="es-MX" dirty="0" err="1"/>
              <a:t>nerons</a:t>
            </a:r>
            <a:r>
              <a:rPr lang="es-MX" dirty="0"/>
              <a:t>  (0,1,2,3,4,5,6,7,8,9)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number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4AD51-2612-4B40-96A7-466AE145E77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52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It</a:t>
            </a:r>
            <a:r>
              <a:rPr lang="es-MX" dirty="0"/>
              <a:t> Will look more les </a:t>
            </a:r>
            <a:r>
              <a:rPr lang="es-MX" dirty="0" err="1"/>
              <a:t>like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bigger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4AD51-2612-4B40-96A7-466AE145E77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36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train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, so </a:t>
            </a:r>
            <a:r>
              <a:rPr lang="es-MX" dirty="0" err="1"/>
              <a:t>we</a:t>
            </a:r>
            <a:r>
              <a:rPr lang="es-MX" dirty="0"/>
              <a:t> are </a:t>
            </a:r>
            <a:r>
              <a:rPr lang="es-MX" dirty="0" err="1"/>
              <a:t>using</a:t>
            </a:r>
            <a:r>
              <a:rPr lang="es-MX" dirty="0"/>
              <a:t> the </a:t>
            </a:r>
            <a:r>
              <a:rPr lang="es-MX" dirty="0" err="1"/>
              <a:t>cost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+ </a:t>
            </a:r>
            <a:r>
              <a:rPr lang="es-MX" dirty="0" err="1"/>
              <a:t>an</a:t>
            </a:r>
            <a:r>
              <a:rPr lang="es-MX" dirty="0"/>
              <a:t> optimizar +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epochs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loops</a:t>
            </a:r>
            <a:r>
              <a:rPr lang="es-MX" dirty="0"/>
              <a:t>,</a:t>
            </a:r>
          </a:p>
          <a:p>
            <a:r>
              <a:rPr lang="es-MX" dirty="0"/>
              <a:t>On </a:t>
            </a:r>
            <a:r>
              <a:rPr lang="es-MX" dirty="0" err="1"/>
              <a:t>this</a:t>
            </a:r>
            <a:r>
              <a:rPr lang="es-MX" dirty="0"/>
              <a:t> case </a:t>
            </a:r>
            <a:r>
              <a:rPr lang="es-MX" dirty="0" err="1"/>
              <a:t>we</a:t>
            </a:r>
            <a:r>
              <a:rPr lang="es-MX" dirty="0"/>
              <a:t> are </a:t>
            </a:r>
            <a:r>
              <a:rPr lang="es-MX" dirty="0" err="1"/>
              <a:t>using</a:t>
            </a:r>
            <a:r>
              <a:rPr lang="es-MX" dirty="0"/>
              <a:t> Adam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sgd</a:t>
            </a:r>
            <a:r>
              <a:rPr lang="es-MX" dirty="0"/>
              <a:t> ( the </a:t>
            </a:r>
            <a:r>
              <a:rPr lang="es-MX" dirty="0" err="1"/>
              <a:t>gradient</a:t>
            </a:r>
            <a:r>
              <a:rPr lang="es-MX" dirty="0"/>
              <a:t> </a:t>
            </a:r>
            <a:r>
              <a:rPr lang="es-MX" dirty="0" err="1"/>
              <a:t>dscent</a:t>
            </a:r>
            <a:r>
              <a:rPr lang="es-MX" dirty="0"/>
              <a:t> </a:t>
            </a:r>
            <a:r>
              <a:rPr lang="es-MX" dirty="0" err="1"/>
              <a:t>cost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) </a:t>
            </a:r>
          </a:p>
          <a:p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yyou</a:t>
            </a:r>
            <a:r>
              <a:rPr lang="es-MX" dirty="0"/>
              <a:t> </a:t>
            </a:r>
            <a:r>
              <a:rPr lang="es-MX" dirty="0" err="1"/>
              <a:t>want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more, look at the training </a:t>
            </a:r>
            <a:r>
              <a:rPr lang="es-MX" dirty="0" err="1"/>
              <a:t>secction</a:t>
            </a:r>
            <a:r>
              <a:rPr lang="es-MX" dirty="0"/>
              <a:t> on the </a:t>
            </a:r>
            <a:r>
              <a:rPr lang="es-MX" dirty="0" err="1"/>
              <a:t>report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4AD51-2612-4B40-96A7-466AE145E77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28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So,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Project </a:t>
            </a:r>
            <a:r>
              <a:rPr lang="es-MX" dirty="0" err="1"/>
              <a:t>we</a:t>
            </a:r>
            <a:r>
              <a:rPr lang="es-MX" dirty="0"/>
              <a:t> are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topics</a:t>
            </a:r>
            <a:endParaRPr lang="es-MX" dirty="0"/>
          </a:p>
          <a:p>
            <a:r>
              <a:rPr lang="es-MX" dirty="0" err="1"/>
              <a:t>Supervised</a:t>
            </a:r>
            <a:r>
              <a:rPr lang="es-MX" dirty="0"/>
              <a:t> </a:t>
            </a:r>
            <a:r>
              <a:rPr lang="es-MX" dirty="0" err="1"/>
              <a:t>learining</a:t>
            </a:r>
            <a:r>
              <a:rPr lang="es-MX" dirty="0"/>
              <a:t> as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already</a:t>
            </a:r>
            <a:r>
              <a:rPr lang="es-MX" dirty="0"/>
              <a:t> </a:t>
            </a:r>
            <a:r>
              <a:rPr lang="es-MX" dirty="0" err="1"/>
              <a:t>know</a:t>
            </a:r>
            <a:r>
              <a:rPr lang="es-MX" dirty="0"/>
              <a:t> </a:t>
            </a:r>
            <a:r>
              <a:rPr lang="es-MX" dirty="0" err="1"/>
              <a:t>wich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wich</a:t>
            </a:r>
            <a:r>
              <a:rPr lang="es-MX" dirty="0"/>
              <a:t> </a:t>
            </a:r>
          </a:p>
          <a:p>
            <a:r>
              <a:rPr lang="es-MX" dirty="0"/>
              <a:t>Deep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because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more tan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hidden</a:t>
            </a:r>
            <a:r>
              <a:rPr lang="es-MX" dirty="0"/>
              <a:t> </a:t>
            </a:r>
            <a:r>
              <a:rPr lang="es-MX" dirty="0" err="1"/>
              <a:t>layer</a:t>
            </a:r>
            <a:endParaRPr lang="es-MX" dirty="0"/>
          </a:p>
          <a:p>
            <a:r>
              <a:rPr lang="es-MX" dirty="0" err="1"/>
              <a:t>Bathc</a:t>
            </a:r>
            <a:r>
              <a:rPr lang="es-MX" dirty="0"/>
              <a:t> </a:t>
            </a:r>
            <a:r>
              <a:rPr lang="es-MX" dirty="0" err="1"/>
              <a:t>learining</a:t>
            </a:r>
            <a:r>
              <a:rPr lang="es-MX" dirty="0"/>
              <a:t>, as </a:t>
            </a:r>
            <a:r>
              <a:rPr lang="es-MX" dirty="0" err="1"/>
              <a:t>we</a:t>
            </a:r>
            <a:r>
              <a:rPr lang="es-MX" dirty="0"/>
              <a:t> use the </a:t>
            </a:r>
            <a:r>
              <a:rPr lang="es-MX" dirty="0" err="1"/>
              <a:t>cost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+ the optimizar</a:t>
            </a:r>
          </a:p>
          <a:p>
            <a:r>
              <a:rPr lang="es-MX" dirty="0"/>
              <a:t>Dense </a:t>
            </a:r>
            <a:r>
              <a:rPr lang="es-MX" dirty="0" err="1"/>
              <a:t>layers</a:t>
            </a:r>
            <a:r>
              <a:rPr lang="es-MX" dirty="0"/>
              <a:t> as </a:t>
            </a:r>
            <a:r>
              <a:rPr lang="es-MX" dirty="0" err="1"/>
              <a:t>each</a:t>
            </a:r>
            <a:r>
              <a:rPr lang="es-MX" dirty="0"/>
              <a:t> nerón </a:t>
            </a:r>
            <a:r>
              <a:rPr lang="es-MX" dirty="0" err="1"/>
              <a:t>conects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at </a:t>
            </a:r>
            <a:r>
              <a:rPr lang="es-MX" dirty="0" err="1"/>
              <a:t>least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nerons</a:t>
            </a:r>
            <a:r>
              <a:rPr lang="es-MX" dirty="0"/>
              <a:t> on </a:t>
            </a:r>
            <a:r>
              <a:rPr lang="es-MX" dirty="0" err="1"/>
              <a:t>evrey</a:t>
            </a:r>
            <a:r>
              <a:rPr lang="es-MX" dirty="0"/>
              <a:t> </a:t>
            </a:r>
            <a:r>
              <a:rPr lang="es-MX" dirty="0" err="1"/>
              <a:t>layer</a:t>
            </a:r>
            <a:endParaRPr lang="es-MX" dirty="0"/>
          </a:p>
          <a:p>
            <a:r>
              <a:rPr lang="es-MX" dirty="0" err="1"/>
              <a:t>Classificaiont</a:t>
            </a:r>
            <a:r>
              <a:rPr lang="es-MX" dirty="0"/>
              <a:t>, as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manage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know</a:t>
            </a:r>
            <a:r>
              <a:rPr lang="es-MX" dirty="0"/>
              <a:t>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its</a:t>
            </a:r>
            <a:r>
              <a:rPr lang="es-MX" dirty="0"/>
              <a:t> 0,1,2,3,4,5,6,7,8 </a:t>
            </a:r>
            <a:r>
              <a:rPr lang="es-MX" dirty="0" err="1"/>
              <a:t>or</a:t>
            </a:r>
            <a:r>
              <a:rPr lang="es-MX" dirty="0"/>
              <a:t> 9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4AD51-2612-4B40-96A7-466AE145E77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63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D99B5-169D-45C9-B809-31949158E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IA-Images</a:t>
            </a:r>
            <a:r>
              <a:rPr lang="es-MX" dirty="0"/>
              <a:t> </a:t>
            </a:r>
            <a:r>
              <a:rPr lang="es-MX" dirty="0" err="1"/>
              <a:t>recognition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C3E4C9-9E49-44C7-B788-39B3E8AB8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Jose Carlos pacheco Sánchez</a:t>
            </a:r>
          </a:p>
          <a:p>
            <a:r>
              <a:rPr lang="es-MX" dirty="0"/>
              <a:t>A01702828</a:t>
            </a:r>
          </a:p>
        </p:txBody>
      </p:sp>
      <p:pic>
        <p:nvPicPr>
          <p:cNvPr id="1030" name="Picture 6" descr="Robot de juguete plano - Descargar PNG/SVG transparente">
            <a:extLst>
              <a:ext uri="{FF2B5EF4-FFF2-40B4-BE49-F238E27FC236}">
                <a16:creationId xmlns:a16="http://schemas.microsoft.com/office/drawing/2014/main" id="{D22A4514-4C60-48A8-BC33-C2743CF5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320" y="1558211"/>
            <a:ext cx="3429275" cy="34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Y con ustedes... el nuevo logotipo del Tec de Monterrey">
            <a:extLst>
              <a:ext uri="{FF2B5EF4-FFF2-40B4-BE49-F238E27FC236}">
                <a16:creationId xmlns:a16="http://schemas.microsoft.com/office/drawing/2014/main" id="{84FB947D-3FBE-4391-BB33-68410FE8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2" y="6457838"/>
            <a:ext cx="277340" cy="277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1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C1D4A39-A122-41DA-BF9B-2313FB6B7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D120F8-C0F1-4CC6-B340-0B8F67C40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E49799-B1DA-42AF-9515-173C8DAF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s-MX" dirty="0"/>
              <a:t>Project </a:t>
            </a:r>
            <a:r>
              <a:rPr lang="es-MX" dirty="0" err="1"/>
              <a:t>overview</a:t>
            </a:r>
            <a:endParaRPr lang="es-MX" dirty="0"/>
          </a:p>
        </p:txBody>
      </p:sp>
      <p:pic>
        <p:nvPicPr>
          <p:cNvPr id="2056" name="Picture 8" descr="Google presenta reCAPTCHA v3: adiós al tener que demostrar que somos  humanos, hola nuevo sistema de puntaje">
            <a:extLst>
              <a:ext uri="{FF2B5EF4-FFF2-40B4-BE49-F238E27FC236}">
                <a16:creationId xmlns:a16="http://schemas.microsoft.com/office/drawing/2014/main" id="{2B6F29B2-A6E8-4B6E-88F0-5D2DC0A98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4203" y="263182"/>
            <a:ext cx="3313239" cy="18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CEC31-FFE2-4AE5-88B6-57B61006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s-MX" b="1" dirty="0">
                <a:solidFill>
                  <a:srgbClr val="FFFFFF"/>
                </a:solidFill>
              </a:rPr>
              <a:t>Objetive: </a:t>
            </a:r>
            <a:r>
              <a:rPr lang="en-US" dirty="0">
                <a:solidFill>
                  <a:srgbClr val="FFFFFF"/>
                </a:solidFill>
              </a:rPr>
              <a:t>Make a neural network that allows reading numbers written by hand</a:t>
            </a:r>
          </a:p>
          <a:p>
            <a:r>
              <a:rPr lang="es-MX" b="1" dirty="0" err="1">
                <a:solidFill>
                  <a:srgbClr val="FFFFFF"/>
                </a:solidFill>
              </a:rPr>
              <a:t>Applications</a:t>
            </a:r>
            <a:r>
              <a:rPr lang="es-MX" b="1" dirty="0">
                <a:solidFill>
                  <a:srgbClr val="FFFFFF"/>
                </a:solidFill>
              </a:rPr>
              <a:t>: </a:t>
            </a:r>
            <a:r>
              <a:rPr lang="es-MX" dirty="0">
                <a:solidFill>
                  <a:srgbClr val="FFFFFF"/>
                </a:solidFill>
              </a:rPr>
              <a:t>Base </a:t>
            </a:r>
            <a:r>
              <a:rPr lang="es-MX" dirty="0" err="1">
                <a:solidFill>
                  <a:srgbClr val="FFFFFF"/>
                </a:solidFill>
              </a:rPr>
              <a:t>for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recognition of numbers on cards, IDs </a:t>
            </a:r>
            <a:r>
              <a:rPr lang="en-US" dirty="0" err="1">
                <a:solidFill>
                  <a:srgbClr val="FFFFFF"/>
                </a:solidFill>
              </a:rPr>
              <a:t>etc</a:t>
            </a:r>
            <a:r>
              <a:rPr lang="en-US" dirty="0">
                <a:solidFill>
                  <a:srgbClr val="FFFFFF"/>
                </a:solidFill>
              </a:rPr>
              <a:t>, break Google's Re-</a:t>
            </a:r>
            <a:r>
              <a:rPr lang="en-US" dirty="0" err="1">
                <a:solidFill>
                  <a:srgbClr val="FFFFFF"/>
                </a:solidFill>
              </a:rPr>
              <a:t>Captchar</a:t>
            </a:r>
            <a:r>
              <a:rPr lang="en-US" dirty="0">
                <a:solidFill>
                  <a:srgbClr val="FFFFFF"/>
                </a:solidFill>
              </a:rPr>
              <a:t> v 0.8</a:t>
            </a:r>
            <a:endParaRPr lang="es-MX" dirty="0">
              <a:solidFill>
                <a:srgbClr val="FFFFFF"/>
              </a:solidFill>
            </a:endParaRPr>
          </a:p>
        </p:txBody>
      </p:sp>
      <p:pic>
        <p:nvPicPr>
          <p:cNvPr id="2054" name="Picture 6" descr="Conoce el ABC de la Credencial para Votar">
            <a:extLst>
              <a:ext uri="{FF2B5EF4-FFF2-40B4-BE49-F238E27FC236}">
                <a16:creationId xmlns:a16="http://schemas.microsoft.com/office/drawing/2014/main" id="{6F8910A0-C163-45F8-B0B6-55701A091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4203" y="2270215"/>
            <a:ext cx="3313239" cy="208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AF6EFCA-56DD-442E-9948-D162BEBBF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ECF3D89-1184-4596-8EA5-C2FAD77C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4203" y="4494890"/>
            <a:ext cx="3412860" cy="216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Y con ustedes... el nuevo logotipo del Tec de Monterrey">
            <a:extLst>
              <a:ext uri="{FF2B5EF4-FFF2-40B4-BE49-F238E27FC236}">
                <a16:creationId xmlns:a16="http://schemas.microsoft.com/office/drawing/2014/main" id="{D68E041E-9803-43FB-8D65-C3D31B5CD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2" y="6457838"/>
            <a:ext cx="277340" cy="277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27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450D-8437-4F23-ABA5-5C1CE415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MX" dirty="0"/>
              <a:t>TOOLS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F4A57-687E-4B29-8927-7B912E7B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es-MX" dirty="0"/>
              <a:t>Python (</a:t>
            </a:r>
            <a:r>
              <a:rPr lang="es-MX" dirty="0" err="1"/>
              <a:t>Language</a:t>
            </a:r>
            <a:r>
              <a:rPr lang="es-MX" dirty="0"/>
              <a:t>) </a:t>
            </a:r>
          </a:p>
          <a:p>
            <a:r>
              <a:rPr lang="es-MX" dirty="0"/>
              <a:t>Tensor Flow (Framework)</a:t>
            </a:r>
          </a:p>
          <a:p>
            <a:r>
              <a:rPr lang="es-MX" dirty="0"/>
              <a:t>Keras (API)</a:t>
            </a:r>
          </a:p>
          <a:p>
            <a:r>
              <a:rPr lang="es-MX" dirty="0"/>
              <a:t>MNIST (</a:t>
            </a:r>
            <a:r>
              <a:rPr lang="es-MX" dirty="0" err="1"/>
              <a:t>Dataset</a:t>
            </a:r>
            <a:r>
              <a:rPr lang="es-MX" dirty="0"/>
              <a:t>)</a:t>
            </a:r>
          </a:p>
        </p:txBody>
      </p:sp>
      <p:pic>
        <p:nvPicPr>
          <p:cNvPr id="3080" name="Picture 8" descr="Curso de Redes neuronales con Keras – KMMX – Capacitación en TI, Web y  Mobile">
            <a:extLst>
              <a:ext uri="{FF2B5EF4-FFF2-40B4-BE49-F238E27FC236}">
                <a16:creationId xmlns:a16="http://schemas.microsoft.com/office/drawing/2014/main" id="{A63FEDD3-5A1C-43E4-B581-2F9DACE1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9267" y="4260089"/>
            <a:ext cx="1721715" cy="17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85A980E-AC1E-4F94-A630-22EBA12F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1850" y="4260090"/>
            <a:ext cx="1721712" cy="17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r qué TensorFlow">
            <a:extLst>
              <a:ext uri="{FF2B5EF4-FFF2-40B4-BE49-F238E27FC236}">
                <a16:creationId xmlns:a16="http://schemas.microsoft.com/office/drawing/2014/main" id="{FED1370D-8381-43D0-A847-6CB2A053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4430" y="4636714"/>
            <a:ext cx="1721716" cy="96846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plicación Pytorch Mnist Vision para dispositivos TinyML que utilizan  cAInvas">
            <a:extLst>
              <a:ext uri="{FF2B5EF4-FFF2-40B4-BE49-F238E27FC236}">
                <a16:creationId xmlns:a16="http://schemas.microsoft.com/office/drawing/2014/main" id="{555285C8-239C-463D-952D-5263E524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7015" y="4638541"/>
            <a:ext cx="1721716" cy="9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Y con ustedes... el nuevo logotipo del Tec de Monterrey">
            <a:extLst>
              <a:ext uri="{FF2B5EF4-FFF2-40B4-BE49-F238E27FC236}">
                <a16:creationId xmlns:a16="http://schemas.microsoft.com/office/drawing/2014/main" id="{A450ECDE-6B1C-4244-B88F-14F14E41B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2" y="6457838"/>
            <a:ext cx="277340" cy="277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23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4D143-D101-4537-A944-5294E1BC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27" y="125462"/>
            <a:ext cx="2947482" cy="4601183"/>
          </a:xfrm>
        </p:spPr>
        <p:txBody>
          <a:bodyPr/>
          <a:lstStyle/>
          <a:p>
            <a:r>
              <a:rPr lang="es-MX" dirty="0"/>
              <a:t>HOW?</a:t>
            </a:r>
          </a:p>
        </p:txBody>
      </p:sp>
      <p:pic>
        <p:nvPicPr>
          <p:cNvPr id="4098" name="Picture 2" descr="Artificial Intelligence for Dummies: Mueller, John Paul, Massaron, Luca:  Amazon.com.mx: Libros">
            <a:extLst>
              <a:ext uri="{FF2B5EF4-FFF2-40B4-BE49-F238E27FC236}">
                <a16:creationId xmlns:a16="http://schemas.microsoft.com/office/drawing/2014/main" id="{F45A5480-54EE-4004-B79D-307BE0608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4" y="3316194"/>
            <a:ext cx="1674650" cy="20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urious Inspiration">
            <a:extLst>
              <a:ext uri="{FF2B5EF4-FFF2-40B4-BE49-F238E27FC236}">
                <a16:creationId xmlns:a16="http://schemas.microsoft.com/office/drawing/2014/main" id="{FCA14D1A-0816-42EA-BD10-E7CC9CE59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58" y="840486"/>
            <a:ext cx="916773" cy="9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IDAD 4 REDES NEURONALES - INTELIGENCIA ARTIFICIAL">
            <a:extLst>
              <a:ext uri="{FF2B5EF4-FFF2-40B4-BE49-F238E27FC236}">
                <a16:creationId xmlns:a16="http://schemas.microsoft.com/office/drawing/2014/main" id="{5B324142-4376-4D74-B3F4-59911645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77" y="845212"/>
            <a:ext cx="1474942" cy="9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3 veces Número &quot;2 alta Calidad Número decorativo, Negro, Resistente a la  intemperie, 10 cm de alto, de alto rendimiento pantalla, sin fondo, números,  número, – Cubo de basura, contenedores, uahl enauf">
            <a:extLst>
              <a:ext uri="{FF2B5EF4-FFF2-40B4-BE49-F238E27FC236}">
                <a16:creationId xmlns:a16="http://schemas.microsoft.com/office/drawing/2014/main" id="{403CA964-9D47-48AC-B8A6-11EED75A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274" y="928364"/>
            <a:ext cx="834298" cy="83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0376A8A-8B4F-4482-864F-0FA273984B83}"/>
              </a:ext>
            </a:extLst>
          </p:cNvPr>
          <p:cNvSpPr/>
          <p:nvPr/>
        </p:nvSpPr>
        <p:spPr>
          <a:xfrm>
            <a:off x="5134755" y="1110343"/>
            <a:ext cx="734200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AE1E228-6F2D-4D96-97A4-E2A85AA93FBC}"/>
              </a:ext>
            </a:extLst>
          </p:cNvPr>
          <p:cNvSpPr/>
          <p:nvPr/>
        </p:nvSpPr>
        <p:spPr>
          <a:xfrm>
            <a:off x="8236823" y="1172896"/>
            <a:ext cx="734200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Curious Inspiration">
            <a:extLst>
              <a:ext uri="{FF2B5EF4-FFF2-40B4-BE49-F238E27FC236}">
                <a16:creationId xmlns:a16="http://schemas.microsoft.com/office/drawing/2014/main" id="{C053DBB6-4D3C-42A5-93E8-DBF01900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702" y="2426053"/>
            <a:ext cx="2795937" cy="281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D1DB1E5-56B7-4B03-B6BA-C2980939268D}"/>
              </a:ext>
            </a:extLst>
          </p:cNvPr>
          <p:cNvCxnSpPr/>
          <p:nvPr/>
        </p:nvCxnSpPr>
        <p:spPr>
          <a:xfrm>
            <a:off x="4043494" y="2617365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A1D3030-2598-4B20-9F02-9FEDEB6E840A}"/>
              </a:ext>
            </a:extLst>
          </p:cNvPr>
          <p:cNvCxnSpPr/>
          <p:nvPr/>
        </p:nvCxnSpPr>
        <p:spPr>
          <a:xfrm>
            <a:off x="4035105" y="2761376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6CC2D4-E391-455A-B728-975518F0FB13}"/>
              </a:ext>
            </a:extLst>
          </p:cNvPr>
          <p:cNvCxnSpPr/>
          <p:nvPr/>
        </p:nvCxnSpPr>
        <p:spPr>
          <a:xfrm>
            <a:off x="4043494" y="2903989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E05865B-1100-4A84-9421-8AE34DCE2D1B}"/>
              </a:ext>
            </a:extLst>
          </p:cNvPr>
          <p:cNvCxnSpPr/>
          <p:nvPr/>
        </p:nvCxnSpPr>
        <p:spPr>
          <a:xfrm>
            <a:off x="4032702" y="3071769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FF40AA4-1629-4252-81A3-C40A9A56883B}"/>
              </a:ext>
            </a:extLst>
          </p:cNvPr>
          <p:cNvCxnSpPr/>
          <p:nvPr/>
        </p:nvCxnSpPr>
        <p:spPr>
          <a:xfrm>
            <a:off x="4043494" y="3222770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A7EB8CD-202D-4701-8233-B5AB6BD85738}"/>
              </a:ext>
            </a:extLst>
          </p:cNvPr>
          <p:cNvCxnSpPr/>
          <p:nvPr/>
        </p:nvCxnSpPr>
        <p:spPr>
          <a:xfrm>
            <a:off x="4032702" y="3405231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3CC157B-C722-464C-A3E5-9F4E41CAFA79}"/>
              </a:ext>
            </a:extLst>
          </p:cNvPr>
          <p:cNvCxnSpPr/>
          <p:nvPr/>
        </p:nvCxnSpPr>
        <p:spPr>
          <a:xfrm>
            <a:off x="4043494" y="3575108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7A0D54E-6F4A-44D6-A776-8843B8970F3B}"/>
              </a:ext>
            </a:extLst>
          </p:cNvPr>
          <p:cNvCxnSpPr/>
          <p:nvPr/>
        </p:nvCxnSpPr>
        <p:spPr>
          <a:xfrm>
            <a:off x="4043494" y="3734499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8DA8DD5-A13A-4DDB-845D-C44482B59031}"/>
              </a:ext>
            </a:extLst>
          </p:cNvPr>
          <p:cNvCxnSpPr/>
          <p:nvPr/>
        </p:nvCxnSpPr>
        <p:spPr>
          <a:xfrm>
            <a:off x="4043494" y="3868723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3C49199-AEE0-4130-BD70-326CF313A44A}"/>
              </a:ext>
            </a:extLst>
          </p:cNvPr>
          <p:cNvCxnSpPr/>
          <p:nvPr/>
        </p:nvCxnSpPr>
        <p:spPr>
          <a:xfrm>
            <a:off x="4032702" y="4726645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8C307A3-FF29-4400-99DB-85ADEFFC3E82}"/>
              </a:ext>
            </a:extLst>
          </p:cNvPr>
          <p:cNvCxnSpPr/>
          <p:nvPr/>
        </p:nvCxnSpPr>
        <p:spPr>
          <a:xfrm>
            <a:off x="4032702" y="4078448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78A2A73-07DD-41D8-85E5-61CBE0A3A7D8}"/>
              </a:ext>
            </a:extLst>
          </p:cNvPr>
          <p:cNvCxnSpPr/>
          <p:nvPr/>
        </p:nvCxnSpPr>
        <p:spPr>
          <a:xfrm>
            <a:off x="4043494" y="4239236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5E761F8-AB86-41DE-8617-46BC305F2F6E}"/>
              </a:ext>
            </a:extLst>
          </p:cNvPr>
          <p:cNvCxnSpPr/>
          <p:nvPr/>
        </p:nvCxnSpPr>
        <p:spPr>
          <a:xfrm>
            <a:off x="4043494" y="4422396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8241F52-EBD4-419A-8678-5B2BF8142CBE}"/>
              </a:ext>
            </a:extLst>
          </p:cNvPr>
          <p:cNvCxnSpPr/>
          <p:nvPr/>
        </p:nvCxnSpPr>
        <p:spPr>
          <a:xfrm>
            <a:off x="4043494" y="4591574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08F0027-54BD-49B8-A43F-98252467F0EB}"/>
              </a:ext>
            </a:extLst>
          </p:cNvPr>
          <p:cNvCxnSpPr/>
          <p:nvPr/>
        </p:nvCxnSpPr>
        <p:spPr>
          <a:xfrm>
            <a:off x="4032702" y="4925736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9B53FDF-5EF7-4912-BBDC-339DD71D409F}"/>
              </a:ext>
            </a:extLst>
          </p:cNvPr>
          <p:cNvCxnSpPr/>
          <p:nvPr/>
        </p:nvCxnSpPr>
        <p:spPr>
          <a:xfrm>
            <a:off x="4032702" y="5051570"/>
            <a:ext cx="27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6569CDC-93B9-4DC9-82AA-12CB0B7B90DE}"/>
              </a:ext>
            </a:extLst>
          </p:cNvPr>
          <p:cNvCxnSpPr/>
          <p:nvPr/>
        </p:nvCxnSpPr>
        <p:spPr>
          <a:xfrm>
            <a:off x="4261607" y="2426053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81C32E5-44CC-4682-8259-CC51A2A5FFFA}"/>
              </a:ext>
            </a:extLst>
          </p:cNvPr>
          <p:cNvCxnSpPr/>
          <p:nvPr/>
        </p:nvCxnSpPr>
        <p:spPr>
          <a:xfrm>
            <a:off x="4481119" y="2426053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FCA2EAC-D018-40FC-9E78-78D5EE270BC7}"/>
              </a:ext>
            </a:extLst>
          </p:cNvPr>
          <p:cNvCxnSpPr/>
          <p:nvPr/>
        </p:nvCxnSpPr>
        <p:spPr>
          <a:xfrm>
            <a:off x="4732789" y="2445628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CA1D3D4-721C-44CE-91BA-22DE5297123E}"/>
              </a:ext>
            </a:extLst>
          </p:cNvPr>
          <p:cNvCxnSpPr/>
          <p:nvPr/>
        </p:nvCxnSpPr>
        <p:spPr>
          <a:xfrm>
            <a:off x="4950903" y="2445628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4A180A4-DB47-4BAB-BB70-B25CACDAC658}"/>
              </a:ext>
            </a:extLst>
          </p:cNvPr>
          <p:cNvCxnSpPr/>
          <p:nvPr/>
        </p:nvCxnSpPr>
        <p:spPr>
          <a:xfrm>
            <a:off x="5134755" y="2426053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D22A3AB-9AF9-4D25-A750-3BBB5B96CB00}"/>
              </a:ext>
            </a:extLst>
          </p:cNvPr>
          <p:cNvCxnSpPr/>
          <p:nvPr/>
        </p:nvCxnSpPr>
        <p:spPr>
          <a:xfrm>
            <a:off x="5328407" y="2426053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B74E1B7-1C6A-498B-8BF6-C6BCDF0AED6F}"/>
              </a:ext>
            </a:extLst>
          </p:cNvPr>
          <p:cNvCxnSpPr/>
          <p:nvPr/>
        </p:nvCxnSpPr>
        <p:spPr>
          <a:xfrm>
            <a:off x="5538132" y="2430247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ECD4E3A6-50BD-4770-B720-EF854458BA16}"/>
              </a:ext>
            </a:extLst>
          </p:cNvPr>
          <p:cNvCxnSpPr/>
          <p:nvPr/>
        </p:nvCxnSpPr>
        <p:spPr>
          <a:xfrm>
            <a:off x="5756246" y="2426053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8F2EAB2-BFAA-4E6C-8502-8DFFBA4A31AA}"/>
              </a:ext>
            </a:extLst>
          </p:cNvPr>
          <p:cNvCxnSpPr/>
          <p:nvPr/>
        </p:nvCxnSpPr>
        <p:spPr>
          <a:xfrm>
            <a:off x="5982748" y="2426053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82FE513-1E1E-470C-86CC-48E75D3F0EBD}"/>
              </a:ext>
            </a:extLst>
          </p:cNvPr>
          <p:cNvCxnSpPr/>
          <p:nvPr/>
        </p:nvCxnSpPr>
        <p:spPr>
          <a:xfrm>
            <a:off x="6158917" y="2420460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AE61E9F-0091-4C60-98B1-903E4585185E}"/>
              </a:ext>
            </a:extLst>
          </p:cNvPr>
          <p:cNvCxnSpPr/>
          <p:nvPr/>
        </p:nvCxnSpPr>
        <p:spPr>
          <a:xfrm>
            <a:off x="6351864" y="2428959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45F873D5-BFB4-4D89-96CB-3B9104EF5E7F}"/>
              </a:ext>
            </a:extLst>
          </p:cNvPr>
          <p:cNvCxnSpPr/>
          <p:nvPr/>
        </p:nvCxnSpPr>
        <p:spPr>
          <a:xfrm>
            <a:off x="6528033" y="2437348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3B403E9-DFC4-4D39-B3DC-DA612F7662FB}"/>
              </a:ext>
            </a:extLst>
          </p:cNvPr>
          <p:cNvCxnSpPr/>
          <p:nvPr/>
        </p:nvCxnSpPr>
        <p:spPr>
          <a:xfrm>
            <a:off x="6637090" y="2431094"/>
            <a:ext cx="0" cy="281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336E3BA-F185-4309-8E40-49D4B788DA9B}"/>
              </a:ext>
            </a:extLst>
          </p:cNvPr>
          <p:cNvSpPr/>
          <p:nvPr/>
        </p:nvSpPr>
        <p:spPr>
          <a:xfrm>
            <a:off x="7323589" y="2420460"/>
            <a:ext cx="109056" cy="28124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EFEC625-79DB-4635-ADBF-337AE7C2ABAD}"/>
              </a:ext>
            </a:extLst>
          </p:cNvPr>
          <p:cNvSpPr/>
          <p:nvPr/>
        </p:nvSpPr>
        <p:spPr>
          <a:xfrm>
            <a:off x="7847989" y="2423004"/>
            <a:ext cx="109056" cy="28124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F0B06AE5-94FA-46C5-B9E1-3CF1088A8264}"/>
              </a:ext>
            </a:extLst>
          </p:cNvPr>
          <p:cNvSpPr/>
          <p:nvPr/>
        </p:nvSpPr>
        <p:spPr>
          <a:xfrm>
            <a:off x="8348837" y="2420459"/>
            <a:ext cx="109056" cy="28124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0B0CC45-2F61-4119-8B16-29E9CCF31EB5}"/>
              </a:ext>
            </a:extLst>
          </p:cNvPr>
          <p:cNvSpPr/>
          <p:nvPr/>
        </p:nvSpPr>
        <p:spPr>
          <a:xfrm>
            <a:off x="8952451" y="2420458"/>
            <a:ext cx="109056" cy="28124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DE1FC3F-0B45-467F-A9D1-A9EA0800D04A}"/>
              </a:ext>
            </a:extLst>
          </p:cNvPr>
          <p:cNvSpPr txBox="1"/>
          <p:nvPr/>
        </p:nvSpPr>
        <p:spPr>
          <a:xfrm>
            <a:off x="5545649" y="583400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28 x 28 </a:t>
            </a:r>
            <a:r>
              <a:rPr lang="es-MX" dirty="0" err="1"/>
              <a:t>pixels</a:t>
            </a:r>
            <a:r>
              <a:rPr lang="es-MX" dirty="0"/>
              <a:t> = 784 </a:t>
            </a:r>
            <a:r>
              <a:rPr lang="es-MX" dirty="0" err="1"/>
              <a:t>pixels</a:t>
            </a:r>
            <a:endParaRPr lang="es-MX" dirty="0"/>
          </a:p>
        </p:txBody>
      </p:sp>
      <p:pic>
        <p:nvPicPr>
          <p:cNvPr id="49" name="Picture 10" descr="Y con ustedes... el nuevo logotipo del Tec de Monterrey">
            <a:extLst>
              <a:ext uri="{FF2B5EF4-FFF2-40B4-BE49-F238E27FC236}">
                <a16:creationId xmlns:a16="http://schemas.microsoft.com/office/drawing/2014/main" id="{12C32A9E-67FE-434E-BC85-3EFDE316C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2" y="6457838"/>
            <a:ext cx="277340" cy="277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678B03D-2724-4DB9-9BB8-F6E71F203055}"/>
              </a:ext>
            </a:extLst>
          </p:cNvPr>
          <p:cNvSpPr txBox="1"/>
          <p:nvPr/>
        </p:nvSpPr>
        <p:spPr>
          <a:xfrm>
            <a:off x="788565" y="59561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Input </a:t>
            </a:r>
            <a:r>
              <a:rPr lang="es-MX" dirty="0" err="1"/>
              <a:t>Layer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450304-1E1E-4116-83D1-C143B0B23723}"/>
              </a:ext>
            </a:extLst>
          </p:cNvPr>
          <p:cNvSpPr/>
          <p:nvPr/>
        </p:nvSpPr>
        <p:spPr>
          <a:xfrm>
            <a:off x="1199626" y="1283516"/>
            <a:ext cx="318781" cy="4362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B87A69-9349-46F1-A79F-146128A37C06}"/>
              </a:ext>
            </a:extLst>
          </p:cNvPr>
          <p:cNvSpPr txBox="1"/>
          <p:nvPr/>
        </p:nvSpPr>
        <p:spPr>
          <a:xfrm>
            <a:off x="424572" y="5964357"/>
            <a:ext cx="186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784 </a:t>
            </a:r>
            <a:r>
              <a:rPr lang="es-MX" dirty="0" err="1"/>
              <a:t>neurons</a:t>
            </a:r>
            <a:r>
              <a:rPr lang="es-MX" dirty="0"/>
              <a:t> (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pixel)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38CF17-E0EA-463B-9C97-762DEC5B09DD}"/>
              </a:ext>
            </a:extLst>
          </p:cNvPr>
          <p:cNvSpPr txBox="1"/>
          <p:nvPr/>
        </p:nvSpPr>
        <p:spPr>
          <a:xfrm>
            <a:off x="2895600" y="604007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Hidden</a:t>
            </a:r>
            <a:r>
              <a:rPr lang="es-MX" dirty="0"/>
              <a:t> </a:t>
            </a:r>
            <a:r>
              <a:rPr lang="es-MX" dirty="0" err="1"/>
              <a:t>Layer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2453BA-C780-434F-BF68-5A76C67F5FD2}"/>
              </a:ext>
            </a:extLst>
          </p:cNvPr>
          <p:cNvSpPr txBox="1"/>
          <p:nvPr/>
        </p:nvSpPr>
        <p:spPr>
          <a:xfrm>
            <a:off x="5002635" y="59561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Hidden</a:t>
            </a:r>
            <a:r>
              <a:rPr lang="es-MX" dirty="0"/>
              <a:t> </a:t>
            </a:r>
            <a:r>
              <a:rPr lang="es-MX" dirty="0" err="1"/>
              <a:t>Layer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20A05-1041-4137-9F64-A6DF96035BA5}"/>
              </a:ext>
            </a:extLst>
          </p:cNvPr>
          <p:cNvSpPr/>
          <p:nvPr/>
        </p:nvSpPr>
        <p:spPr>
          <a:xfrm>
            <a:off x="3519223" y="1220598"/>
            <a:ext cx="318781" cy="4362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2D891B7-3C1B-45B3-9D89-6EF6D78CF95D}"/>
              </a:ext>
            </a:extLst>
          </p:cNvPr>
          <p:cNvSpPr/>
          <p:nvPr/>
        </p:nvSpPr>
        <p:spPr>
          <a:xfrm>
            <a:off x="5572771" y="1220597"/>
            <a:ext cx="318781" cy="4362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76A4A8-7B51-4AF9-87BE-D93485D3BF25}"/>
              </a:ext>
            </a:extLst>
          </p:cNvPr>
          <p:cNvSpPr txBox="1"/>
          <p:nvPr/>
        </p:nvSpPr>
        <p:spPr>
          <a:xfrm>
            <a:off x="2744169" y="5964356"/>
            <a:ext cx="18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 </a:t>
            </a:r>
            <a:r>
              <a:rPr lang="es-MX" dirty="0" err="1"/>
              <a:t>nuerons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BC12D0-315C-4EA4-A95C-156D50C80E57}"/>
              </a:ext>
            </a:extLst>
          </p:cNvPr>
          <p:cNvSpPr txBox="1"/>
          <p:nvPr/>
        </p:nvSpPr>
        <p:spPr>
          <a:xfrm>
            <a:off x="4797717" y="5964356"/>
            <a:ext cx="18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 </a:t>
            </a:r>
            <a:r>
              <a:rPr lang="es-MX" dirty="0" err="1"/>
              <a:t>nuerons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F28A1C-283C-4D1B-BC44-2E604433F83C}"/>
              </a:ext>
            </a:extLst>
          </p:cNvPr>
          <p:cNvSpPr txBox="1"/>
          <p:nvPr/>
        </p:nvSpPr>
        <p:spPr>
          <a:xfrm>
            <a:off x="7162484" y="59561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Output </a:t>
            </a:r>
            <a:r>
              <a:rPr lang="es-MX" dirty="0" err="1"/>
              <a:t>Layer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50ED540-9F15-4C2E-BFFC-86C4F29A2BB0}"/>
              </a:ext>
            </a:extLst>
          </p:cNvPr>
          <p:cNvSpPr/>
          <p:nvPr/>
        </p:nvSpPr>
        <p:spPr>
          <a:xfrm>
            <a:off x="7892011" y="1220596"/>
            <a:ext cx="318781" cy="43622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F85E40-C350-472A-91C9-F57CD8F1C28E}"/>
              </a:ext>
            </a:extLst>
          </p:cNvPr>
          <p:cNvSpPr txBox="1"/>
          <p:nvPr/>
        </p:nvSpPr>
        <p:spPr>
          <a:xfrm>
            <a:off x="6927582" y="5825857"/>
            <a:ext cx="224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10 </a:t>
            </a:r>
            <a:r>
              <a:rPr lang="es-MX" dirty="0" err="1"/>
              <a:t>nuerons</a:t>
            </a:r>
            <a:r>
              <a:rPr lang="es-MX" dirty="0"/>
              <a:t> (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0,1,2,3,4,5,6,7,8,9)</a:t>
            </a:r>
          </a:p>
        </p:txBody>
      </p:sp>
      <p:pic>
        <p:nvPicPr>
          <p:cNvPr id="17" name="Picture 10" descr="Y con ustedes... el nuevo logotipo del Tec de Monterrey">
            <a:extLst>
              <a:ext uri="{FF2B5EF4-FFF2-40B4-BE49-F238E27FC236}">
                <a16:creationId xmlns:a16="http://schemas.microsoft.com/office/drawing/2014/main" id="{B4470A38-7B4A-4D9A-A3F8-8B83C5E7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2" y="6457838"/>
            <a:ext cx="277340" cy="277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88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Un vistazo dentro de las redes neuronales">
            <a:extLst>
              <a:ext uri="{FF2B5EF4-FFF2-40B4-BE49-F238E27FC236}">
                <a16:creationId xmlns:a16="http://schemas.microsoft.com/office/drawing/2014/main" id="{74F3FE23-C056-4FE6-BB61-3FD923E03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081" y="804334"/>
            <a:ext cx="9811837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Y con ustedes... el nuevo logotipo del Tec de Monterrey">
            <a:extLst>
              <a:ext uri="{FF2B5EF4-FFF2-40B4-BE49-F238E27FC236}">
                <a16:creationId xmlns:a16="http://schemas.microsoft.com/office/drawing/2014/main" id="{95700852-8C74-4D29-9C8A-2ACE7EBC1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2" y="6457838"/>
            <a:ext cx="277340" cy="277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0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484BE71E-17F6-49C2-9F47-25159D56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DB488F35-4294-4D17-8D68-CCD80FDCC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6092D12-C345-4C42-81BB-EEEAC5ED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02E91F-0583-4184-949B-A90DE2550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18BBC8-2DA3-4192-B4F1-846AB094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Training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8CEF0-34D8-4344-BA1B-03BEA062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COST FUNCTION + OPTIMIZATION + EPOCHS -&gt; Less errors</a:t>
            </a:r>
          </a:p>
          <a:p>
            <a:endParaRPr lang="en-US" sz="1400">
              <a:solidFill>
                <a:srgbClr val="FFFFFF"/>
              </a:solidFill>
            </a:endParaRPr>
          </a:p>
          <a:p>
            <a:pPr marL="0"/>
            <a:r>
              <a:rPr lang="en-US" sz="1400">
                <a:solidFill>
                  <a:srgbClr val="FFFFFF"/>
                </a:solidFill>
              </a:rPr>
              <a:t>Weights: Relationship between each neuron</a:t>
            </a:r>
          </a:p>
          <a:p>
            <a:pPr marL="0"/>
            <a:r>
              <a:rPr lang="en-US" sz="1400">
                <a:solidFill>
                  <a:srgbClr val="FFFFFF"/>
                </a:solidFill>
              </a:rPr>
              <a:t>Thresholds: How each neuron work</a:t>
            </a:r>
          </a:p>
          <a:p>
            <a:pPr marL="0"/>
            <a:endParaRPr lang="en-US" sz="1400">
              <a:solidFill>
                <a:srgbClr val="FFFFFF"/>
              </a:solidFill>
            </a:endParaRPr>
          </a:p>
          <a:p>
            <a:pPr marL="0"/>
            <a:r>
              <a:rPr lang="en-US" sz="1400">
                <a:solidFill>
                  <a:srgbClr val="FFFFFF"/>
                </a:solidFill>
              </a:rPr>
              <a:t>Optimizator: adamOR sgd</a:t>
            </a:r>
          </a:p>
          <a:p>
            <a:pPr marL="0"/>
            <a:endParaRPr lang="en-US" sz="1400">
              <a:solidFill>
                <a:srgbClr val="FFFFFF"/>
              </a:solidFill>
            </a:endParaRPr>
          </a:p>
          <a:p>
            <a:pPr marL="0"/>
            <a:endParaRPr lang="en-US" sz="1400">
              <a:solidFill>
                <a:srgbClr val="FFFFFF"/>
              </a:solidFill>
            </a:endParaRPr>
          </a:p>
          <a:p>
            <a:pPr marL="0"/>
            <a:r>
              <a:rPr lang="en-US" sz="1400">
                <a:solidFill>
                  <a:srgbClr val="FFFFFF"/>
                </a:solidFill>
              </a:rPr>
              <a:t>(see more on the report “Training” section) </a:t>
            </a:r>
          </a:p>
        </p:txBody>
      </p:sp>
      <p:pic>
        <p:nvPicPr>
          <p:cNvPr id="6146" name="Picture 2" descr="5 Concepts You Should Know About Gradient Descent and Cost Function -  KDnuggets">
            <a:extLst>
              <a:ext uri="{FF2B5EF4-FFF2-40B4-BE49-F238E27FC236}">
                <a16:creationId xmlns:a16="http://schemas.microsoft.com/office/drawing/2014/main" id="{E8677940-10C8-48E9-AE1C-D5E32A11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7463" y="2046164"/>
            <a:ext cx="6193767" cy="27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0955CFF-AE70-4EDA-8E89-88F2FC610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0" descr="Y con ustedes... el nuevo logotipo del Tec de Monterrey">
            <a:extLst>
              <a:ext uri="{FF2B5EF4-FFF2-40B4-BE49-F238E27FC236}">
                <a16:creationId xmlns:a16="http://schemas.microsoft.com/office/drawing/2014/main" id="{51366A7F-3042-441D-BF22-8BA5A1FC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2" y="6457838"/>
            <a:ext cx="277340" cy="277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6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998E5F3-60B5-4BA6-AE46-25E06FC8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TOPICS USED</a:t>
            </a:r>
          </a:p>
        </p:txBody>
      </p:sp>
      <p:graphicFrame>
        <p:nvGraphicFramePr>
          <p:cNvPr id="12" name="Marcador de contenido 9">
            <a:extLst>
              <a:ext uri="{FF2B5EF4-FFF2-40B4-BE49-F238E27FC236}">
                <a16:creationId xmlns:a16="http://schemas.microsoft.com/office/drawing/2014/main" id="{26A8EAC0-D569-4ACB-B974-9B6420A55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218433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0" descr="Y con ustedes... el nuevo logotipo del Tec de Monterrey">
            <a:extLst>
              <a:ext uri="{FF2B5EF4-FFF2-40B4-BE49-F238E27FC236}">
                <a16:creationId xmlns:a16="http://schemas.microsoft.com/office/drawing/2014/main" id="{DBBB1113-36E8-4D01-ADBF-25A39C6D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2" y="6457838"/>
            <a:ext cx="277340" cy="277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8638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75</TotalTime>
  <Words>539</Words>
  <Application>Microsoft Office PowerPoint</Application>
  <PresentationFormat>Panorámica</PresentationFormat>
  <Paragraphs>71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Marco</vt:lpstr>
      <vt:lpstr>IA-Images recognition</vt:lpstr>
      <vt:lpstr>Project overview</vt:lpstr>
      <vt:lpstr>TOOLS</vt:lpstr>
      <vt:lpstr>HOW?</vt:lpstr>
      <vt:lpstr>Presentación de PowerPoint</vt:lpstr>
      <vt:lpstr>Presentación de PowerPoint</vt:lpstr>
      <vt:lpstr>Training</vt:lpstr>
      <vt:lpstr>TOPICS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IA-Images recognition</dc:title>
  <dc:creator>Jose Carlos</dc:creator>
  <cp:lastModifiedBy>Jose Carlos</cp:lastModifiedBy>
  <cp:revision>11</cp:revision>
  <dcterms:created xsi:type="dcterms:W3CDTF">2021-04-22T14:11:10Z</dcterms:created>
  <dcterms:modified xsi:type="dcterms:W3CDTF">2021-04-22T15:26:34Z</dcterms:modified>
</cp:coreProperties>
</file>