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75" r:id="rId4"/>
    <p:sldId id="277" r:id="rId5"/>
    <p:sldId id="278" r:id="rId6"/>
    <p:sldId id="279" r:id="rId7"/>
    <p:sldId id="283" r:id="rId8"/>
    <p:sldId id="286" r:id="rId9"/>
    <p:sldId id="284" r:id="rId10"/>
    <p:sldId id="295" r:id="rId11"/>
    <p:sldId id="287" r:id="rId12"/>
    <p:sldId id="288" r:id="rId13"/>
    <p:sldId id="289" r:id="rId14"/>
    <p:sldId id="280" r:id="rId15"/>
    <p:sldId id="291" r:id="rId16"/>
    <p:sldId id="294" r:id="rId17"/>
    <p:sldId id="273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3655F7D-5410-4025-9F8B-12D4A604E868}">
          <p14:sldIdLst>
            <p14:sldId id="256"/>
            <p14:sldId id="282"/>
          </p14:sldIdLst>
        </p14:section>
        <p14:section name="Introducción, data y objetivos" id="{0C1BB847-35E2-4E9E-87CE-1C14365049F6}">
          <p14:sldIdLst>
            <p14:sldId id="275"/>
            <p14:sldId id="277"/>
            <p14:sldId id="278"/>
          </p14:sldIdLst>
        </p14:section>
        <p14:section name="Análisis exploratorio" id="{3830B8C5-CC32-4672-9ED7-CB3241FD5CB1}">
          <p14:sldIdLst>
            <p14:sldId id="279"/>
            <p14:sldId id="283"/>
            <p14:sldId id="286"/>
            <p14:sldId id="284"/>
            <p14:sldId id="295"/>
            <p14:sldId id="287"/>
            <p14:sldId id="288"/>
            <p14:sldId id="289"/>
          </p14:sldIdLst>
        </p14:section>
        <p14:section name="Machine Learning" id="{1520B400-A8A2-4D84-ABA3-A7EAE820C556}">
          <p14:sldIdLst>
            <p14:sldId id="280"/>
            <p14:sldId id="291"/>
          </p14:sldIdLst>
        </p14:section>
        <p14:section name="Conclusiones" id="{50B123B2-FB22-4D82-B29D-7EBC39984CE5}">
          <p14:sldIdLst>
            <p14:sldId id="29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D1A0A-A75D-43D9-A8D1-33497831CABC}" v="18" dt="2024-09-01T18:56:25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38E8-A981-49F2-A9D1-2075A32D1EDB}" type="datetimeFigureOut">
              <a:rPr lang="es-PE" smtClean="0"/>
              <a:t>5/09/2024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6F437-E881-40A7-998E-957576B8F62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68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3FAB-CBC1-86FC-F12E-136D3DF84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DB461D-9D32-EC6F-4999-0E87A9493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E79B8-6BE9-DDC6-95DE-7428FDD5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47CDE9-95FB-432F-82A3-1D01A6C2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04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44D13-0218-54EF-B37D-8211C6D1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DF4F38-E0BF-D084-FBD3-ED95F08F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F71E46-9C50-C025-3131-0D52BA5FC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6EFCC9-7BA5-F4D3-2541-A8F12FB0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2F7C6C-2867-80F4-18A8-D5EAB2E0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0B597E-3241-5DC5-3EF4-CA771320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9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A3562-57C6-59ED-F315-E4D3009A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D0432-2E90-F6D9-F1D9-D15D3C53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42830-7131-9817-E053-4C9A0115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3E479-199A-75D7-96B2-260D924C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DA824-B263-AA9A-7E4B-6B5A5E38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6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3431A4-D54C-B38D-1FB5-AE57178E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8DD66E-5DB3-82E2-527D-DAD07F2D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EAB57-4A9B-EAA6-2FA6-D47548A4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DC6C9-BA95-58B2-3741-6C256B0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C5B27-5BDC-E38F-9895-E6B0655C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67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64055B6-153D-70E3-BEC2-4CEEE64ADCF4}"/>
              </a:ext>
            </a:extLst>
          </p:cNvPr>
          <p:cNvSpPr/>
          <p:nvPr userDrawn="1"/>
        </p:nvSpPr>
        <p:spPr>
          <a:xfrm>
            <a:off x="0" y="6329656"/>
            <a:ext cx="12192000" cy="528344"/>
          </a:xfrm>
          <a:prstGeom prst="rect">
            <a:avLst/>
          </a:prstGeom>
          <a:solidFill>
            <a:srgbClr val="E8FF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5017567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2050" name="Picture 2" descr="Coderhouse y Endeavor se unen para promover el potencial emprendedor de la  región a través de la educación">
            <a:extLst>
              <a:ext uri="{FF2B5EF4-FFF2-40B4-BE49-F238E27FC236}">
                <a16:creationId xmlns:a16="http://schemas.microsoft.com/office/drawing/2014/main" id="{2CDC51AE-3FBF-EA32-E994-149C54A5CC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18" y="6406002"/>
            <a:ext cx="1356163" cy="37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1080"/>
            <a:ext cx="2743200" cy="365125"/>
          </a:xfrm>
        </p:spPr>
        <p:txBody>
          <a:bodyPr anchor="ctr"/>
          <a:lstStyle>
            <a:lvl1pPr algn="ctr">
              <a:defRPr sz="1300" b="0" i="0">
                <a:solidFill>
                  <a:schemeClr val="tx1"/>
                </a:solidFill>
              </a:defRPr>
            </a:lvl1pPr>
          </a:lstStyle>
          <a:p>
            <a:fld id="{973910BB-74C0-4080-A479-597185DC8685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236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80E2D-CD13-3386-A8F5-5F6AB54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CB6D9-1E1D-058B-BC36-2FC83AFC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718A8-4B9E-A8D4-17ED-3C9B9C93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F70AC-779D-4F31-7947-693A1769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3E85A-A6B1-8F48-D510-316E0F07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56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C6775-91CE-10C5-3245-0649AFD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BA4CA6-803D-A135-A1F0-C482DD2A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D3197-1007-0637-EEC8-53A7C378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07427-549B-4598-DED0-D65904AE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8FC28-D5A3-F20E-8548-1A6F95EC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7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ECA47-BC0E-E257-0A7E-FDFC3E9B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6753B-1002-34A4-A359-8F10715C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54731-E751-429A-D730-CA9B3672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23E74-0FC7-FDB8-FC1C-9A408EE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0AF37-B898-02A9-8BD0-ECECA9A3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D6288-0ED1-5A95-FD2B-9618AF3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9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BD6F8-CF73-6B25-F14F-B7C73D29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E2B44-F7FA-0A30-C3EB-9E31639A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8E831-5FE4-766F-9134-42456F29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AFCD21-189D-9993-9DBE-8790E6D2F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438526-B5F6-7875-6934-98C21267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02B757-E7B8-782D-5B9A-6EB94159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176EB5-48AE-8B1D-1242-0230609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5FA71-002A-0D8E-AA6B-63D66FA3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99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861D7-E171-DE97-8350-6E60A5BF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D4D2A-C1BC-7CD7-FAF0-C452B25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3E910F-0CA0-B35C-D631-6AD9F22E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DE7528-2F43-CBDA-17CB-D9256C66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840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76A8B7-6E54-6A0A-AF3A-3AD74527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FFDA7B-CCF7-E312-6485-DDB5868C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66D304-CAF5-C3B4-CDCE-65F996D3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3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50BD-8085-C0F6-83A0-4AEC61A8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EFDB7-E695-0AA0-C3C2-3A541F59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E0172B-B341-8BE7-410F-5AEF43F3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C6D2F-B8A6-532C-C94D-CDD1679E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F6E9C-F828-E017-1DB7-97898E61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81170-B082-2CCF-2C5C-A350BAFF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8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734543-5244-C93A-5F5E-E10B4111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E69D1C-9F1B-7E8A-3DFF-0292DF8C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4814"/>
            <a:ext cx="10515600" cy="4842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BD8FF-FAC5-0C1B-26CC-AC9E48C2F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D5E6C-AA27-B3D1-9D10-FA16EA1F3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F20CD-F01C-3C25-3796-FFEE5C3EB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10BB-74C0-4080-A479-597185DC86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578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0.png"/><Relationship Id="rId3" Type="http://schemas.openxmlformats.org/officeDocument/2006/relationships/slide" Target="slide3.xml"/><Relationship Id="rId7" Type="http://schemas.openxmlformats.org/officeDocument/2006/relationships/image" Target="../media/image50.png"/><Relationship Id="rId12" Type="http://schemas.openxmlformats.org/officeDocument/2006/relationships/slide" Target="slide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60.png"/><Relationship Id="rId4" Type="http://schemas.openxmlformats.org/officeDocument/2006/relationships/image" Target="../media/image40.png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kaggle.com/datasets/lainguyn123/employee-survey?select=employee_survey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o hay descripción de texto alternativo para esta imagen">
            <a:extLst>
              <a:ext uri="{FF2B5EF4-FFF2-40B4-BE49-F238E27FC236}">
                <a16:creationId xmlns:a16="http://schemas.microsoft.com/office/drawing/2014/main" id="{E5695AF3-8FA5-47D0-4790-0D8FF8B0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559BCD-191A-F9C4-0AA2-14C6C12C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0" y="928052"/>
            <a:ext cx="6002020" cy="2890739"/>
          </a:xfrm>
        </p:spPr>
        <p:txBody>
          <a:bodyPr>
            <a:normAutofit/>
          </a:bodyPr>
          <a:lstStyle/>
          <a:p>
            <a:r>
              <a:rPr lang="es-PE" sz="5400" dirty="0">
                <a:solidFill>
                  <a:schemeClr val="bg1"/>
                </a:solidFill>
              </a:rPr>
              <a:t>Estudios y empleabilidad – Encuesta </a:t>
            </a:r>
            <a:r>
              <a:rPr lang="es-PE" sz="5400" dirty="0" err="1">
                <a:solidFill>
                  <a:schemeClr val="bg1"/>
                </a:solidFill>
              </a:rPr>
              <a:t>Kaggle</a:t>
            </a:r>
            <a:endParaRPr lang="es-PE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63728-BD13-5E22-0543-917D7CF8D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05" y="3817361"/>
            <a:ext cx="5261610" cy="752792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Alumno: José Chirif Molina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D12F5CB-3B72-4C32-2665-C6A447D40E86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56B436D-0C97-2525-D067-86D1C1163998}"/>
              </a:ext>
            </a:extLst>
          </p:cNvPr>
          <p:cNvSpPr txBox="1">
            <a:spLocks/>
          </p:cNvSpPr>
          <p:nvPr/>
        </p:nvSpPr>
        <p:spPr>
          <a:xfrm>
            <a:off x="7302500" y="5256525"/>
            <a:ext cx="2190750" cy="75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>
                <a:solidFill>
                  <a:schemeClr val="bg1"/>
                </a:solidFill>
              </a:rPr>
              <a:t>Setiembre 2024</a:t>
            </a:r>
          </a:p>
        </p:txBody>
      </p:sp>
      <p:pic>
        <p:nvPicPr>
          <p:cNvPr id="10" name="Imagen 9" descr="Avatar del usuario">
            <a:extLst>
              <a:ext uri="{FF2B5EF4-FFF2-40B4-BE49-F238E27FC236}">
                <a16:creationId xmlns:a16="http://schemas.microsoft.com/office/drawing/2014/main" id="{B80B626E-7E94-6A23-4BDD-57AADCD0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t="2660" r="3097" b="2803"/>
          <a:stretch>
            <a:fillRect/>
          </a:stretch>
        </p:blipFill>
        <p:spPr bwMode="auto">
          <a:xfrm>
            <a:off x="1581150" y="1770334"/>
            <a:ext cx="3299460" cy="3317332"/>
          </a:xfrm>
          <a:custGeom>
            <a:avLst/>
            <a:gdLst>
              <a:gd name="connsiteX0" fmla="*/ 2700000 w 5400000"/>
              <a:gd name="connsiteY0" fmla="*/ 0 h 5429250"/>
              <a:gd name="connsiteX1" fmla="*/ 5400000 w 5400000"/>
              <a:gd name="connsiteY1" fmla="*/ 2714625 h 5429250"/>
              <a:gd name="connsiteX2" fmla="*/ 2700000 w 5400000"/>
              <a:gd name="connsiteY2" fmla="*/ 5429250 h 5429250"/>
              <a:gd name="connsiteX3" fmla="*/ 0 w 5400000"/>
              <a:gd name="connsiteY3" fmla="*/ 2714625 h 5429250"/>
              <a:gd name="connsiteX4" fmla="*/ 2700000 w 5400000"/>
              <a:gd name="connsiteY4" fmla="*/ 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0" h="5429250">
                <a:moveTo>
                  <a:pt x="2700000" y="0"/>
                </a:moveTo>
                <a:cubicBezTo>
                  <a:pt x="4191169" y="0"/>
                  <a:pt x="5400000" y="1215379"/>
                  <a:pt x="5400000" y="2714625"/>
                </a:cubicBezTo>
                <a:cubicBezTo>
                  <a:pt x="5400000" y="4213871"/>
                  <a:pt x="4191169" y="5429250"/>
                  <a:pt x="2700000" y="5429250"/>
                </a:cubicBezTo>
                <a:cubicBezTo>
                  <a:pt x="1208831" y="5429250"/>
                  <a:pt x="0" y="4213871"/>
                  <a:pt x="0" y="2714625"/>
                </a:cubicBezTo>
                <a:cubicBezTo>
                  <a:pt x="0" y="1215379"/>
                  <a:pt x="1208831" y="0"/>
                  <a:pt x="2700000" y="0"/>
                </a:cubicBezTo>
                <a:close/>
              </a:path>
            </a:pathLst>
          </a:custGeom>
          <a:noFill/>
          <a:ln>
            <a:solidFill>
              <a:srgbClr val="FFFFFF">
                <a:alpha val="14118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CF7E-D2DD-8720-D52F-97D5887C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60184-E071-DA5B-4344-822E993F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CD52AA-364E-4DAE-7327-1CBDBDB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8C455FA-2E85-02E5-BAD7-D4AAFD9DAB70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la relación media, donde los bachilleres ocupan la mayoría de puestos Junior, </a:t>
            </a:r>
            <a:r>
              <a:rPr lang="es-PE" dirty="0" err="1"/>
              <a:t>Semi-senior</a:t>
            </a:r>
            <a:r>
              <a:rPr lang="es-PE" dirty="0"/>
              <a:t> y senior (65.7 % en total).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95A9C2-7EF8-62A8-3E1F-ECA6D959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763" y="1305690"/>
            <a:ext cx="4361547" cy="22604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055CD2-44D7-5BF6-50F9-4A6BB291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9" y="1132173"/>
            <a:ext cx="6863222" cy="4075589"/>
          </a:xfrm>
          <a:prstGeom prst="rect">
            <a:avLst/>
          </a:prstGeom>
        </p:spPr>
      </p:pic>
      <p:sp>
        <p:nvSpPr>
          <p:cNvPr id="3" name="ProgressDot">
            <a:extLst>
              <a:ext uri="{FF2B5EF4-FFF2-40B4-BE49-F238E27FC236}">
                <a16:creationId xmlns:a16="http://schemas.microsoft.com/office/drawing/2014/main" id="{3F2233E3-9BF1-499B-EDB8-3F30D4C013F9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47E55EB9-3759-0632-3BF6-35D4CED31070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1EAAA766-FFB1-226A-E945-8EB1A0F28100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87D946E1-0288-9E6D-8365-751024817F88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D80C6C71-5356-86C9-D1FA-7D70F3A63B48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C4E0851-EAB9-48F4-BA1F-61F0B5FFEE3C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E43B4CC-36D6-7809-A393-A0607B8CF363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F78876AA-77F2-AE4A-A9EC-1A7AB0DD0C63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F442726E-43A9-782D-1B34-37ED1648A3F3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9608F307-28A0-7D04-2F65-BE838E85517B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0361C482-FA1A-A742-6AC7-328D67428650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CE5C3CB4-2B73-33DD-0F9B-623B41E62782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00C957E-1255-43B1-8044-48097E869CA3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0BFFA436-116D-045A-27E3-EE2348B5F20A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925122E-330E-132C-510C-B36C63BA0196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1AB05AAF-B3F1-39F2-B85C-26658C156DDB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82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EC8B-6CA1-0C0F-FDB7-848CF0B4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A584F834-B2E5-A799-0E1F-D7E041D1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83" y="987972"/>
            <a:ext cx="9278708" cy="4521204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A5A887F-B142-2193-EBA9-5EAA7DF1BBC0}"/>
              </a:ext>
            </a:extLst>
          </p:cNvPr>
          <p:cNvSpPr txBox="1">
            <a:spLocks/>
          </p:cNvSpPr>
          <p:nvPr/>
        </p:nvSpPr>
        <p:spPr>
          <a:xfrm>
            <a:off x="582930" y="5383177"/>
            <a:ext cx="11609070" cy="8398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similitud en la satisfacción en el trabajo (máxima diferencia de 0.053 puntos), independiente del genero. Ello corrobora como verdadera nuestra segunda hipótesis (b).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DC7703-AA45-7E88-8568-20401256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Género vs Satisfacción en el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EB997-C4F7-7E22-32EA-0D8943B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11</a:t>
            </a:fld>
            <a:endParaRPr lang="es-PE" dirty="0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5F7BEBCF-EC34-3401-7825-55873DAACDA0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0E10A8F7-27D7-E656-F954-2FF14BA674C8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B05E97CA-DE0B-7D6E-F7CC-0156F2EEC9DA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5A3FE490-23FE-901D-99D0-94972E2DA353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B469453F-AD0E-661A-ABFF-82DCEE150114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639E98C5-E3D6-AD20-0C9B-E8FCBA30ED8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6D66CC2E-5820-256F-B274-74AF3508445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52043C0C-B831-A0E1-5BCC-AB495BD7C5C7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32F82CF3-D809-6E32-EF99-0CD4546F357F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DDE7D7D0-1300-8014-F85C-F56EB42D10F0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F38CFC51-6BAC-E1C4-FE1B-DB9008B2BC60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BBB546BF-506D-38A1-6A94-8370A9CD87BB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0A6724EA-F5E3-8B52-1656-15B2545950EE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10A57687-C931-1E44-C8E8-B7F98F1DE45C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0C4260B4-98DC-3269-6569-BEA1DE006CA8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53CFDC3E-6EF2-FAF8-930D-040924B26EBB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40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607C-D1C9-0028-F169-41919C19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8930F6-BC76-7229-74AA-BFC6A8D0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1" y="1076872"/>
            <a:ext cx="8426005" cy="50191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8AB81B-20FD-83B0-3934-98FA8A1D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00D5A4-2AF3-919F-F5E9-3535F4AD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12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BABBD2A-3555-4B35-53A6-EC0093CF1759}"/>
              </a:ext>
            </a:extLst>
          </p:cNvPr>
          <p:cNvSpPr txBox="1">
            <a:spLocks/>
          </p:cNvSpPr>
          <p:nvPr/>
        </p:nvSpPr>
        <p:spPr>
          <a:xfrm>
            <a:off x="7988300" y="2311401"/>
            <a:ext cx="4038600" cy="3784598"/>
          </a:xfrm>
          <a:prstGeom prst="roundRect">
            <a:avLst>
              <a:gd name="adj" fmla="val 8278"/>
            </a:avLst>
          </a:prstGeom>
          <a:ln w="6350"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el porcentaje de personas que hacen horas extras es independiente del nivel de puesto que tienen. </a:t>
            </a:r>
            <a:br>
              <a:rPr lang="es-PE" dirty="0"/>
            </a:br>
            <a:r>
              <a:rPr lang="es-PE" dirty="0"/>
              <a:t>Hipótesis c: falsa.</a:t>
            </a:r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58AF6717-2726-B094-8294-48B3B894E4BC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82214890-FDD9-9768-DA33-82F63455A076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25555249-668A-C938-5F6C-79DDF97063CE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CE261D84-3020-EB42-6C53-080B0FF2465D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51A3D53B-EFBC-4B8C-C69F-CB89EC8BACE4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7B53C6B3-FA42-8FAA-CA1C-4A8B641D4B4E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BB51391-05AE-CECB-D331-683545741E8B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61CF630F-3D99-45AC-E4AB-1475F563003D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63CA7814-4F89-6DB8-00A9-B797298355D9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AEAD0BDE-E74C-9A35-894D-FA56B744002A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C9C6FC3C-B191-0187-9C3D-1E8D2973A776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F047213B-3FF4-474F-34DA-2573F3E7E033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F9296503-4593-3D5E-9717-4740839F0696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04FC3178-D348-FB7E-871B-BCCCE9F99B70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1FF91C9F-0813-B38B-6689-6FA12035D78B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B0AADC09-7148-BD0F-EEDF-CD47D0191751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97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6868-4BE3-0E2B-EEEF-A0BDE92E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3D9B2-1283-6513-D08E-ECD2F6C0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Maphead</a:t>
            </a:r>
            <a:r>
              <a:rPr lang="es-ES" dirty="0"/>
              <a:t> de correlación</a:t>
            </a:r>
            <a:endParaRPr lang="es-PE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AC6DB36-C779-7C6B-9C6F-6F48034E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04446"/>
            <a:ext cx="6606146" cy="476397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22C7BE-FA9A-91AA-9F57-FD044C02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13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27AF35-1717-FF0D-1BF2-39312E126394}"/>
              </a:ext>
            </a:extLst>
          </p:cNvPr>
          <p:cNvSpPr txBox="1">
            <a:spLocks/>
          </p:cNvSpPr>
          <p:nvPr/>
        </p:nvSpPr>
        <p:spPr>
          <a:xfrm>
            <a:off x="6771246" y="1076872"/>
            <a:ext cx="5255654" cy="5019127"/>
          </a:xfrm>
          <a:prstGeom prst="roundRect">
            <a:avLst>
              <a:gd name="adj" fmla="val 0"/>
            </a:avLst>
          </a:prstGeom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b="1" dirty="0"/>
              <a:t>Relaciones</a:t>
            </a:r>
          </a:p>
          <a:p>
            <a:r>
              <a:rPr lang="es-ES" dirty="0"/>
              <a:t>Nivel Educativo vs Nivel de trabajo = 0.52 (comprueba relación, hipótesis a verdadera).</a:t>
            </a:r>
          </a:p>
          <a:p>
            <a:r>
              <a:rPr lang="es-ES" dirty="0"/>
              <a:t>Género vs Satisfacción en el trabajo = 0.02 (comprueba que no hay relación, hipótesis b verdadera).</a:t>
            </a:r>
          </a:p>
          <a:p>
            <a:r>
              <a:rPr lang="es-ES" dirty="0" err="1"/>
              <a:t>JobLevel</a:t>
            </a:r>
            <a:r>
              <a:rPr lang="es-ES" dirty="0"/>
              <a:t> vs </a:t>
            </a:r>
            <a:r>
              <a:rPr lang="es-ES" dirty="0" err="1"/>
              <a:t>Overtime</a:t>
            </a:r>
            <a:r>
              <a:rPr lang="es-ES" dirty="0"/>
              <a:t> = 0.00 (Comprueba que no hay relación, hipótesis c falsa)</a:t>
            </a:r>
          </a:p>
          <a:p>
            <a:endParaRPr lang="es-PE" dirty="0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F1861F1A-AF1E-B108-3A05-3AF960FA11C2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D357E08E-CA7C-EE5B-15A4-2FAE619A4C71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32ABDCBE-BA07-30C7-78A3-FF880FE27CC6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75D51DF1-C4B7-4B1B-E653-F1DC690F5FAA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730C2D48-8CF1-4ECD-D2FA-D6BE59931B5E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42732E16-9B8E-F48E-A6C6-B41D19BC3A2D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B7A4A860-32DC-B09A-33D0-A37C4D15D541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5578976-0CE7-E337-1084-6ED72CA0EFF5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FE703EE9-74E9-4A58-B24A-1072CDB3F95D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BEEBA795-3654-2FC7-2CD1-5AFE596317B8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1E26FB93-20FC-1AC7-4FC2-3588E881A61D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3E92D70E-9E26-2BFE-CBD4-9F0FC3DDD6CF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20D1DB2-AFEC-4B48-60A3-4EA38FCA31B8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511C750F-53D6-C88E-6522-8DF10CBAFD29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027579B3-7BBB-9B8B-BA0B-E0A50A40E223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FBB3E77C-89CF-BA4B-B768-1AF3D766A2F8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32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FE5F0-597F-9463-E58C-05E096C8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Machine </a:t>
            </a:r>
            <a:r>
              <a:rPr lang="es-PE" dirty="0" err="1"/>
              <a:t>Learning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90CD9-6E33-82AA-84A2-F6FAEBC5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3596640" cy="5017567"/>
          </a:xfrm>
        </p:spPr>
        <p:txBody>
          <a:bodyPr>
            <a:normAutofit/>
          </a:bodyPr>
          <a:lstStyle/>
          <a:p>
            <a:r>
              <a:rPr lang="es-PE" sz="2400" dirty="0"/>
              <a:t>Se filtro el Dataset con únicamente numéricos (los alfanuméricos se reemplazaron con categóricos numéricos).</a:t>
            </a:r>
          </a:p>
          <a:p>
            <a:r>
              <a:rPr lang="es-PE" sz="2400" dirty="0"/>
              <a:t>Se realizó el K-</a:t>
            </a:r>
            <a:r>
              <a:rPr lang="es-PE" sz="2400" dirty="0" err="1"/>
              <a:t>means</a:t>
            </a:r>
            <a:r>
              <a:rPr lang="es-PE" sz="24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D0DFF6-E4DF-936B-B4BC-BE665476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14</a:t>
            </a:fld>
            <a:endParaRPr lang="es-PE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F1E8E4B-17C3-B3BB-B871-4F1180CE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95" y="1228704"/>
            <a:ext cx="7781925" cy="4878949"/>
          </a:xfrm>
          <a:prstGeom prst="rect">
            <a:avLst/>
          </a:prstGeom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E8793F12-F338-1D52-548E-0A0CA1476FAB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1FE87A06-6168-286A-2632-0780E5A8C972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D1DE5096-122E-360E-9893-9EC2D84EAA50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8C66DAC5-D65A-B5D5-ECF5-2A1E10856A08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942BF6CA-7EBE-FB8F-F034-535DFBBA7AC4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1E2D6AB2-B8A7-1C29-C7E4-3D67F4DD7C81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74BC828C-8BD1-FA55-E9BB-96E57E82586E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286EDE72-B2D8-2742-67E4-57F1F785F881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1B05658A-CA07-0795-2074-179131FF335D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B7FE80C6-E295-917B-E962-6D4179AFCB2A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AD3F1179-6A67-DFA4-FD20-533E58A17767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FFD81994-F583-2373-65E3-AF910D02DFAA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25234257-33AA-E9AB-06F5-F92D922C3695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A2CF5A1E-9741-AB08-874A-B0D0933DE198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8E2F3335-C701-DD61-352B-0801600AC550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0AA27FAC-827A-C9C3-0A80-3B656BC1B2C3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72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49287-7FFE-4EBF-BE8F-08893206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CF2AF9-9586-8E1E-FF09-EFEEA4FD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95" y="1228704"/>
            <a:ext cx="7781925" cy="47732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F81C01-BB15-3E0D-7B70-C2F0DFE0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Machine </a:t>
            </a:r>
            <a:r>
              <a:rPr lang="es-PE" dirty="0" err="1"/>
              <a:t>Learning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5EEAD-999A-D0A9-4E49-406712D5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3596640" cy="5017567"/>
          </a:xfrm>
        </p:spPr>
        <p:txBody>
          <a:bodyPr>
            <a:normAutofit fontScale="85000" lnSpcReduction="20000"/>
          </a:bodyPr>
          <a:lstStyle/>
          <a:p>
            <a:r>
              <a:rPr lang="es-PE" sz="2400" dirty="0"/>
              <a:t>Se filtraron las variables de mayor interés y se observo una baja significativa en el error cuadrático, lo que indica mayor relación entre estas variables.</a:t>
            </a:r>
          </a:p>
          <a:p>
            <a:r>
              <a:rPr lang="es-PE" sz="2400" dirty="0"/>
              <a:t>Las columnas que se mantuvieron fueron: Age, </a:t>
            </a:r>
            <a:r>
              <a:rPr lang="es-PE" sz="2400" dirty="0" err="1"/>
              <a:t>EduLevel_categoria</a:t>
            </a:r>
            <a:r>
              <a:rPr lang="es-PE" sz="2400" dirty="0"/>
              <a:t>, </a:t>
            </a:r>
            <a:r>
              <a:rPr lang="es-PE" sz="2400" dirty="0" err="1"/>
              <a:t>EmpType_categoria</a:t>
            </a:r>
            <a:r>
              <a:rPr lang="es-PE" sz="2400" dirty="0"/>
              <a:t>, </a:t>
            </a:r>
            <a:r>
              <a:rPr lang="es-PE" sz="2400" dirty="0" err="1"/>
              <a:t>Experience</a:t>
            </a:r>
            <a:r>
              <a:rPr lang="es-PE" sz="2400" dirty="0"/>
              <a:t>, </a:t>
            </a:r>
            <a:r>
              <a:rPr lang="es-PE" sz="2400" dirty="0" err="1"/>
              <a:t>JobLevel_categoria</a:t>
            </a:r>
            <a:r>
              <a:rPr lang="es-PE" sz="2400" dirty="0"/>
              <a:t>, </a:t>
            </a:r>
            <a:r>
              <a:rPr lang="es-PE" sz="2400" dirty="0" err="1"/>
              <a:t>JobSatisfaction</a:t>
            </a:r>
            <a:r>
              <a:rPr lang="es-PE" sz="2400" dirty="0"/>
              <a:t>, </a:t>
            </a:r>
            <a:r>
              <a:rPr lang="es-PE" sz="2400" dirty="0" err="1"/>
              <a:t>MaritalStatus_categoria</a:t>
            </a:r>
            <a:r>
              <a:rPr lang="es-PE" sz="2400" dirty="0"/>
              <a:t>, </a:t>
            </a:r>
            <a:r>
              <a:rPr lang="es-PE" sz="2400" dirty="0" err="1"/>
              <a:t>haveOT_categoria</a:t>
            </a: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888C51-8347-0DA8-960E-A622ACD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15</a:t>
            </a:fld>
            <a:endParaRPr lang="es-PE" dirty="0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F48AEDC8-8B5A-34AB-D9E1-11A2A5466F83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049ED457-F77C-EBE8-9E2A-75758E2F97E3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D6ABBFC2-6500-BE7E-2CEC-D7A85867AF73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C342FB2D-E9CB-E9A0-5211-21F3C5E9C13D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BF8BAB9E-1A5B-83FF-1320-9A6DA519625F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220D4436-B970-E7C5-F746-476AF87A4B91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FA4DA0D5-4E11-8658-BCF4-DC0EE3DE2500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7D3CA7E4-1BB3-70FE-3E76-81434839CC23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D43EE7FF-E02F-473D-4545-BD2AFE23695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5B055ACB-14DE-E5F2-3544-8D21E445A1BF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809B63FF-DDE6-A695-E4E6-6814DCE8C45D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4670B0BA-C654-12EA-93EE-0F6B10118A75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B33F56C2-3E55-54C4-5963-9CEBEDDF8ADF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CACD7FFE-4219-1457-70FB-E267CB2BE7E5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C675A95A-6EBB-8015-FFE4-4411D1AEA0FB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5F65EC0B-60BC-8AD9-7C72-6224BFA30E62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3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A3A02-E213-7814-B856-54AF9C78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C7D9E-0B0C-AC70-D4FD-FB8FC4A5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73136-2A4D-8B77-5313-F0681C89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Respecto a las hipótesis las conclusiones son las siguientes: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F6A1D4-084C-93CA-50D1-8C82F82F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910BB-74C0-4080-A479-597185DC8685}" type="slidenum">
              <a:rPr kumimoji="0" lang="es-P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PE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DCDBEFD-67DD-8F79-CD32-41404BC7D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60503"/>
              </p:ext>
            </p:extLst>
          </p:nvPr>
        </p:nvGraphicFramePr>
        <p:xfrm>
          <a:off x="422910" y="1851661"/>
          <a:ext cx="11487149" cy="420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94385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4544915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5647849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Verdadero, Los puestos más bajos pertenecen a personas con mayor instrucción, y los más bajos a menor instrucción. Sin embargo, la relación es media y el 65.7% de la población son bachilleres de Junior a Senior.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0.5 puntos.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Verdadero, la satisfacción era independiente al genero y la diferencia máxima es de 0.053 puntos.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Falso, el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es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indepentie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al puesto de trabajo.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5" name="ProgressDot">
            <a:extLst>
              <a:ext uri="{FF2B5EF4-FFF2-40B4-BE49-F238E27FC236}">
                <a16:creationId xmlns:a16="http://schemas.microsoft.com/office/drawing/2014/main" id="{5FA2F8AD-CCEB-7534-3273-68F01767C033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4A70C256-28A7-66C8-4866-65128F6C030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8A65B4DA-F18C-2C37-B7D4-173940C89045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97295E45-A97D-2BD3-D7DF-77F68EACCF0A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D72FBB7F-CD5E-3D8E-F120-AEC1B6501381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0FF88337-276E-5765-C3A3-CD6C9D3A2EEA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9D47799E-CC36-0E19-FD34-7DAECD79B547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86D764C-007D-02F6-419B-B9E250A4084B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B9B25D27-2F77-D95C-B45C-405F860941A4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3A8154CC-2E10-2D59-5632-656055EA4665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A9FBF96F-F7B1-9D83-42AA-707A3B31C7B0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D054A3F0-2DEF-A59B-2B83-1BA042EC7E66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9F121BFF-9961-83D8-23B8-BE9929819DC9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3512EAFE-E743-3D98-CC20-8579A422D5CC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EEF10F35-D68C-9247-FE66-3CFB73D2D19C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70901700-608E-AB1E-7445-60E40120F90A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760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A333F-3C45-BA02-D725-E2E73FA9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6458C4-9CBC-F894-37CD-3ED5E71EC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195" y="3425031"/>
            <a:ext cx="5261610" cy="752792"/>
          </a:xfrm>
        </p:spPr>
        <p:txBody>
          <a:bodyPr>
            <a:norm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¡Muchas gracias!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8DD5F0C-15BC-4169-7041-25534D2FB837}"/>
              </a:ext>
            </a:extLst>
          </p:cNvPr>
          <p:cNvSpPr txBox="1">
            <a:spLocks/>
          </p:cNvSpPr>
          <p:nvPr/>
        </p:nvSpPr>
        <p:spPr>
          <a:xfrm>
            <a:off x="8088630" y="6167752"/>
            <a:ext cx="3928110" cy="53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 err="1">
                <a:solidFill>
                  <a:schemeClr val="bg1"/>
                </a:solidFill>
              </a:rPr>
              <a:t>Coderhouse</a:t>
            </a:r>
            <a:endParaRPr lang="es-ES" sz="1000" i="1" dirty="0">
              <a:solidFill>
                <a:schemeClr val="bg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ES" sz="1000" i="1" dirty="0">
                <a:solidFill>
                  <a:schemeClr val="bg1"/>
                </a:solidFill>
              </a:rPr>
              <a:t>Data </a:t>
            </a:r>
            <a:r>
              <a:rPr lang="es-ES" sz="1000" i="1" dirty="0" err="1">
                <a:solidFill>
                  <a:schemeClr val="bg1"/>
                </a:solidFill>
              </a:rPr>
              <a:t>Science</a:t>
            </a:r>
            <a:r>
              <a:rPr lang="es-ES" sz="1000" i="1" dirty="0">
                <a:solidFill>
                  <a:schemeClr val="bg1"/>
                </a:solidFill>
              </a:rPr>
              <a:t> II: Machine </a:t>
            </a:r>
            <a:r>
              <a:rPr lang="es-ES" sz="1000" i="1" dirty="0" err="1">
                <a:solidFill>
                  <a:schemeClr val="bg1"/>
                </a:solidFill>
              </a:rPr>
              <a:t>Learning</a:t>
            </a:r>
            <a:r>
              <a:rPr lang="es-ES" sz="1000" i="1" dirty="0">
                <a:solidFill>
                  <a:schemeClr val="bg1"/>
                </a:solidFill>
              </a:rPr>
              <a:t> para la Ciencia de Datos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s-PE" sz="1000" i="1" dirty="0">
                <a:solidFill>
                  <a:schemeClr val="bg1"/>
                </a:solidFill>
              </a:rPr>
              <a:t>Comisión 61115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1A97529-F59B-8350-B445-867D7875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2800032"/>
            <a:ext cx="335280" cy="3352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18A42F-4303-44E4-C56E-4147D7C1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" y="516435"/>
            <a:ext cx="1588770" cy="36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9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011F-1746-C71C-7690-95D7D996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9F4FE20-81F4-ABD6-7A65-9C61E142CCF3}"/>
              </a:ext>
            </a:extLst>
          </p:cNvPr>
          <p:cNvCxnSpPr>
            <a:cxnSpLocks/>
          </p:cNvCxnSpPr>
          <p:nvPr/>
        </p:nvCxnSpPr>
        <p:spPr>
          <a:xfrm>
            <a:off x="2158365" y="2457450"/>
            <a:ext cx="2233137" cy="2349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AF4D95-1841-18BF-F92C-216161D0BAC4}"/>
              </a:ext>
            </a:extLst>
          </p:cNvPr>
          <p:cNvCxnSpPr>
            <a:cxnSpLocks/>
          </p:cNvCxnSpPr>
          <p:nvPr/>
        </p:nvCxnSpPr>
        <p:spPr>
          <a:xfrm>
            <a:off x="7943850" y="3074670"/>
            <a:ext cx="2020728" cy="1732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EA034D-38C2-C35B-F63F-DA48EC3B6939}"/>
              </a:ext>
            </a:extLst>
          </p:cNvPr>
          <p:cNvCxnSpPr>
            <a:cxnSpLocks/>
          </p:cNvCxnSpPr>
          <p:nvPr/>
        </p:nvCxnSpPr>
        <p:spPr>
          <a:xfrm flipV="1">
            <a:off x="4168140" y="2263140"/>
            <a:ext cx="4244340" cy="2678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1B8ACB7-3393-9418-0964-FAFDE45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Agenda</a:t>
            </a:r>
          </a:p>
        </p:txBody>
      </p:sp>
      <p:sp>
        <p:nvSpPr>
          <p:cNvPr id="69" name="Marcador de número de diapositiva 68">
            <a:extLst>
              <a:ext uri="{FF2B5EF4-FFF2-40B4-BE49-F238E27FC236}">
                <a16:creationId xmlns:a16="http://schemas.microsoft.com/office/drawing/2014/main" id="{CA682FEA-2A31-41E2-8744-949921C4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2</a:t>
            </a:fld>
            <a:endParaRPr lang="es-PE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Vista general de sección 4"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7836852"/>
                  </p:ext>
                </p:extLst>
              </p:nvPr>
            </p:nvGraphicFramePr>
            <p:xfrm>
              <a:off x="609600" y="148210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C1BB847-35E2-4E9E-87CE-1C14365049F6}">
                    <psez:zmPr id="{F498A8B9-8D7E-4645-91C7-3C1FE6852F0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Vista general de sección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F6A2B5-854D-0333-BD59-BF2201C846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1482105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Vista general de sección 6"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6213765"/>
                  </p:ext>
                </p:extLst>
              </p:nvPr>
            </p:nvGraphicFramePr>
            <p:xfrm>
              <a:off x="2971800" y="38951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30B8C5-CC32-4672-9ED7-CB3241FD5CB1}">
                    <psez:zmPr id="{970685DD-A521-4710-B513-2ECAEEB5354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Vista general de sección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930853B-8FA5-99FD-BE37-283F68DE0B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1800" y="3895150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Vista general de sección 8"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1306609"/>
                  </p:ext>
                </p:extLst>
              </p:nvPr>
            </p:nvGraphicFramePr>
            <p:xfrm>
              <a:off x="5943600" y="168602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520B400-A8A2-4D84-ABA3-A7EAE820C556}">
                    <psez:zmPr id="{1865925E-82DE-46E5-B26A-C53EB541CFE9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Vista general de sección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4DBD79E-03B8-8DE5-88B3-B640820CB2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3600" y="1686020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Vista general de sección 10"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0542456"/>
                  </p:ext>
                </p:extLst>
              </p:nvPr>
            </p:nvGraphicFramePr>
            <p:xfrm>
              <a:off x="8449627" y="400507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0B123B2-FB22-4D82-B29D-7EBC39984CE5}">
                    <psez:zmPr id="{EDB5259C-0259-49A7-97EA-68E4389878C3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Vista general de sección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3256FC4-E47A-C781-1EAE-92122C53DC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49627" y="4005076"/>
                <a:ext cx="3048000" cy="1714500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</p:pic>
        </mc:Fallback>
      </mc:AlternateContent>
      <p:sp>
        <p:nvSpPr>
          <p:cNvPr id="17" name="CuadroTexto 16">
            <a:hlinkClick r:id="rId3" action="ppaction://hlinksldjump"/>
            <a:extLst>
              <a:ext uri="{FF2B5EF4-FFF2-40B4-BE49-F238E27FC236}">
                <a16:creationId xmlns:a16="http://schemas.microsoft.com/office/drawing/2014/main" id="{513948B7-CDA0-0FCE-30BF-AE33BB2C9517}"/>
              </a:ext>
            </a:extLst>
          </p:cNvPr>
          <p:cNvSpPr txBox="1"/>
          <p:nvPr/>
        </p:nvSpPr>
        <p:spPr>
          <a:xfrm>
            <a:off x="609600" y="3289358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1. Introducción, data y objetivos</a:t>
            </a:r>
          </a:p>
        </p:txBody>
      </p:sp>
      <p:sp>
        <p:nvSpPr>
          <p:cNvPr id="18" name="CuadroTexto 17">
            <a:hlinkClick r:id="rId6" action="ppaction://hlinksldjump"/>
            <a:extLst>
              <a:ext uri="{FF2B5EF4-FFF2-40B4-BE49-F238E27FC236}">
                <a16:creationId xmlns:a16="http://schemas.microsoft.com/office/drawing/2014/main" id="{F2AD5A47-A48C-E034-0817-8531C869A3AB}"/>
              </a:ext>
            </a:extLst>
          </p:cNvPr>
          <p:cNvSpPr txBox="1"/>
          <p:nvPr/>
        </p:nvSpPr>
        <p:spPr>
          <a:xfrm>
            <a:off x="2928461" y="5702402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2. Análisis exploratorio</a:t>
            </a:r>
          </a:p>
        </p:txBody>
      </p:sp>
      <p:sp>
        <p:nvSpPr>
          <p:cNvPr id="19" name="CuadroTexto 18">
            <a:hlinkClick r:id="rId9" action="ppaction://hlinksldjump"/>
            <a:extLst>
              <a:ext uri="{FF2B5EF4-FFF2-40B4-BE49-F238E27FC236}">
                <a16:creationId xmlns:a16="http://schemas.microsoft.com/office/drawing/2014/main" id="{64A3A3BF-37B3-8EA8-9A95-B338FFE2ABA0}"/>
              </a:ext>
            </a:extLst>
          </p:cNvPr>
          <p:cNvSpPr txBox="1"/>
          <p:nvPr/>
        </p:nvSpPr>
        <p:spPr>
          <a:xfrm>
            <a:off x="5934552" y="3442689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3. Machine </a:t>
            </a:r>
            <a:r>
              <a:rPr lang="es-PE" sz="1400" dirty="0" err="1"/>
              <a:t>Learning</a:t>
            </a:r>
            <a:endParaRPr lang="es-PE" sz="1400" dirty="0"/>
          </a:p>
        </p:txBody>
      </p:sp>
      <p:sp>
        <p:nvSpPr>
          <p:cNvPr id="20" name="CuadroTexto 19">
            <a:hlinkClick r:id="rId9" action="ppaction://hlinksldjump"/>
            <a:extLst>
              <a:ext uri="{FF2B5EF4-FFF2-40B4-BE49-F238E27FC236}">
                <a16:creationId xmlns:a16="http://schemas.microsoft.com/office/drawing/2014/main" id="{7B6C066C-77F1-D676-B78B-8EAB7C7EEC51}"/>
              </a:ext>
            </a:extLst>
          </p:cNvPr>
          <p:cNvSpPr txBox="1"/>
          <p:nvPr/>
        </p:nvSpPr>
        <p:spPr>
          <a:xfrm>
            <a:off x="8397240" y="5761744"/>
            <a:ext cx="313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dirty="0"/>
              <a:t>4. </a:t>
            </a:r>
            <a:r>
              <a:rPr lang="es-PE" sz="1400" dirty="0">
                <a:hlinkClick r:id="rId12" action="ppaction://hlinksldjump"/>
              </a:rPr>
              <a:t>Conclusiones</a:t>
            </a:r>
            <a:endParaRPr lang="es-PE" sz="1400" dirty="0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0F426A2B-59EC-1E97-C2C6-0C00686C838E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ProgressDot">
            <a:extLst>
              <a:ext uri="{FF2B5EF4-FFF2-40B4-BE49-F238E27FC236}">
                <a16:creationId xmlns:a16="http://schemas.microsoft.com/office/drawing/2014/main" id="{F9FD1BC5-F86D-853C-1CD0-B7B16A6F959A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CD278004-B398-D359-E7C7-6E26D8A8AC59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1735E17A-E69C-DBC1-6D52-201426C679EF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6CC78FAD-0184-EF46-8084-3DD1AF4DF999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4FAF3734-E140-40E8-93C5-9DDEE619676A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336282A-8C3A-8590-B634-191C910519D5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57EBB095-3D12-B1DF-9821-2DE34712E9A8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AB25EB9D-948A-3443-DE7F-F54132ACC5E5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E8505EB6-06EC-0CDC-D979-7FB100166BF4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E791C16D-B55C-FCAB-1283-80A8883C2AB0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FE001B32-254E-9AF0-75AF-F95DF47A33A2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DCD92DB2-ED44-A031-79CA-97E95362ECF8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ProgressDot">
            <a:extLst>
              <a:ext uri="{FF2B5EF4-FFF2-40B4-BE49-F238E27FC236}">
                <a16:creationId xmlns:a16="http://schemas.microsoft.com/office/drawing/2014/main" id="{586214B6-9428-4C31-1F8E-E675F53C354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ProgressDot">
            <a:extLst>
              <a:ext uri="{FF2B5EF4-FFF2-40B4-BE49-F238E27FC236}">
                <a16:creationId xmlns:a16="http://schemas.microsoft.com/office/drawing/2014/main" id="{4E7EF40F-E120-6B8A-85B9-BF9A90EB4257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ProgressDot">
            <a:extLst>
              <a:ext uri="{FF2B5EF4-FFF2-40B4-BE49-F238E27FC236}">
                <a16:creationId xmlns:a16="http://schemas.microsoft.com/office/drawing/2014/main" id="{84695826-5280-65D8-2378-1F8E376DFA94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18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55AE3-CEDE-BBBE-D963-145368C4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D52B3-3E96-7743-43EB-787A1329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El datase es una encuesta de </a:t>
            </a:r>
            <a:r>
              <a:rPr lang="es-PE" sz="2400" dirty="0" err="1"/>
              <a:t>Kaggle</a:t>
            </a:r>
            <a:r>
              <a:rPr lang="es-PE" sz="2400" dirty="0"/>
              <a:t> sobre trabajo. Las principales variables (que analizamos a lo largo del proyecto) son: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907FCB-9882-0E82-F4A2-2D02BAD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3</a:t>
            </a:fld>
            <a:endParaRPr lang="es-PE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6A737F7-38FF-7513-873F-3252797A02FC}"/>
              </a:ext>
            </a:extLst>
          </p:cNvPr>
          <p:cNvSpPr txBox="1">
            <a:spLocks/>
          </p:cNvSpPr>
          <p:nvPr/>
        </p:nvSpPr>
        <p:spPr>
          <a:xfrm>
            <a:off x="739140" y="5964238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600"/>
              </a:spcBef>
              <a:buNone/>
            </a:pPr>
            <a:r>
              <a:rPr lang="es-PE" sz="1400" dirty="0"/>
              <a:t>Link: </a:t>
            </a:r>
            <a:r>
              <a:rPr lang="es-PE" sz="1400" b="0" i="0" u="none" strike="noStrike" dirty="0">
                <a:effectLst/>
                <a:latin typeface="-apple-system"/>
                <a:hlinkClick r:id="rId2"/>
              </a:rPr>
              <a:t>https://www.kaggle.com/datasets/lainguyn123/employee-survey?select=employee_survey.csv</a:t>
            </a:r>
            <a:endParaRPr lang="es-PE" sz="14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1F9F282-9BA4-4E37-C6F7-763455536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55849"/>
              </p:ext>
            </p:extLst>
          </p:nvPr>
        </p:nvGraphicFramePr>
        <p:xfrm>
          <a:off x="937260" y="2293620"/>
          <a:ext cx="10416540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66010">
                  <a:extLst>
                    <a:ext uri="{9D8B030D-6E8A-4147-A177-3AD203B41FA5}">
                      <a16:colId xmlns:a16="http://schemas.microsoft.com/office/drawing/2014/main" val="2015133905"/>
                    </a:ext>
                  </a:extLst>
                </a:gridCol>
                <a:gridCol w="8050530">
                  <a:extLst>
                    <a:ext uri="{9D8B030D-6E8A-4147-A177-3AD203B41FA5}">
                      <a16:colId xmlns:a16="http://schemas.microsoft.com/office/drawing/2014/main" val="2902658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Columna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Descripción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9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EmpID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ID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29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Gender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Genero del empleado.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2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Age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Edad del empleado.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723402"/>
                  </a:ext>
                </a:extLst>
              </a:tr>
              <a:tr h="344313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JobLevel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empleado (Interno, Junior, </a:t>
                      </a:r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Senieor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Lider</a:t>
                      </a:r>
                      <a:r>
                        <a:rPr lang="es-PE" sz="1800" u="none" strike="noStrike" dirty="0">
                          <a:effectLst/>
                        </a:rPr>
                        <a:t>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3173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EmpType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Tipo de empleo (full-time, </a:t>
                      </a:r>
                      <a:r>
                        <a:rPr lang="es-PE" sz="1800" u="none" strike="noStrike" dirty="0" err="1">
                          <a:effectLst/>
                        </a:rPr>
                        <a:t>part</a:t>
                      </a:r>
                      <a:r>
                        <a:rPr lang="es-PE" sz="1800" u="none" strike="noStrike" dirty="0">
                          <a:effectLst/>
                        </a:rPr>
                        <a:t>-time, Contrato).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EduLevel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Nivel de educación.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36043"/>
                  </a:ext>
                </a:extLst>
              </a:tr>
              <a:tr h="197544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haveOT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Hace horas extras (verdadero/falso).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76779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TrainingHoursPerYear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Numero de horas de entrenamiento recibido por año.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85775"/>
                  </a:ext>
                </a:extLst>
              </a:tr>
              <a:tr h="246467"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JobSatisfaction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Puntuación de satisfacción del trabajo del 1 al 5.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31882"/>
                  </a:ext>
                </a:extLst>
              </a:tr>
            </a:tbl>
          </a:graphicData>
        </a:graphic>
      </p:graphicFrame>
      <p:sp>
        <p:nvSpPr>
          <p:cNvPr id="7" name="ProgressDot">
            <a:extLst>
              <a:ext uri="{FF2B5EF4-FFF2-40B4-BE49-F238E27FC236}">
                <a16:creationId xmlns:a16="http://schemas.microsoft.com/office/drawing/2014/main" id="{003F5776-363F-C6AD-F71B-9455BFA97130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797F8016-6B31-C899-6D35-EF4B926085DD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8C867759-E025-109F-A8D0-90AA3E49DC70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31DC36DD-77F1-657B-EBF6-CDEE04FC9400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C7B8A26F-2619-4DA7-181A-BF92F90E0B58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9E028FB-98C0-2D31-6B6B-53430CB12848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3B17B3B3-DFDC-1461-65F6-36F0CC8C8207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78547247-D5B2-1842-35A6-FCCE70A67091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A4A639F5-F342-2C86-D40E-CBAA940A1840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E81A1E0F-0CC3-A1CB-AE2A-977A76B30B35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FC8EC5B6-BBE7-3270-0114-F67087E34AE0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63674E03-E41F-285D-4494-794A1C6578B9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2910D051-7632-D6D0-90B0-104BA05684EC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D17490E8-98CA-4218-0A18-84A8C9564AD2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799DAAFD-92FB-CC60-B37D-84FE05FD1FAE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2E3C44AD-7777-CEFD-D7C4-768AADA65F1F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2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700C1-F13D-8270-5536-081DFC71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4</a:t>
            </a:fld>
            <a:endParaRPr lang="es-P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CAC8B3-8BD7-AA49-AE56-4F65C5C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846"/>
          </a:xfrm>
        </p:spPr>
        <p:txBody>
          <a:bodyPr>
            <a:normAutofit fontScale="90000"/>
          </a:bodyPr>
          <a:lstStyle/>
          <a:p>
            <a:r>
              <a:rPr lang="es-PE" dirty="0"/>
              <a:t>Objetivo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EEF2609-7966-9240-0335-89C2B830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1869554"/>
          </a:xfrm>
        </p:spPr>
        <p:txBody>
          <a:bodyPr>
            <a:normAutofit/>
          </a:bodyPr>
          <a:lstStyle/>
          <a:p>
            <a:r>
              <a:rPr lang="es-ES" sz="2400" dirty="0"/>
              <a:t>El objetivo del presente trabajo es ver si el nivel de estudios (y otras variables) tienen relación con conseguir un mejor trabajo (nivel de satisfacción).</a:t>
            </a:r>
            <a:endParaRPr lang="es-PE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BB0C340-869C-CA9E-8257-977F4130A56D}"/>
              </a:ext>
            </a:extLst>
          </p:cNvPr>
          <p:cNvSpPr txBox="1">
            <a:spLocks/>
          </p:cNvSpPr>
          <p:nvPr/>
        </p:nvSpPr>
        <p:spPr>
          <a:xfrm>
            <a:off x="838200" y="2406105"/>
            <a:ext cx="10515600" cy="62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Hipótesis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E78A38-2372-5FF8-86BB-19B0F54CB490}"/>
              </a:ext>
            </a:extLst>
          </p:cNvPr>
          <p:cNvSpPr txBox="1"/>
          <p:nvPr/>
        </p:nvSpPr>
        <p:spPr>
          <a:xfrm>
            <a:off x="838200" y="3028951"/>
            <a:ext cx="10431780" cy="358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514350" indent="-514350">
              <a:buFont typeface="+mj-lt"/>
              <a:buAutoNum type="alphaLcPeriod"/>
            </a:pPr>
            <a:r>
              <a:rPr lang="es-PE" sz="2400" dirty="0"/>
              <a:t>Mientras mayor es el nivel de estudios, mayor es el nivel de trabajo que tiene (</a:t>
            </a:r>
            <a:r>
              <a:rPr lang="es-PE" sz="2400" dirty="0" err="1"/>
              <a:t>JobLevel</a:t>
            </a:r>
            <a:r>
              <a:rPr lang="es-PE" sz="2400" dirty="0"/>
              <a:t>).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Por políticas de igualdad de género, la diferencia entre el nivel de satisfacción entre hombres y mujeres debe ser menor a 0.5 puntos. </a:t>
            </a:r>
          </a:p>
          <a:p>
            <a:pPr marL="514350" indent="-514350">
              <a:buFont typeface="+mj-lt"/>
              <a:buAutoNum type="alphaLcPeriod"/>
            </a:pPr>
            <a:r>
              <a:rPr lang="es-PE" sz="2400" dirty="0"/>
              <a:t>Los trabajos de mayor rango (</a:t>
            </a:r>
            <a:r>
              <a:rPr lang="es-PE" sz="2400" dirty="0" err="1"/>
              <a:t>JobLevel</a:t>
            </a:r>
            <a:r>
              <a:rPr lang="es-PE" sz="2400" dirty="0"/>
              <a:t>: Senior y </a:t>
            </a:r>
            <a:r>
              <a:rPr lang="es-PE" sz="2400" dirty="0" err="1"/>
              <a:t>Lider</a:t>
            </a:r>
            <a:r>
              <a:rPr lang="es-PE" sz="2400" dirty="0"/>
              <a:t>) tienen más sobretiempo en promedio.</a:t>
            </a:r>
          </a:p>
        </p:txBody>
      </p:sp>
      <p:sp>
        <p:nvSpPr>
          <p:cNvPr id="2" name="ProgressDot">
            <a:extLst>
              <a:ext uri="{FF2B5EF4-FFF2-40B4-BE49-F238E27FC236}">
                <a16:creationId xmlns:a16="http://schemas.microsoft.com/office/drawing/2014/main" id="{331D0C6B-DFAB-F2F1-24C1-01756BF62EA7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D0F4CF82-EBF4-D6E0-1D66-472F3251655A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1E9BD437-7ADE-5378-BCD9-92A78C4A4A7C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77E57D4F-7BDE-15C9-8725-0E37F9BC1B11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3F25C3A6-84B5-B502-2EB3-D9063E56751F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7DA1270-FC4F-F6E9-3151-1E05CF750748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D95E3BAF-8D70-4B5B-5F51-BE7492672D05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D842783A-CAD7-5D64-D1DA-95B75B3C4EDE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D85649DD-FE79-BDA9-DF26-7C6FC16ADF9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2755C6AF-F874-4240-C531-01B0683129D4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49433DB7-869C-10CD-4E7D-B787D4424F42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C5F81C6E-2786-8036-7FA4-7612B81E98FE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DEE6CCF-01C2-B550-85BA-DA6E7CAB408A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E916DFDD-3A94-7919-5672-AD64D2D582BA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3A38D50E-AAD0-CBE3-3416-680ACF878569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B8BC42BE-3C32-6808-4472-D1B7E1EF0724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2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8DAC6-BD62-0A86-F4BE-F0AE4DFB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Limitantes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B500C-2853-9EA0-132D-49AABB63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trabajo esta enmarcado en la encuesta del </a:t>
            </a:r>
            <a:r>
              <a:rPr lang="es-ES" sz="2400" dirty="0" err="1"/>
              <a:t>dataset</a:t>
            </a:r>
            <a:r>
              <a:rPr lang="es-ES" sz="2400" dirty="0"/>
              <a:t> de </a:t>
            </a:r>
            <a:r>
              <a:rPr lang="es-ES" sz="2400" dirty="0">
                <a:hlinkClick r:id="rId2"/>
              </a:rPr>
              <a:t>https://www.kaggle.com/datasets/lainguyn123/employee-survey?select=employee_survey.csv</a:t>
            </a:r>
            <a:endParaRPr lang="es-ES" sz="2400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7F8C8-DCCB-4553-0751-15DB4C5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5</a:t>
            </a:fld>
            <a:endParaRPr lang="es-PE" dirty="0"/>
          </a:p>
        </p:txBody>
      </p:sp>
      <p:pic>
        <p:nvPicPr>
          <p:cNvPr id="2052" name="Picture 4" descr="My Journey towards becoming a Kaggle Master | by Paras Varshney ...">
            <a:extLst>
              <a:ext uri="{FF2B5EF4-FFF2-40B4-BE49-F238E27FC236}">
                <a16:creationId xmlns:a16="http://schemas.microsoft.com/office/drawing/2014/main" id="{920A5F5D-17A8-A675-22C2-02723AAC8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0" b="32334"/>
          <a:stretch/>
        </p:blipFill>
        <p:spPr bwMode="auto">
          <a:xfrm>
            <a:off x="-445412" y="1703070"/>
            <a:ext cx="13506092" cy="44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gressDot">
            <a:extLst>
              <a:ext uri="{FF2B5EF4-FFF2-40B4-BE49-F238E27FC236}">
                <a16:creationId xmlns:a16="http://schemas.microsoft.com/office/drawing/2014/main" id="{7AE1C223-A0F8-6CD0-2EFC-E5A73BC1C942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F5C85091-1CF8-44B9-0199-24142AF8A584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3C6AF31E-BE57-AEB2-6FA2-134357072A7B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CEE80717-937E-477A-3BE8-B6BCA59E09C8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696D31B5-1B36-B794-9BF4-12148ACC8795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BD615905-D5DB-FE1B-0F1E-C4BC7695C305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8241F9B1-2610-5845-0D57-F2DE388E931D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89B3F39E-67CB-328E-5196-B440D9E3F13F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DDF3217D-1E82-C386-3BBA-DC0F650E6BCC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E886E95B-0D42-3576-612C-953B4932FF70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5A411E12-B339-038D-A5C2-A448F42C2777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7E87C22E-7AEA-4E15-9751-4CEE5BE55683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71976DA6-3E73-DF8E-B3FD-97B161991A3F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6E7355F1-E9F9-8537-4F1B-C51ADF71A61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3C8355A3-5E65-7776-B942-038E124239B3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E5E570DE-4CC7-EA88-E456-2D51B9F949DA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33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D8F95-96F8-4A62-E0C1-F5888819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23F08-3F8A-5C1C-1E78-6AE0656B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/>
              <a:t>Primero se pasa el contenido del Dataset a Español (exceptuando los encabezados que ya fueron descritos.</a:t>
            </a:r>
          </a:p>
          <a:p>
            <a:r>
              <a:rPr lang="es-PE" sz="2400" dirty="0"/>
              <a:t>Se </a:t>
            </a:r>
            <a:r>
              <a:rPr lang="es-PE" sz="2400" dirty="0" err="1"/>
              <a:t>crearón</a:t>
            </a:r>
            <a:r>
              <a:rPr lang="es-PE" sz="2400" dirty="0"/>
              <a:t> las categorías de </a:t>
            </a:r>
            <a:r>
              <a:rPr lang="es-PE" sz="2400" dirty="0" err="1"/>
              <a:t>JobLevel</a:t>
            </a:r>
            <a:r>
              <a:rPr lang="es-PE" sz="2400" dirty="0"/>
              <a:t> y </a:t>
            </a:r>
            <a:r>
              <a:rPr lang="es-PE" sz="2400" dirty="0" err="1"/>
              <a:t>EduLevel</a:t>
            </a:r>
            <a:r>
              <a:rPr lang="es-PE" sz="2400" dirty="0"/>
              <a:t> para tenerlos en valores numéricos ordenados según nivel.</a:t>
            </a:r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59E5CA-AC49-C046-FCEB-9497A2D6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6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7B5BD48-D453-5092-E054-ECBDA9EDA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34127"/>
              </p:ext>
            </p:extLst>
          </p:nvPr>
        </p:nvGraphicFramePr>
        <p:xfrm>
          <a:off x="1173480" y="3428999"/>
          <a:ext cx="3741420" cy="27479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JobLevel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1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Practicante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 dirty="0">
                          <a:effectLst/>
                        </a:rPr>
                        <a:t>2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>
                          <a:effectLst/>
                        </a:rPr>
                        <a:t>Junior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 err="1">
                          <a:effectLst/>
                        </a:rPr>
                        <a:t>Semi-senior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Senior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Líder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82903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91EED18-C95B-205F-C5F1-8E9980D4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30630"/>
              </p:ext>
            </p:extLst>
          </p:nvPr>
        </p:nvGraphicFramePr>
        <p:xfrm>
          <a:off x="6823710" y="3428999"/>
          <a:ext cx="3741420" cy="22899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1676367286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12226699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effectLst/>
                        </a:rPr>
                        <a:t>EduLevel</a:t>
                      </a:r>
                      <a:endParaRPr lang="es-PE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383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Secundaria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36894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Bachiller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12117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u="none" strike="noStrike" dirty="0">
                          <a:effectLst/>
                        </a:rPr>
                        <a:t>Master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95906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u="none" strike="noStrike"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36942"/>
                  </a:ext>
                </a:extLst>
              </a:tr>
            </a:tbl>
          </a:graphicData>
        </a:graphic>
      </p:graphicFrame>
      <p:sp>
        <p:nvSpPr>
          <p:cNvPr id="6" name="ProgressDot">
            <a:extLst>
              <a:ext uri="{FF2B5EF4-FFF2-40B4-BE49-F238E27FC236}">
                <a16:creationId xmlns:a16="http://schemas.microsoft.com/office/drawing/2014/main" id="{4B14EC4A-DA7C-89A0-7154-05AE190F5170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A8452C55-66D0-FAD5-5E59-C7BD4EA44FF0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F1A1B3C1-6EF8-66FF-1A30-08CED2E9FB1B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AB96DE6F-EDD3-A4C5-970A-C9010BB1FFA4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0B524469-74B3-3926-88EC-F98AE3AA7CA7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B166A47A-1ED2-B108-72F7-52BADDC8A45A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E263EAF5-FAD2-DF4F-C840-C2D04C0D0EC1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F02F212A-E7B5-32FB-8841-D44D3AD23752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05287706-E349-18CD-EC8E-984F4D913CBE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8DAA93F1-F0D3-60B7-0841-0CB65ACB5B44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90F702E1-1F97-5FAB-1FF6-8C8C76EB009C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03BCE916-7B87-55B2-BE56-ACF21AD2340D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2D406A0-F9BE-6BBA-C6C2-1FADBAF9F89A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D9D02019-8285-855C-7A99-4540D40C927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070470F5-986F-E062-00E4-A7DF7B47B0BB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5CFD2198-50F2-49FB-EB1D-50F785EE9D3F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8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6D23-DBF9-C248-0952-B8006235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609BE-D943-DDEA-4931-B686DCC4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AB975-A3CB-468B-6EFA-E8F74B83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6"/>
            <a:ext cx="10515600" cy="1629523"/>
          </a:xfrm>
        </p:spPr>
        <p:txBody>
          <a:bodyPr>
            <a:normAutofit/>
          </a:bodyPr>
          <a:lstStyle/>
          <a:p>
            <a:r>
              <a:rPr lang="es-PE" sz="2400" dirty="0"/>
              <a:t>Finalmente se filtraron los valores únicos de cada columna con valor alfanumérico y se creo su columna categoría en orden de aparición (de cada columna).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3EFE2-42B8-5F78-BDE1-E38DAAFF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7</a:t>
            </a:fld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772B89D-C5F7-2809-495C-62D8E4722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32664"/>
              </p:ext>
            </p:extLst>
          </p:nvPr>
        </p:nvGraphicFramePr>
        <p:xfrm>
          <a:off x="838200" y="2600258"/>
          <a:ext cx="3266872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MaritalStatus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Married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Single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Divorced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Widowed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1CF3626-0654-FB08-D379-10A85862B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06058"/>
              </p:ext>
            </p:extLst>
          </p:nvPr>
        </p:nvGraphicFramePr>
        <p:xfrm>
          <a:off x="7937699" y="5069138"/>
          <a:ext cx="3727538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376435996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4166852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haveOT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C471D32-76D0-66ED-A342-2DF8E943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9219"/>
              </p:ext>
            </p:extLst>
          </p:nvPr>
        </p:nvGraphicFramePr>
        <p:xfrm>
          <a:off x="4649785" y="2600258"/>
          <a:ext cx="27432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082467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5684556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Dept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Finance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Marketing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Operations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 Service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742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Legal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HR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6021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C042B22-9571-1D60-D174-F36061F91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40256"/>
              </p:ext>
            </p:extLst>
          </p:nvPr>
        </p:nvGraphicFramePr>
        <p:xfrm>
          <a:off x="838200" y="4703378"/>
          <a:ext cx="3266872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3436">
                  <a:extLst>
                    <a:ext uri="{9D8B030D-6E8A-4147-A177-3AD203B41FA5}">
                      <a16:colId xmlns:a16="http://schemas.microsoft.com/office/drawing/2014/main" val="1704767843"/>
                    </a:ext>
                  </a:extLst>
                </a:gridCol>
                <a:gridCol w="1633436">
                  <a:extLst>
                    <a:ext uri="{9D8B030D-6E8A-4147-A177-3AD203B41FA5}">
                      <a16:colId xmlns:a16="http://schemas.microsoft.com/office/drawing/2014/main" val="11193362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EmpType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Full-Time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Contract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Part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0220E9A-0C3E-CDE0-167D-480E5E75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15167"/>
              </p:ext>
            </p:extLst>
          </p:nvPr>
        </p:nvGraphicFramePr>
        <p:xfrm>
          <a:off x="7937699" y="2600258"/>
          <a:ext cx="3727538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769">
                  <a:extLst>
                    <a:ext uri="{9D8B030D-6E8A-4147-A177-3AD203B41FA5}">
                      <a16:colId xmlns:a16="http://schemas.microsoft.com/office/drawing/2014/main" val="1534906863"/>
                    </a:ext>
                  </a:extLst>
                </a:gridCol>
                <a:gridCol w="1863769">
                  <a:extLst>
                    <a:ext uri="{9D8B030D-6E8A-4147-A177-3AD203B41FA5}">
                      <a16:colId xmlns:a16="http://schemas.microsoft.com/office/drawing/2014/main" val="20824493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Categoría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CommuteMode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Car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Motorbike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Public Transport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Bike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17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PE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Walk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40449"/>
                  </a:ext>
                </a:extLst>
              </a:tr>
            </a:tbl>
          </a:graphicData>
        </a:graphic>
      </p:graphicFrame>
      <p:sp>
        <p:nvSpPr>
          <p:cNvPr id="10" name="ProgressDot">
            <a:extLst>
              <a:ext uri="{FF2B5EF4-FFF2-40B4-BE49-F238E27FC236}">
                <a16:creationId xmlns:a16="http://schemas.microsoft.com/office/drawing/2014/main" id="{8F40AC84-AB99-DB3E-BAE2-00B8442116C2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AB732472-9936-5DDA-B10A-3028A63EE87E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8218ECD0-021D-7C16-4603-4F1A2BE1C218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4DB5E6CA-B524-442B-BA88-03965DCE817B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E09984B1-338B-1D8F-7A93-1A7AE7387381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166178FD-FC01-1C9F-E22F-D802EAC276BF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660BAB98-83A9-58D8-8DE5-ECDC9EBEEB7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C6A80E27-E286-B6B1-BC3D-6970DEB237D0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9ED43F82-DF0F-8F6F-0632-A66744F4B76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D1C68A64-EB9A-D008-D2F5-EDC78D983B75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5D8D9FC6-DB7B-C9AB-83FA-052AE709350B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F6794ECE-DA50-F7D3-22CF-F21E38B04E1F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3DCFDEC0-730D-18C4-216F-54327DAEF9AF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ProgressDot">
            <a:extLst>
              <a:ext uri="{FF2B5EF4-FFF2-40B4-BE49-F238E27FC236}">
                <a16:creationId xmlns:a16="http://schemas.microsoft.com/office/drawing/2014/main" id="{81F9FEA4-7C89-0F7C-2671-FB7EFFA251E6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ProgressDot">
            <a:extLst>
              <a:ext uri="{FF2B5EF4-FFF2-40B4-BE49-F238E27FC236}">
                <a16:creationId xmlns:a16="http://schemas.microsoft.com/office/drawing/2014/main" id="{B3C69B96-6715-11FD-68FD-6FEEF9A22949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ProgressDot">
            <a:extLst>
              <a:ext uri="{FF2B5EF4-FFF2-40B4-BE49-F238E27FC236}">
                <a16:creationId xmlns:a16="http://schemas.microsoft.com/office/drawing/2014/main" id="{DE555363-4CC6-F419-56FD-B1DE108B0B47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17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2D7DC-CD44-303A-4A91-40907522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AA621-F377-6BCF-0DFB-C4C5A659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Comprobación de hipótesis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F8595-93D4-CF35-C9C7-ACAC799F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97"/>
            <a:ext cx="10515600" cy="863714"/>
          </a:xfrm>
        </p:spPr>
        <p:txBody>
          <a:bodyPr>
            <a:normAutofit/>
          </a:bodyPr>
          <a:lstStyle/>
          <a:p>
            <a:r>
              <a:rPr lang="es-PE" sz="2400" dirty="0"/>
              <a:t>Para comprobar las hipótesis, se harán las siguientes relaciones: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C5FF3D-2FDF-4E8B-0753-4E61509D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8</a:t>
            </a:fld>
            <a:endParaRPr lang="es-PE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D4AAE09-B1FD-6294-3247-049C92FE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06188"/>
              </p:ext>
            </p:extLst>
          </p:nvPr>
        </p:nvGraphicFramePr>
        <p:xfrm>
          <a:off x="838200" y="1771651"/>
          <a:ext cx="10515600" cy="3566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1157">
                  <a:extLst>
                    <a:ext uri="{9D8B030D-6E8A-4147-A177-3AD203B41FA5}">
                      <a16:colId xmlns:a16="http://schemas.microsoft.com/office/drawing/2014/main" val="3792707882"/>
                    </a:ext>
                  </a:extLst>
                </a:gridCol>
                <a:gridCol w="5399243">
                  <a:extLst>
                    <a:ext uri="{9D8B030D-6E8A-4147-A177-3AD203B41FA5}">
                      <a16:colId xmlns:a16="http://schemas.microsoft.com/office/drawing/2014/main" val="696775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0212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Hipótesis </a:t>
                      </a:r>
                      <a:r>
                        <a:rPr lang="es-PE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Index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Hipótesis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a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Mientras mayor es el nivel de estudios, mayor es el nivel de trabajo que tiene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).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Nivel Educativo vs Nivel de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3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b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Por políticas de igualdad de género, la diferencia entre el nivel de satisfacción entre hombres y mujeres debe ser menor a 0.5 puntos. 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Género vs Satisfacción en el trabajo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83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PE" sz="1800" dirty="0"/>
                        <a:t>c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PE" sz="1800" dirty="0"/>
                        <a:t>Los trabajos de mayor rango (</a:t>
                      </a:r>
                      <a:r>
                        <a:rPr lang="es-PE" sz="1800" dirty="0" err="1"/>
                        <a:t>JobLevel</a:t>
                      </a:r>
                      <a:r>
                        <a:rPr lang="es-PE" sz="1800" dirty="0"/>
                        <a:t>: Senior y </a:t>
                      </a:r>
                      <a:r>
                        <a:rPr lang="es-PE" sz="1800" dirty="0" err="1"/>
                        <a:t>Lider</a:t>
                      </a:r>
                      <a:r>
                        <a:rPr lang="es-PE" sz="1800" dirty="0"/>
                        <a:t>) tienen más sobretiempo en promedio.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JobLevel</a:t>
                      </a:r>
                      <a:r>
                        <a:rPr lang="es-PE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vs </a:t>
                      </a:r>
                      <a:r>
                        <a:rPr lang="es-PE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Overtime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0381"/>
                  </a:ext>
                </a:extLst>
              </a:tr>
            </a:tbl>
          </a:graphicData>
        </a:graphic>
      </p:graphicFrame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6D9E24B-2A66-5F5F-29B8-224081EF39E4}"/>
              </a:ext>
            </a:extLst>
          </p:cNvPr>
          <p:cNvSpPr txBox="1">
            <a:spLocks/>
          </p:cNvSpPr>
          <p:nvPr/>
        </p:nvSpPr>
        <p:spPr>
          <a:xfrm>
            <a:off x="838200" y="5487588"/>
            <a:ext cx="10515600" cy="863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Finalmente se hará un </a:t>
            </a:r>
            <a:r>
              <a:rPr lang="es-PE" sz="2400" dirty="0" err="1"/>
              <a:t>Headmap</a:t>
            </a:r>
            <a:r>
              <a:rPr lang="es-PE" sz="2400" dirty="0"/>
              <a:t> de correlación para verificar.</a:t>
            </a:r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0BC0F65F-F1A2-B1B8-8DF7-C451262DC843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ProgressDot">
            <a:extLst>
              <a:ext uri="{FF2B5EF4-FFF2-40B4-BE49-F238E27FC236}">
                <a16:creationId xmlns:a16="http://schemas.microsoft.com/office/drawing/2014/main" id="{0C928071-82D9-E537-C4A4-1451514380C5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ProgressDot">
            <a:extLst>
              <a:ext uri="{FF2B5EF4-FFF2-40B4-BE49-F238E27FC236}">
                <a16:creationId xmlns:a16="http://schemas.microsoft.com/office/drawing/2014/main" id="{C67D378F-E0F4-0B23-56AF-9E49AFB56D11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3C9F8F1C-D483-FD25-4D4F-212456069721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D4AF48FE-BF81-47E3-1BDE-4D4655A733B5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35899951-0524-D401-AC75-256546B0AA74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6F619DF8-BD0D-3A98-38DB-26EFAD96836F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737C4014-088C-B6EE-43D3-54B5258A919F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B116D812-4460-C6DC-EB74-E35776AA99E6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5154DE37-C249-597D-DC71-D203A5EB21C2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1DF9DD6B-1798-92B8-ADE7-BDBBBBF9773F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F4BBBCE1-DC7D-8DC0-C40A-63BA29D1028A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8CE511A3-162F-C536-E87B-D22EA46ACA40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44517D16-8137-DF1D-3B0B-95D4A320163A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A8F1F7D6-8C2A-FBDB-FF40-93123A7A6789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ProgressDot">
            <a:extLst>
              <a:ext uri="{FF2B5EF4-FFF2-40B4-BE49-F238E27FC236}">
                <a16:creationId xmlns:a16="http://schemas.microsoft.com/office/drawing/2014/main" id="{164ECDA0-F79C-47FA-2898-F4D86389CDF5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127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66AEE-6BB7-A03D-99AA-FA21F7F5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Nivel Educativo vs Nivel de trabajo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2F6C0-9FD6-1F2B-8702-07E3487C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10BB-74C0-4080-A479-597185DC8685}" type="slidenum">
              <a:rPr lang="es-PE" smtClean="0"/>
              <a:pPr/>
              <a:t>9</a:t>
            </a:fld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7FFB58-1FF2-4FB9-C411-27E74D47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987972"/>
            <a:ext cx="9403080" cy="4474624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F9CEF1E-C0A6-904A-EBD7-E695C167AD79}"/>
              </a:ext>
            </a:extLst>
          </p:cNvPr>
          <p:cNvSpPr txBox="1">
            <a:spLocks/>
          </p:cNvSpPr>
          <p:nvPr/>
        </p:nvSpPr>
        <p:spPr>
          <a:xfrm>
            <a:off x="582930" y="5383176"/>
            <a:ext cx="11177270" cy="97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Se observa que los puestos más altos son a mayores estudios y los más bajos a menores estudios. Sin embargo, la relación se ve media. (Hipótesis a: verdadera).</a:t>
            </a:r>
          </a:p>
        </p:txBody>
      </p:sp>
      <p:sp>
        <p:nvSpPr>
          <p:cNvPr id="3" name="ProgressDot">
            <a:extLst>
              <a:ext uri="{FF2B5EF4-FFF2-40B4-BE49-F238E27FC236}">
                <a16:creationId xmlns:a16="http://schemas.microsoft.com/office/drawing/2014/main" id="{7EA2CC38-1AF4-E8C6-1D77-CA1B07F31F84}"/>
              </a:ext>
            </a:extLst>
          </p:cNvPr>
          <p:cNvSpPr/>
          <p:nvPr/>
        </p:nvSpPr>
        <p:spPr>
          <a:xfrm>
            <a:off x="412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ProgressDot">
            <a:extLst>
              <a:ext uri="{FF2B5EF4-FFF2-40B4-BE49-F238E27FC236}">
                <a16:creationId xmlns:a16="http://schemas.microsoft.com/office/drawing/2014/main" id="{F5E14DB1-5510-571B-76DA-4D26B0E5FFAA}"/>
              </a:ext>
            </a:extLst>
          </p:cNvPr>
          <p:cNvSpPr/>
          <p:nvPr/>
        </p:nvSpPr>
        <p:spPr>
          <a:xfrm>
            <a:off x="438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ProgressDot">
            <a:extLst>
              <a:ext uri="{FF2B5EF4-FFF2-40B4-BE49-F238E27FC236}">
                <a16:creationId xmlns:a16="http://schemas.microsoft.com/office/drawing/2014/main" id="{C38639F0-5EE0-F497-0794-B1EA59B59EB0}"/>
              </a:ext>
            </a:extLst>
          </p:cNvPr>
          <p:cNvSpPr/>
          <p:nvPr/>
        </p:nvSpPr>
        <p:spPr>
          <a:xfrm>
            <a:off x="463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ProgressDot">
            <a:extLst>
              <a:ext uri="{FF2B5EF4-FFF2-40B4-BE49-F238E27FC236}">
                <a16:creationId xmlns:a16="http://schemas.microsoft.com/office/drawing/2014/main" id="{9D95E021-5729-A085-192F-367BD56F1661}"/>
              </a:ext>
            </a:extLst>
          </p:cNvPr>
          <p:cNvSpPr/>
          <p:nvPr/>
        </p:nvSpPr>
        <p:spPr>
          <a:xfrm>
            <a:off x="488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rogressDot">
            <a:extLst>
              <a:ext uri="{FF2B5EF4-FFF2-40B4-BE49-F238E27FC236}">
                <a16:creationId xmlns:a16="http://schemas.microsoft.com/office/drawing/2014/main" id="{DFEBB73B-B795-FF6F-E0C2-A7C819AA3D97}"/>
              </a:ext>
            </a:extLst>
          </p:cNvPr>
          <p:cNvSpPr/>
          <p:nvPr/>
        </p:nvSpPr>
        <p:spPr>
          <a:xfrm>
            <a:off x="5143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ProgressDot">
            <a:extLst>
              <a:ext uri="{FF2B5EF4-FFF2-40B4-BE49-F238E27FC236}">
                <a16:creationId xmlns:a16="http://schemas.microsoft.com/office/drawing/2014/main" id="{893D903A-ED9E-4666-91D8-C55A88978376}"/>
              </a:ext>
            </a:extLst>
          </p:cNvPr>
          <p:cNvSpPr/>
          <p:nvPr/>
        </p:nvSpPr>
        <p:spPr>
          <a:xfrm>
            <a:off x="5397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ProgressDot">
            <a:extLst>
              <a:ext uri="{FF2B5EF4-FFF2-40B4-BE49-F238E27FC236}">
                <a16:creationId xmlns:a16="http://schemas.microsoft.com/office/drawing/2014/main" id="{E9654814-524D-869A-F9A6-A6AE9A451868}"/>
              </a:ext>
            </a:extLst>
          </p:cNvPr>
          <p:cNvSpPr/>
          <p:nvPr/>
        </p:nvSpPr>
        <p:spPr>
          <a:xfrm>
            <a:off x="5651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ProgressDot">
            <a:extLst>
              <a:ext uri="{FF2B5EF4-FFF2-40B4-BE49-F238E27FC236}">
                <a16:creationId xmlns:a16="http://schemas.microsoft.com/office/drawing/2014/main" id="{51B2ED4D-1A3F-DA18-7602-F4E7E62B5902}"/>
              </a:ext>
            </a:extLst>
          </p:cNvPr>
          <p:cNvSpPr/>
          <p:nvPr/>
        </p:nvSpPr>
        <p:spPr>
          <a:xfrm>
            <a:off x="5905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ProgressDot">
            <a:extLst>
              <a:ext uri="{FF2B5EF4-FFF2-40B4-BE49-F238E27FC236}">
                <a16:creationId xmlns:a16="http://schemas.microsoft.com/office/drawing/2014/main" id="{909297E2-F7EF-963A-5CF6-A95347D3A709}"/>
              </a:ext>
            </a:extLst>
          </p:cNvPr>
          <p:cNvSpPr/>
          <p:nvPr/>
        </p:nvSpPr>
        <p:spPr>
          <a:xfrm>
            <a:off x="6159500" y="6421025"/>
            <a:ext cx="127000" cy="127000"/>
          </a:xfrm>
          <a:prstGeom prst="ellipse">
            <a:avLst/>
          </a:prstGeom>
          <a:solidFill>
            <a:srgbClr val="000000"/>
          </a:solidFill>
          <a:ln w="90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ProgressDot">
            <a:extLst>
              <a:ext uri="{FF2B5EF4-FFF2-40B4-BE49-F238E27FC236}">
                <a16:creationId xmlns:a16="http://schemas.microsoft.com/office/drawing/2014/main" id="{7F2055FB-5B4B-AB7A-98F3-4C2F500852F3}"/>
              </a:ext>
            </a:extLst>
          </p:cNvPr>
          <p:cNvSpPr/>
          <p:nvPr/>
        </p:nvSpPr>
        <p:spPr>
          <a:xfrm>
            <a:off x="641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ProgressDot">
            <a:extLst>
              <a:ext uri="{FF2B5EF4-FFF2-40B4-BE49-F238E27FC236}">
                <a16:creationId xmlns:a16="http://schemas.microsoft.com/office/drawing/2014/main" id="{5D38AB8F-4487-D48B-0E88-583DB576A1DE}"/>
              </a:ext>
            </a:extLst>
          </p:cNvPr>
          <p:cNvSpPr/>
          <p:nvPr/>
        </p:nvSpPr>
        <p:spPr>
          <a:xfrm>
            <a:off x="666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ProgressDot">
            <a:extLst>
              <a:ext uri="{FF2B5EF4-FFF2-40B4-BE49-F238E27FC236}">
                <a16:creationId xmlns:a16="http://schemas.microsoft.com/office/drawing/2014/main" id="{39DDBE15-ED69-6B0F-B99C-97AFDECB6860}"/>
              </a:ext>
            </a:extLst>
          </p:cNvPr>
          <p:cNvSpPr/>
          <p:nvPr/>
        </p:nvSpPr>
        <p:spPr>
          <a:xfrm>
            <a:off x="6921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ProgressDot">
            <a:extLst>
              <a:ext uri="{FF2B5EF4-FFF2-40B4-BE49-F238E27FC236}">
                <a16:creationId xmlns:a16="http://schemas.microsoft.com/office/drawing/2014/main" id="{09BE108D-EF46-51A4-BA94-08D4FB87DB6A}"/>
              </a:ext>
            </a:extLst>
          </p:cNvPr>
          <p:cNvSpPr/>
          <p:nvPr/>
        </p:nvSpPr>
        <p:spPr>
          <a:xfrm>
            <a:off x="7175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ProgressDot">
            <a:extLst>
              <a:ext uri="{FF2B5EF4-FFF2-40B4-BE49-F238E27FC236}">
                <a16:creationId xmlns:a16="http://schemas.microsoft.com/office/drawing/2014/main" id="{12FDE627-BB47-F0E7-D4A1-ACAA2B194551}"/>
              </a:ext>
            </a:extLst>
          </p:cNvPr>
          <p:cNvSpPr/>
          <p:nvPr/>
        </p:nvSpPr>
        <p:spPr>
          <a:xfrm>
            <a:off x="7429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ProgressDot">
            <a:extLst>
              <a:ext uri="{FF2B5EF4-FFF2-40B4-BE49-F238E27FC236}">
                <a16:creationId xmlns:a16="http://schemas.microsoft.com/office/drawing/2014/main" id="{533C3F2C-AB2E-4B19-5E2A-03837E692BC6}"/>
              </a:ext>
            </a:extLst>
          </p:cNvPr>
          <p:cNvSpPr/>
          <p:nvPr/>
        </p:nvSpPr>
        <p:spPr>
          <a:xfrm>
            <a:off x="7683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ProgressDot">
            <a:extLst>
              <a:ext uri="{FF2B5EF4-FFF2-40B4-BE49-F238E27FC236}">
                <a16:creationId xmlns:a16="http://schemas.microsoft.com/office/drawing/2014/main" id="{C89CD682-AEC9-698A-847C-721D554C06C4}"/>
              </a:ext>
            </a:extLst>
          </p:cNvPr>
          <p:cNvSpPr/>
          <p:nvPr/>
        </p:nvSpPr>
        <p:spPr>
          <a:xfrm>
            <a:off x="7937500" y="6421025"/>
            <a:ext cx="127000" cy="127000"/>
          </a:xfrm>
          <a:prstGeom prst="ellipse">
            <a:avLst/>
          </a:prstGeom>
          <a:solidFill>
            <a:srgbClr val="FFFFFF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743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1005</Words>
  <Application>Microsoft Office PowerPoint</Application>
  <PresentationFormat>Panorámica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Aptos Narrow</vt:lpstr>
      <vt:lpstr>Arial</vt:lpstr>
      <vt:lpstr>Tema de Office</vt:lpstr>
      <vt:lpstr>Estudios y empleabilidad – Encuesta Kaggle</vt:lpstr>
      <vt:lpstr>Agenda</vt:lpstr>
      <vt:lpstr>Dataset</vt:lpstr>
      <vt:lpstr>Objetivo</vt:lpstr>
      <vt:lpstr>Limitantes</vt:lpstr>
      <vt:lpstr>Limpieza</vt:lpstr>
      <vt:lpstr>Limpieza</vt:lpstr>
      <vt:lpstr>Comprobación de hipótesis</vt:lpstr>
      <vt:lpstr>Nivel Educativo vs Nivel de trabajo</vt:lpstr>
      <vt:lpstr>Nivel Educativo vs Nivel de trabajo</vt:lpstr>
      <vt:lpstr>Género vs Satisfacción en el trabajo</vt:lpstr>
      <vt:lpstr>JobLevel vs Overtime</vt:lpstr>
      <vt:lpstr>Maphead de correlación</vt:lpstr>
      <vt:lpstr>Machine Learning</vt:lpstr>
      <vt:lpstr>Machine Learning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Chirif</dc:creator>
  <cp:lastModifiedBy>José Chirif</cp:lastModifiedBy>
  <cp:revision>59</cp:revision>
  <dcterms:created xsi:type="dcterms:W3CDTF">2024-09-01T15:23:18Z</dcterms:created>
  <dcterms:modified xsi:type="dcterms:W3CDTF">2024-09-05T14:45:48Z</dcterms:modified>
</cp:coreProperties>
</file>