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82" r:id="rId3"/>
    <p:sldId id="275" r:id="rId4"/>
    <p:sldId id="277" r:id="rId5"/>
    <p:sldId id="278" r:id="rId6"/>
    <p:sldId id="279" r:id="rId7"/>
    <p:sldId id="283" r:id="rId8"/>
    <p:sldId id="286" r:id="rId9"/>
    <p:sldId id="284" r:id="rId10"/>
    <p:sldId id="287" r:id="rId11"/>
    <p:sldId id="288" r:id="rId12"/>
    <p:sldId id="289" r:id="rId13"/>
    <p:sldId id="280" r:id="rId14"/>
    <p:sldId id="291" r:id="rId15"/>
    <p:sldId id="294" r:id="rId16"/>
    <p:sldId id="273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3655F7D-5410-4025-9F8B-12D4A604E868}">
          <p14:sldIdLst>
            <p14:sldId id="256"/>
            <p14:sldId id="282"/>
          </p14:sldIdLst>
        </p14:section>
        <p14:section name="Introducción, data y objetivos" id="{0C1BB847-35E2-4E9E-87CE-1C14365049F6}">
          <p14:sldIdLst>
            <p14:sldId id="275"/>
            <p14:sldId id="277"/>
            <p14:sldId id="278"/>
          </p14:sldIdLst>
        </p14:section>
        <p14:section name="Análisis exploratorio" id="{3830B8C5-CC32-4672-9ED7-CB3241FD5CB1}">
          <p14:sldIdLst>
            <p14:sldId id="279"/>
            <p14:sldId id="283"/>
            <p14:sldId id="286"/>
            <p14:sldId id="284"/>
            <p14:sldId id="287"/>
            <p14:sldId id="288"/>
            <p14:sldId id="289"/>
          </p14:sldIdLst>
        </p14:section>
        <p14:section name="Machine Learning" id="{1520B400-A8A2-4D84-ABA3-A7EAE820C556}">
          <p14:sldIdLst>
            <p14:sldId id="280"/>
            <p14:sldId id="291"/>
          </p14:sldIdLst>
        </p14:section>
        <p14:section name="Conclusiones" id="{50B123B2-FB22-4D82-B29D-7EBC39984CE5}">
          <p14:sldIdLst>
            <p14:sldId id="29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D1A0A-A75D-43D9-A8D1-33497831CABC}" v="18" dt="2024-09-01T18:56:25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38E8-A981-49F2-A9D1-2075A32D1EDB}" type="datetimeFigureOut">
              <a:rPr lang="es-PE" smtClean="0"/>
              <a:t>4/09/2024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F437-E881-40A7-998E-957576B8F6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68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3FAB-CBC1-86FC-F12E-136D3DF84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DB461D-9D32-EC6F-4999-0E87A9493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E79B8-6BE9-DDC6-95DE-7428FDD5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47CDE9-95FB-432F-82A3-1D01A6C2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041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44D13-0218-54EF-B37D-8211C6D1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DF4F38-E0BF-D084-FBD3-ED95F08F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F71E46-9C50-C025-3131-0D52BA5F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6EFCC9-7BA5-F4D3-2541-A8F12FB0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2F7C6C-2867-80F4-18A8-D5EAB2E0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0B597E-3241-5DC5-3EF4-CA771320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9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A3562-57C6-59ED-F315-E4D3009A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D0432-2E90-F6D9-F1D9-D15D3C539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42830-7131-9817-E053-4C9A0115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3E479-199A-75D7-96B2-260D924C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DA824-B263-AA9A-7E4B-6B5A5E38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6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3431A4-D54C-B38D-1FB5-AE57178E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8DD66E-5DB3-82E2-527D-DAD07F2D8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EAB57-4A9B-EAA6-2FA6-D47548A4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DC6C9-BA95-58B2-3741-6C256B0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C5B27-5BDC-E38F-9895-E6B0655C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78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64055B6-153D-70E3-BEC2-4CEEE64ADCF4}"/>
              </a:ext>
            </a:extLst>
          </p:cNvPr>
          <p:cNvSpPr/>
          <p:nvPr userDrawn="1"/>
        </p:nvSpPr>
        <p:spPr>
          <a:xfrm>
            <a:off x="0" y="6329656"/>
            <a:ext cx="12192000" cy="528344"/>
          </a:xfrm>
          <a:prstGeom prst="rect">
            <a:avLst/>
          </a:prstGeom>
          <a:solidFill>
            <a:srgbClr val="E8FF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80E2D-CD13-3386-A8F5-5F6AB54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CB6D9-1E1D-058B-BC36-2FC83AFC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10515600" cy="5017567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2050" name="Picture 2" descr="Coderhouse y Endeavor se unen para promover el potencial emprendedor de la  región a través de la educación">
            <a:extLst>
              <a:ext uri="{FF2B5EF4-FFF2-40B4-BE49-F238E27FC236}">
                <a16:creationId xmlns:a16="http://schemas.microsoft.com/office/drawing/2014/main" id="{2CDC51AE-3FBF-EA32-E994-149C54A5CC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718" y="6406002"/>
            <a:ext cx="1356163" cy="37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3E85A-A6B1-8F48-D510-316E0F07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1080"/>
            <a:ext cx="2743200" cy="365125"/>
          </a:xfrm>
        </p:spPr>
        <p:txBody>
          <a:bodyPr anchor="ctr"/>
          <a:lstStyle>
            <a:lvl1pPr algn="ctr">
              <a:defRPr sz="1300" b="0" i="0">
                <a:solidFill>
                  <a:schemeClr val="tx1"/>
                </a:solidFill>
              </a:defRPr>
            </a:lvl1pPr>
          </a:lstStyle>
          <a:p>
            <a:fld id="{973910BB-74C0-4080-A479-597185DC8685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236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80E2D-CD13-3386-A8F5-5F6AB54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CB6D9-1E1D-058B-BC36-2FC83AFCD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9718A8-4B9E-A8D4-17ED-3C9B9C93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F70AC-779D-4F31-7947-693A1769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3E85A-A6B1-8F48-D510-316E0F07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56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C6775-91CE-10C5-3245-0649AFD9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BA4CA6-803D-A135-A1F0-C482DD2A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9D3197-1007-0637-EEC8-53A7C378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07427-549B-4598-DED0-D65904AE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8FC28-D5A3-F20E-8548-1A6F95EC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77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ECA47-BC0E-E257-0A7E-FDFC3E9B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6753B-1002-34A4-A359-8F10715C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54731-E751-429A-D730-CA9B3672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23E74-0FC7-FDB8-FC1C-9A408EE4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0AF37-B898-02A9-8BD0-ECECA9A3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D6288-0ED1-5A95-FD2B-9618AF3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493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BD6F8-CF73-6B25-F14F-B7C73D29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E2B44-F7FA-0A30-C3EB-9E31639A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8E831-5FE4-766F-9134-42456F292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AFCD21-189D-9993-9DBE-8790E6D2F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438526-B5F6-7875-6934-98C212679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02B757-E7B8-782D-5B9A-6EB94159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176EB5-48AE-8B1D-1242-0230609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65FA71-002A-0D8E-AA6B-63D66FA3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99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861D7-E171-DE97-8350-6E60A5BF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ED4D2A-C1BC-7CD7-FAF0-C452B25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3E910F-0CA0-B35C-D631-6AD9F22E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DE7528-2F43-CBDA-17CB-D9256C66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840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76A8B7-6E54-6A0A-AF3A-3AD74527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FFDA7B-CCF7-E312-6485-DDB5868C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66D304-CAF5-C3B4-CDCE-65F996D3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33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50BD-8085-C0F6-83A0-4AEC61A8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EFDB7-E695-0AA0-C3C2-3A541F59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E0172B-B341-8BE7-410F-5AEF43F33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C6D2F-B8A6-532C-C94D-CDD1679E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3F6E9C-F828-E017-1DB7-97898E61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E81170-B082-2CCF-2C5C-A350BAFF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8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734543-5244-C93A-5F5E-E10B4111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E69D1C-9F1B-7E8A-3DFF-0292DF8C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4814"/>
            <a:ext cx="10515600" cy="4842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BD8FF-FAC5-0C1B-26CC-AC9E48C2F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D5E6C-AA27-B3D1-9D10-FA16EA1F3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0F20CD-F01C-3C25-3796-FFEE5C3EB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578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slide" Target="slide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ainguyn123/employee-survey?select=employee_survey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kaggle.com/datasets/lainguyn123/employee-survey?select=employee_survey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o hay descripción de texto alternativo para esta imagen">
            <a:extLst>
              <a:ext uri="{FF2B5EF4-FFF2-40B4-BE49-F238E27FC236}">
                <a16:creationId xmlns:a16="http://schemas.microsoft.com/office/drawing/2014/main" id="{E5695AF3-8FA5-47D0-4790-0D8FF8B0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559BCD-191A-F9C4-0AA2-14C6C12C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0780" y="928053"/>
            <a:ext cx="5158740" cy="2387600"/>
          </a:xfrm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TEMA DEL CURSO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63728-BD13-5E22-0543-917D7CF8D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910" y="3407728"/>
            <a:ext cx="5261610" cy="752792"/>
          </a:xfrm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Alumno: José Chirif Molina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D12F5CB-3B72-4C32-2665-C6A447D40E86}"/>
              </a:ext>
            </a:extLst>
          </p:cNvPr>
          <p:cNvSpPr txBox="1">
            <a:spLocks/>
          </p:cNvSpPr>
          <p:nvPr/>
        </p:nvSpPr>
        <p:spPr>
          <a:xfrm>
            <a:off x="8088630" y="6167752"/>
            <a:ext cx="3928110" cy="53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 err="1">
                <a:solidFill>
                  <a:schemeClr val="bg1"/>
                </a:solidFill>
              </a:rPr>
              <a:t>Coderhouse</a:t>
            </a:r>
            <a:endParaRPr lang="es-ES" sz="1000" i="1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>
                <a:solidFill>
                  <a:schemeClr val="bg1"/>
                </a:solidFill>
              </a:rPr>
              <a:t>Data </a:t>
            </a:r>
            <a:r>
              <a:rPr lang="es-ES" sz="1000" i="1" dirty="0" err="1">
                <a:solidFill>
                  <a:schemeClr val="bg1"/>
                </a:solidFill>
              </a:rPr>
              <a:t>Science</a:t>
            </a:r>
            <a:r>
              <a:rPr lang="es-ES" sz="1000" i="1" dirty="0">
                <a:solidFill>
                  <a:schemeClr val="bg1"/>
                </a:solidFill>
              </a:rPr>
              <a:t> II: Machine </a:t>
            </a:r>
            <a:r>
              <a:rPr lang="es-ES" sz="1000" i="1" dirty="0" err="1">
                <a:solidFill>
                  <a:schemeClr val="bg1"/>
                </a:solidFill>
              </a:rPr>
              <a:t>Learning</a:t>
            </a:r>
            <a:r>
              <a:rPr lang="es-ES" sz="1000" i="1" dirty="0">
                <a:solidFill>
                  <a:schemeClr val="bg1"/>
                </a:solidFill>
              </a:rPr>
              <a:t> para la Ciencia de Datos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Comisión 61115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56B436D-0C97-2525-D067-86D1C1163998}"/>
              </a:ext>
            </a:extLst>
          </p:cNvPr>
          <p:cNvSpPr txBox="1">
            <a:spLocks/>
          </p:cNvSpPr>
          <p:nvPr/>
        </p:nvSpPr>
        <p:spPr>
          <a:xfrm>
            <a:off x="7724775" y="5039994"/>
            <a:ext cx="2190750" cy="75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>
                <a:solidFill>
                  <a:schemeClr val="bg1"/>
                </a:solidFill>
              </a:rPr>
              <a:t>Agosto 2024</a:t>
            </a:r>
          </a:p>
        </p:txBody>
      </p:sp>
      <p:pic>
        <p:nvPicPr>
          <p:cNvPr id="10" name="Imagen 9" descr="Avatar del usuario">
            <a:extLst>
              <a:ext uri="{FF2B5EF4-FFF2-40B4-BE49-F238E27FC236}">
                <a16:creationId xmlns:a16="http://schemas.microsoft.com/office/drawing/2014/main" id="{B80B626E-7E94-6A23-4BDD-57AADCD0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" t="2660" r="3097" b="2803"/>
          <a:stretch>
            <a:fillRect/>
          </a:stretch>
        </p:blipFill>
        <p:spPr bwMode="auto">
          <a:xfrm>
            <a:off x="1581150" y="1770334"/>
            <a:ext cx="3299460" cy="3317332"/>
          </a:xfrm>
          <a:custGeom>
            <a:avLst/>
            <a:gdLst>
              <a:gd name="connsiteX0" fmla="*/ 2700000 w 5400000"/>
              <a:gd name="connsiteY0" fmla="*/ 0 h 5429250"/>
              <a:gd name="connsiteX1" fmla="*/ 5400000 w 5400000"/>
              <a:gd name="connsiteY1" fmla="*/ 2714625 h 5429250"/>
              <a:gd name="connsiteX2" fmla="*/ 2700000 w 5400000"/>
              <a:gd name="connsiteY2" fmla="*/ 5429250 h 5429250"/>
              <a:gd name="connsiteX3" fmla="*/ 0 w 5400000"/>
              <a:gd name="connsiteY3" fmla="*/ 2714625 h 5429250"/>
              <a:gd name="connsiteX4" fmla="*/ 2700000 w 5400000"/>
              <a:gd name="connsiteY4" fmla="*/ 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0" h="5429250">
                <a:moveTo>
                  <a:pt x="2700000" y="0"/>
                </a:moveTo>
                <a:cubicBezTo>
                  <a:pt x="4191169" y="0"/>
                  <a:pt x="5400000" y="1215379"/>
                  <a:pt x="5400000" y="2714625"/>
                </a:cubicBezTo>
                <a:cubicBezTo>
                  <a:pt x="5400000" y="4213871"/>
                  <a:pt x="4191169" y="5429250"/>
                  <a:pt x="2700000" y="5429250"/>
                </a:cubicBezTo>
                <a:cubicBezTo>
                  <a:pt x="1208831" y="5429250"/>
                  <a:pt x="0" y="4213871"/>
                  <a:pt x="0" y="2714625"/>
                </a:cubicBezTo>
                <a:cubicBezTo>
                  <a:pt x="0" y="1215379"/>
                  <a:pt x="1208831" y="0"/>
                  <a:pt x="2700000" y="0"/>
                </a:cubicBezTo>
                <a:close/>
              </a:path>
            </a:pathLst>
          </a:custGeom>
          <a:noFill/>
          <a:ln>
            <a:solidFill>
              <a:srgbClr val="FFFFFF">
                <a:alpha val="14118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gressDot">
            <a:extLst>
              <a:ext uri="{FF2B5EF4-FFF2-40B4-BE49-F238E27FC236}">
                <a16:creationId xmlns:a16="http://schemas.microsoft.com/office/drawing/2014/main" id="{CF0E1377-A570-1AB4-653E-B45055855E00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30962DEC-6C38-6468-EEC5-4A03E41334E6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7A2BCE32-C8EA-AB70-CF09-D30DA5CB9E6B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00D0E5EE-3D00-3745-B86C-E82151C6EC9F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05244A99-2B76-456C-BD91-A8B613CD75A0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063CDFA5-DFF6-6F86-571B-4D4C676674FD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EFC64883-9E76-E72D-921F-A4AAB622CA19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4D0418F5-458E-786E-3830-0CCE28CB35B7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86D98073-6E15-3120-9216-2E6497A29D15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BBD45BEB-0A84-C5DA-87BD-2046ED4A2BF0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0B03C5C3-7AA7-8A62-E6BC-EA8CF2DB416A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AC21E72B-0C41-607E-1456-16B65BBE19F1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6BF0F5AB-04ED-E0FA-6058-D1C60F1EC193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474D09F8-43E1-D533-84AB-B79D69B7E6EF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57869A5A-6868-F54C-CAD2-A80927AB77F8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8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CEC8B-6CA1-0C0F-FDB7-848CF0B4A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5A887F-B142-2193-EBA9-5EAA7DF1BBC0}"/>
              </a:ext>
            </a:extLst>
          </p:cNvPr>
          <p:cNvSpPr txBox="1">
            <a:spLocks/>
          </p:cNvSpPr>
          <p:nvPr/>
        </p:nvSpPr>
        <p:spPr>
          <a:xfrm>
            <a:off x="582930" y="5383176"/>
            <a:ext cx="11026140" cy="97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similitud en la satisfacción en el trabajo, independiente del genero. Ello corrobora como verdadera nuestra segunda hipótesis (b).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85B826-318F-A94C-7272-3831F21E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83" y="987973"/>
            <a:ext cx="9207817" cy="45212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DC7703-AA45-7E88-8568-20401256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Género vs Satisfacción en el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8EB997-C4F7-7E22-32EA-0D8943B1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10</a:t>
            </a:fld>
            <a:endParaRPr lang="es-PE" dirty="0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784FD097-28A4-3E49-40BE-8FA452768F4F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593523BE-66CB-38C7-7040-9DA4112099EA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F0804C86-1C4D-8D08-0907-A79A8B9AC596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8922F617-4A8C-AEC3-3350-A0ECA7865D95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3BD28958-0E3F-F78C-A73E-791E2D723307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20663D16-75DC-4B07-518B-4EC86BE4496E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E87B45DB-BFDA-5431-D59C-4250BEBA6171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FC89FB94-4795-50F8-5E32-9FEAA6BC85E2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FCD8496D-2D49-67BA-BBFF-3FBEC6F2760A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BABE3FD1-F641-78A2-F907-03EC76100576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670DD2B6-14AE-C1E1-16CB-86071B187350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695597E3-1900-3083-9F21-774C52E8968F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3CBA34D2-8384-46E6-AC58-76662839B701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69AA779C-1875-BD0F-FF2D-F0FEEC64086D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DAEE0ADF-512F-B782-6E4B-5C10158DEB1A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140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4607C-D1C9-0028-F169-41919C199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8930F6-BC76-7229-74AA-BFC6A8D0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1" y="1076872"/>
            <a:ext cx="8426005" cy="50191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8AB81B-20FD-83B0-3934-98FA8A1D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JobLevel</a:t>
            </a:r>
            <a:r>
              <a:rPr lang="es-ES" dirty="0"/>
              <a:t> vs </a:t>
            </a:r>
            <a:r>
              <a:rPr lang="es-ES" dirty="0" err="1"/>
              <a:t>Overtime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00D5A4-2AF3-919F-F5E9-3535F4AD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11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BABBD2A-3555-4B35-53A6-EC0093CF1759}"/>
              </a:ext>
            </a:extLst>
          </p:cNvPr>
          <p:cNvSpPr txBox="1">
            <a:spLocks/>
          </p:cNvSpPr>
          <p:nvPr/>
        </p:nvSpPr>
        <p:spPr>
          <a:xfrm>
            <a:off x="7988300" y="2311401"/>
            <a:ext cx="4038600" cy="3784598"/>
          </a:xfrm>
          <a:prstGeom prst="roundRect">
            <a:avLst>
              <a:gd name="adj" fmla="val 8278"/>
            </a:avLst>
          </a:prstGeom>
          <a:ln w="63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que el porcentaje de personas que hacen horas extras es independiente del nivel de puesto que tienen. </a:t>
            </a:r>
            <a:br>
              <a:rPr lang="es-PE" dirty="0"/>
            </a:br>
            <a:r>
              <a:rPr lang="es-PE" dirty="0"/>
              <a:t>Hipótesis c: falsa.</a:t>
            </a:r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CB4C14DC-3A23-2DEB-AA3F-AAD08DA05182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8047F401-3333-A11E-7A54-4AD16CE8A910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D404DF53-C594-2CD4-842A-9F0F4235E3FF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723029FC-EF73-FA8E-4453-4BA51C013F8A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FD8C9062-CF95-B584-D417-6A9B96690499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83F42ED2-60CC-3CD4-6106-AC059B69E8DA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76FA7378-A9DA-75B7-98A1-CAAC1B433688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33E46ED0-6BAF-D3B9-434C-615161F57EC9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75F0FBA0-2E5C-8376-3B68-A6E7D5A907A4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79476AB5-4DBF-660B-EA51-B95A59634C06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6C67E4B0-CF09-F7CC-9DF0-26C658463D48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A6805C76-5CBF-72A7-D3AE-496E779C780A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ACF33B7E-DCA2-26BE-89D6-80F67EC79D6D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5CE25902-6CE7-74FB-32DC-7094B7C798A6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89AE5C9C-D8F4-2F2D-1B25-21E2C6A81AF1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97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D6868-4BE3-0E2B-EEEF-A0BDE92ED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3D9B2-1283-6513-D08E-ECD2F6C0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Maphead</a:t>
            </a:r>
            <a:r>
              <a:rPr lang="es-ES" dirty="0"/>
              <a:t> de correlación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22C7BE-FA9A-91AA-9F57-FD044C02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12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27AF35-1717-FF0D-1BF2-39312E126394}"/>
              </a:ext>
            </a:extLst>
          </p:cNvPr>
          <p:cNvSpPr txBox="1">
            <a:spLocks/>
          </p:cNvSpPr>
          <p:nvPr/>
        </p:nvSpPr>
        <p:spPr>
          <a:xfrm>
            <a:off x="6771246" y="1076872"/>
            <a:ext cx="5255654" cy="5019127"/>
          </a:xfrm>
          <a:prstGeom prst="roundRect">
            <a:avLst>
              <a:gd name="adj" fmla="val 0"/>
            </a:avLst>
          </a:prstGeom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b="1" dirty="0"/>
              <a:t>Relaciones</a:t>
            </a:r>
          </a:p>
          <a:p>
            <a:r>
              <a:rPr lang="es-ES" dirty="0"/>
              <a:t>Nivel Educativo vs Nivel de trabajo = 0.52 (comprueba relación, hipótesis a verdadera).</a:t>
            </a:r>
          </a:p>
          <a:p>
            <a:r>
              <a:rPr lang="es-ES" dirty="0"/>
              <a:t>Género vs Satisfacción en el trabajo = 0.02 (comprueba que no hay relación, hipótesis b verdadera).</a:t>
            </a:r>
          </a:p>
          <a:p>
            <a:r>
              <a:rPr lang="es-ES" dirty="0" err="1"/>
              <a:t>JobLevel</a:t>
            </a:r>
            <a:r>
              <a:rPr lang="es-ES" dirty="0"/>
              <a:t> vs </a:t>
            </a:r>
            <a:r>
              <a:rPr lang="es-ES" dirty="0" err="1"/>
              <a:t>Overtime</a:t>
            </a:r>
            <a:r>
              <a:rPr lang="es-ES" dirty="0"/>
              <a:t> = 0.00 (Comprueba que no hay relación, hipótesis c falsa)</a:t>
            </a:r>
          </a:p>
          <a:p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B1844B-47B3-E6E1-7954-AFF3A1D1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1" y="1076872"/>
            <a:ext cx="6250545" cy="5019127"/>
          </a:xfrm>
          <a:prstGeom prst="rect">
            <a:avLst/>
          </a:prstGeom>
        </p:spPr>
      </p:pic>
      <p:sp>
        <p:nvSpPr>
          <p:cNvPr id="6" name="ProgressDot">
            <a:extLst>
              <a:ext uri="{FF2B5EF4-FFF2-40B4-BE49-F238E27FC236}">
                <a16:creationId xmlns:a16="http://schemas.microsoft.com/office/drawing/2014/main" id="{0B2706BA-48C1-25DC-4F98-23F4D6F9BB19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C907EB3F-6CB4-8EEA-627A-A0960F4717EE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45CA872B-B6C3-8871-40DA-F2A8DE062B9D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12D539C5-3458-98D1-EF2F-06FF430A85C8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9DE2D782-E4C8-88A9-D8E1-12D9082412C0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822A37DC-287A-1D1A-0C57-48C81EEED04A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F4979F98-F7E0-DEF7-2567-0F526F7CEF15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493302E2-782F-A8EC-C182-EC138FF9C43C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6C38E60D-4974-B1D0-AA31-EAE32E022C09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D1F8912B-91A5-0416-4225-83191E54DC7B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513EB0B8-943B-C76C-DE34-71388FBF2104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005D5B5C-0553-877F-C1A5-AC6E82F82357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ABADD028-9CCB-439B-E6EC-1DBD0EA79313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3398A4CB-7141-E320-82E7-8C0C338018B3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83A18B78-C712-0A05-DF5F-ADA63EA040ED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32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FE5F0-597F-9463-E58C-05E096C8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Machine </a:t>
            </a:r>
            <a:r>
              <a:rPr lang="es-PE" dirty="0" err="1"/>
              <a:t>Learning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90CD9-6E33-82AA-84A2-F6FAEBC5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3596640" cy="5017567"/>
          </a:xfrm>
        </p:spPr>
        <p:txBody>
          <a:bodyPr>
            <a:normAutofit/>
          </a:bodyPr>
          <a:lstStyle/>
          <a:p>
            <a:r>
              <a:rPr lang="es-PE" sz="2400" dirty="0"/>
              <a:t>Se filtro el Dataset con únicamente numéricos (los alfanuméricos se reemplazaron con categóricos numéricos).</a:t>
            </a:r>
          </a:p>
          <a:p>
            <a:r>
              <a:rPr lang="es-PE" sz="2400" dirty="0"/>
              <a:t>Se realizó el K-</a:t>
            </a:r>
            <a:r>
              <a:rPr lang="es-PE" sz="2400" dirty="0" err="1"/>
              <a:t>means</a:t>
            </a:r>
            <a:r>
              <a:rPr lang="es-PE" sz="24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D0DFF6-E4DF-936B-B4BC-BE665476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13</a:t>
            </a:fld>
            <a:endParaRPr lang="es-PE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F1E8E4B-17C3-B3BB-B871-4F1180CE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95" y="1228704"/>
            <a:ext cx="7781925" cy="4878949"/>
          </a:xfrm>
          <a:prstGeom prst="rect">
            <a:avLst/>
          </a:prstGeom>
        </p:spPr>
      </p:pic>
      <p:sp>
        <p:nvSpPr>
          <p:cNvPr id="19" name="ProgressDot">
            <a:extLst>
              <a:ext uri="{FF2B5EF4-FFF2-40B4-BE49-F238E27FC236}">
                <a16:creationId xmlns:a16="http://schemas.microsoft.com/office/drawing/2014/main" id="{B208AD09-CAD2-8120-F785-B635BC6D23E0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BC4E8A36-CE44-699A-0D55-7E990CEB7D54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1DF6AF05-336E-5CFB-D5D7-E3C99399560A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7CE599B4-090A-8210-0C79-E8A631E2BB56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7024EA97-DB0D-D829-7D07-FC0DC875FFCE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A052B1A7-E167-ABB7-1A7E-07A1A6AC7FC2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4062262E-9AA4-6798-EB22-88A9FD41209E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7924BDE1-9F5D-5D43-9D12-DDD70457FF29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16FAE9FA-C886-B36C-6BFF-1E5F6D917612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24AB5588-98D6-02B6-3C34-2FF028253941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BFAB78E4-6516-2F4B-7576-70C8DEC2721C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AA5A23EC-B392-5F2D-A067-E3008308A75F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62E89932-3BDE-1439-53A7-97537C432014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2A77975D-4D85-D5F0-B4ED-3B4078AE0D2D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1FD61F82-15F5-9D4F-162A-94193C1CCDB5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72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49287-7FFE-4EBF-BE8F-08893206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CF2AF9-9586-8E1E-FF09-EFEEA4FD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95" y="1228704"/>
            <a:ext cx="7781925" cy="47732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F81C01-BB15-3E0D-7B70-C2F0DFE0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Machine </a:t>
            </a:r>
            <a:r>
              <a:rPr lang="es-PE" dirty="0" err="1"/>
              <a:t>Learning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5EEAD-999A-D0A9-4E49-406712D5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3596640" cy="5017567"/>
          </a:xfrm>
        </p:spPr>
        <p:txBody>
          <a:bodyPr>
            <a:normAutofit fontScale="92500" lnSpcReduction="20000"/>
          </a:bodyPr>
          <a:lstStyle/>
          <a:p>
            <a:r>
              <a:rPr lang="es-PE" sz="2400" dirty="0"/>
              <a:t>Se filtraron las variables de mayor interés y se observo una baja significativa en el error cuadrático.</a:t>
            </a:r>
          </a:p>
          <a:p>
            <a:r>
              <a:rPr lang="es-PE" sz="2400" dirty="0"/>
              <a:t>Las columnas que se mantuvieron fueron: Age, </a:t>
            </a:r>
            <a:r>
              <a:rPr lang="es-PE" sz="2400" dirty="0" err="1"/>
              <a:t>EduLevel_categoria</a:t>
            </a:r>
            <a:r>
              <a:rPr lang="es-PE" sz="2400" dirty="0"/>
              <a:t>, </a:t>
            </a:r>
            <a:r>
              <a:rPr lang="es-PE" sz="2400" dirty="0" err="1"/>
              <a:t>EmpType_categoria</a:t>
            </a:r>
            <a:r>
              <a:rPr lang="es-PE" sz="2400" dirty="0"/>
              <a:t>, </a:t>
            </a:r>
            <a:r>
              <a:rPr lang="es-PE" sz="2400" dirty="0" err="1"/>
              <a:t>Experience</a:t>
            </a:r>
            <a:r>
              <a:rPr lang="es-PE" sz="2400" dirty="0"/>
              <a:t>, </a:t>
            </a:r>
            <a:r>
              <a:rPr lang="es-PE" sz="2400" dirty="0" err="1"/>
              <a:t>JobLevel_categoria</a:t>
            </a:r>
            <a:r>
              <a:rPr lang="es-PE" sz="2400" dirty="0"/>
              <a:t>, </a:t>
            </a:r>
            <a:r>
              <a:rPr lang="es-PE" sz="2400" dirty="0" err="1"/>
              <a:t>JobSatisfaction</a:t>
            </a:r>
            <a:r>
              <a:rPr lang="es-PE" sz="2400" dirty="0"/>
              <a:t>, </a:t>
            </a:r>
            <a:r>
              <a:rPr lang="es-PE" sz="2400" dirty="0" err="1"/>
              <a:t>MaritalStatus_categoria</a:t>
            </a:r>
            <a:r>
              <a:rPr lang="es-PE" sz="2400" dirty="0"/>
              <a:t>, </a:t>
            </a:r>
            <a:r>
              <a:rPr lang="es-PE" sz="2400" dirty="0" err="1"/>
              <a:t>haveOT_categoria</a:t>
            </a:r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888C51-8347-0DA8-960E-A622ACD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14</a:t>
            </a:fld>
            <a:endParaRPr lang="es-PE" dirty="0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B068E5C5-A66F-7B90-5926-FD3E80298542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C07045AE-4CB1-F00E-14F4-11A2E982AABF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75524321-B80E-F222-4C61-88DA74482FEB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AD11272F-D7A2-F4F6-8379-168033F8D22D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A5F90E1E-3C75-B3F6-CEED-B91F8A6BF9DB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D42F479A-DFAA-5D47-5CA5-4446557A2589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6AE42903-6CFB-9FF2-C65B-B55B609E2DD6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64573FEA-4D03-CB61-C33D-E5EF628D0338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C8B3A8C8-9199-437E-2819-914DAEE1A12E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F4EB1F39-73D5-F19C-CEF5-31F534834AF3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5E27A873-7A1A-54F9-D53A-E4B86C271C26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8C955A7D-2829-F858-DD53-EBBF413ADC0F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322E3A10-A68A-9EB0-B7CA-4DA15323C6B9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96A2B333-E7F4-A871-71F3-1D91308E2AF4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2DC363B5-152D-8677-A35F-F18C7D4B570D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553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A3A02-E213-7814-B856-54AF9C78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C7D9E-0B0C-AC70-D4FD-FB8FC4A5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73136-2A4D-8B77-5313-F0681C89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863714"/>
          </a:xfrm>
        </p:spPr>
        <p:txBody>
          <a:bodyPr>
            <a:normAutofit/>
          </a:bodyPr>
          <a:lstStyle/>
          <a:p>
            <a:r>
              <a:rPr lang="es-PE" sz="2400" dirty="0"/>
              <a:t>Respecto a las hipótesis las conclusiones son las siguientes: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F6A1D4-084C-93CA-50D1-8C82F82F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910BB-74C0-4080-A479-597185DC8685}" type="slidenum">
              <a:rPr kumimoji="0" lang="es-P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P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DCDBEFD-67DD-8F79-CD32-41404BC7D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93633"/>
              </p:ext>
            </p:extLst>
          </p:nvPr>
        </p:nvGraphicFramePr>
        <p:xfrm>
          <a:off x="838200" y="1771651"/>
          <a:ext cx="10515600" cy="4663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792707882"/>
                    </a:ext>
                  </a:extLst>
                </a:gridCol>
                <a:gridCol w="4279900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4902200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Hipótesis </a:t>
                      </a:r>
                      <a:r>
                        <a:rPr lang="es-P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Hipótesis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Relación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a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Mientras mayor es el nivel de estudios, mayor es el nivel de trabajo que tiene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).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Verdadero, Los puestos más bajos pertenecen a personas con mayor instrucción, y los más bajos a menor instrucción. Sin embargo, la relación es media.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b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Por políticas de igualdad de género, la diferencia entre el nivel de satisfacción entre hombres y mujeres debe ser menor a 5%.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Verdadero, la satisfacción era independiente al genero.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c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Los trabajos de mayor rango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: Senior y </a:t>
                      </a:r>
                      <a:r>
                        <a:rPr lang="es-PE" sz="1800" dirty="0" err="1"/>
                        <a:t>Lider</a:t>
                      </a:r>
                      <a:r>
                        <a:rPr lang="es-PE" sz="1800" dirty="0"/>
                        <a:t>) tienen más sobretiempo en promedio.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Falso, el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overtime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es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indepentie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al puesto de trabajo.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sp>
        <p:nvSpPr>
          <p:cNvPr id="5" name="ProgressDot">
            <a:extLst>
              <a:ext uri="{FF2B5EF4-FFF2-40B4-BE49-F238E27FC236}">
                <a16:creationId xmlns:a16="http://schemas.microsoft.com/office/drawing/2014/main" id="{6172CF42-78BC-FE14-281F-0A09D36E8083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55DD410B-CB19-9C90-56F8-0BDE452FA8A3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B411421D-778C-058F-CE2D-BABDD2E13C6B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B89B1D1F-6DC5-1BC1-D72E-5153A48D8CFF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3E1BD0FE-3E98-BFC2-9EE6-6374FAA04F18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2F1B3BBB-DAD9-D53D-A58C-71A3135FC726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7975D40-7C27-E587-11B8-7692A4BD6039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C3D8483C-DD80-5948-B098-A2B7A6350821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239B0ACB-C383-DB47-96AE-FFD630BF667D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49FC8D0D-544F-5268-CAC1-EEDAD50F45E8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BEBE6D31-0B8D-D514-CC45-44B2BA0857D1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C74941F7-6555-8306-1E48-FF6AD45F5DF0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F62E3D8D-B87D-3948-875A-94FD0E3DDD6B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DF8D262A-C89F-479C-67FD-6322C2E0FF95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83AC6032-79EC-3E7E-CC62-C9DBD943EF2B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760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A333F-3C45-BA02-D725-E2E73FA9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6458C4-9CBC-F894-37CD-3ED5E71EC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195" y="3425031"/>
            <a:ext cx="5261610" cy="752792"/>
          </a:xfrm>
        </p:spPr>
        <p:txBody>
          <a:bodyPr>
            <a:normAutofit/>
          </a:bodyPr>
          <a:lstStyle/>
          <a:p>
            <a:r>
              <a:rPr lang="es-PE" sz="3200" dirty="0">
                <a:solidFill>
                  <a:schemeClr val="bg1"/>
                </a:solidFill>
              </a:rPr>
              <a:t>¡Muchas gracias!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8DD5F0C-15BC-4169-7041-25534D2FB837}"/>
              </a:ext>
            </a:extLst>
          </p:cNvPr>
          <p:cNvSpPr txBox="1">
            <a:spLocks/>
          </p:cNvSpPr>
          <p:nvPr/>
        </p:nvSpPr>
        <p:spPr>
          <a:xfrm>
            <a:off x="8088630" y="6167752"/>
            <a:ext cx="3928110" cy="53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 err="1">
                <a:solidFill>
                  <a:schemeClr val="bg1"/>
                </a:solidFill>
              </a:rPr>
              <a:t>Coderhouse</a:t>
            </a:r>
            <a:endParaRPr lang="es-ES" sz="1000" i="1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>
                <a:solidFill>
                  <a:schemeClr val="bg1"/>
                </a:solidFill>
              </a:rPr>
              <a:t>Data </a:t>
            </a:r>
            <a:r>
              <a:rPr lang="es-ES" sz="1000" i="1" dirty="0" err="1">
                <a:solidFill>
                  <a:schemeClr val="bg1"/>
                </a:solidFill>
              </a:rPr>
              <a:t>Science</a:t>
            </a:r>
            <a:r>
              <a:rPr lang="es-ES" sz="1000" i="1" dirty="0">
                <a:solidFill>
                  <a:schemeClr val="bg1"/>
                </a:solidFill>
              </a:rPr>
              <a:t> II: Machine </a:t>
            </a:r>
            <a:r>
              <a:rPr lang="es-ES" sz="1000" i="1" dirty="0" err="1">
                <a:solidFill>
                  <a:schemeClr val="bg1"/>
                </a:solidFill>
              </a:rPr>
              <a:t>Learning</a:t>
            </a:r>
            <a:r>
              <a:rPr lang="es-ES" sz="1000" i="1" dirty="0">
                <a:solidFill>
                  <a:schemeClr val="bg1"/>
                </a:solidFill>
              </a:rPr>
              <a:t> para la Ciencia de Datos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Comisión 61115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1A97529-F59B-8350-B445-867D7875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60" y="2800032"/>
            <a:ext cx="335280" cy="3352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18A42F-4303-44E4-C56E-4147D7C1C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" y="516435"/>
            <a:ext cx="1588770" cy="36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gressDot">
            <a:extLst>
              <a:ext uri="{FF2B5EF4-FFF2-40B4-BE49-F238E27FC236}">
                <a16:creationId xmlns:a16="http://schemas.microsoft.com/office/drawing/2014/main" id="{CD103EB2-7EB1-20A7-20E3-D3920AB46D3F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61C47C78-4E74-BB09-E82E-D76CDE9B4864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3B23C55E-913F-F82E-8549-341A1FCD4D6E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4A95428C-959E-BE39-8B66-5660E1482C9F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3DA3B064-47C7-6A9F-EC33-6373CB2D938A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B08C2E59-8C7B-73EC-D2D9-A68E59104115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F0ECA0B5-84D6-28BF-CBDD-298AE21DE534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CA8B719F-B3FF-6275-4022-AF18D8DAC9A1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65F19293-B5C0-8B8F-5F78-CA9C08D79A7E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982F5A9D-2C35-7499-E1BD-1A03AF1A0A41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085390C6-20AC-A1E5-D7CF-F41BE98EA698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DD6C1F5F-4448-DD2D-EF00-895D1FA4ABDC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999CF1B0-B122-1F58-D033-A70B025F02AB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6E858E4D-A567-7782-D9B3-321F4CF29133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FC91EB32-101A-2BA6-26FD-D19A55917943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219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011F-1746-C71C-7690-95D7D996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9F4FE20-81F4-ABD6-7A65-9C61E142CCF3}"/>
              </a:ext>
            </a:extLst>
          </p:cNvPr>
          <p:cNvCxnSpPr>
            <a:cxnSpLocks/>
          </p:cNvCxnSpPr>
          <p:nvPr/>
        </p:nvCxnSpPr>
        <p:spPr>
          <a:xfrm>
            <a:off x="2158365" y="2457450"/>
            <a:ext cx="2233137" cy="2349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AF4D95-1841-18BF-F92C-216161D0BAC4}"/>
              </a:ext>
            </a:extLst>
          </p:cNvPr>
          <p:cNvCxnSpPr>
            <a:cxnSpLocks/>
          </p:cNvCxnSpPr>
          <p:nvPr/>
        </p:nvCxnSpPr>
        <p:spPr>
          <a:xfrm>
            <a:off x="7943850" y="3074670"/>
            <a:ext cx="2020728" cy="1732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EEA034D-38C2-C35B-F63F-DA48EC3B6939}"/>
              </a:ext>
            </a:extLst>
          </p:cNvPr>
          <p:cNvCxnSpPr>
            <a:cxnSpLocks/>
          </p:cNvCxnSpPr>
          <p:nvPr/>
        </p:nvCxnSpPr>
        <p:spPr>
          <a:xfrm flipV="1">
            <a:off x="4168140" y="2263140"/>
            <a:ext cx="4244340" cy="2678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1B8ACB7-3393-9418-0964-FAFDE452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Agenda</a:t>
            </a:r>
          </a:p>
        </p:txBody>
      </p:sp>
      <p:sp>
        <p:nvSpPr>
          <p:cNvPr id="69" name="Marcador de número de diapositiva 68">
            <a:extLst>
              <a:ext uri="{FF2B5EF4-FFF2-40B4-BE49-F238E27FC236}">
                <a16:creationId xmlns:a16="http://schemas.microsoft.com/office/drawing/2014/main" id="{CA682FEA-2A31-41E2-8744-949921C4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</a:t>
            </a:fld>
            <a:endParaRPr lang="es-PE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Vista general de sección 4">
                <a:extLst>
                  <a:ext uri="{FF2B5EF4-FFF2-40B4-BE49-F238E27FC236}">
                    <a16:creationId xmlns:a16="http://schemas.microsoft.com/office/drawing/2014/main" id="{46F6A2B5-854D-0333-BD59-BF2201C846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7836852"/>
                  </p:ext>
                </p:extLst>
              </p:nvPr>
            </p:nvGraphicFramePr>
            <p:xfrm>
              <a:off x="609600" y="148210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C1BB847-35E2-4E9E-87CE-1C14365049F6}">
                    <psez:zmPr id="{F498A8B9-8D7E-4645-91C7-3C1FE6852F0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Vista general de sección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F6A2B5-854D-0333-BD59-BF2201C846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1482105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Vista general de sección 6">
                <a:extLst>
                  <a:ext uri="{FF2B5EF4-FFF2-40B4-BE49-F238E27FC236}">
                    <a16:creationId xmlns:a16="http://schemas.microsoft.com/office/drawing/2014/main" id="{C930853B-8FA5-99FD-BE37-283F68DE0B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6213765"/>
                  </p:ext>
                </p:extLst>
              </p:nvPr>
            </p:nvGraphicFramePr>
            <p:xfrm>
              <a:off x="2971800" y="38951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830B8C5-CC32-4672-9ED7-CB3241FD5CB1}">
                    <psez:zmPr id="{970685DD-A521-4710-B513-2ECAEEB53541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Vista general de sección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930853B-8FA5-99FD-BE37-283F68DE0B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1800" y="3895150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Vista general de sección 8">
                <a:extLst>
                  <a:ext uri="{FF2B5EF4-FFF2-40B4-BE49-F238E27FC236}">
                    <a16:creationId xmlns:a16="http://schemas.microsoft.com/office/drawing/2014/main" id="{14DBD79E-03B8-8DE5-88B3-B640820CB2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1306609"/>
                  </p:ext>
                </p:extLst>
              </p:nvPr>
            </p:nvGraphicFramePr>
            <p:xfrm>
              <a:off x="5943600" y="168602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520B400-A8A2-4D84-ABA3-A7EAE820C556}">
                    <psez:zmPr id="{1865925E-82DE-46E5-B26A-C53EB541CFE9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Vista general de sección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4DBD79E-03B8-8DE5-88B3-B640820CB2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3600" y="1686020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Vista general de sección 10">
                <a:extLst>
                  <a:ext uri="{FF2B5EF4-FFF2-40B4-BE49-F238E27FC236}">
                    <a16:creationId xmlns:a16="http://schemas.microsoft.com/office/drawing/2014/main" id="{D3256FC4-E47A-C781-1EAE-92122C53DC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0542456"/>
                  </p:ext>
                </p:extLst>
              </p:nvPr>
            </p:nvGraphicFramePr>
            <p:xfrm>
              <a:off x="8449627" y="400507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0B123B2-FB22-4D82-B29D-7EBC39984CE5}">
                    <psez:zmPr id="{EDB5259C-0259-49A7-97EA-68E4389878C3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Vista general de sección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3256FC4-E47A-C781-1EAE-92122C53DC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49627" y="4005076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p:sp>
        <p:nvSpPr>
          <p:cNvPr id="17" name="CuadroTexto 16">
            <a:hlinkClick r:id="rId3" action="ppaction://hlinksldjump"/>
            <a:extLst>
              <a:ext uri="{FF2B5EF4-FFF2-40B4-BE49-F238E27FC236}">
                <a16:creationId xmlns:a16="http://schemas.microsoft.com/office/drawing/2014/main" id="{513948B7-CDA0-0FCE-30BF-AE33BB2C9517}"/>
              </a:ext>
            </a:extLst>
          </p:cNvPr>
          <p:cNvSpPr txBox="1"/>
          <p:nvPr/>
        </p:nvSpPr>
        <p:spPr>
          <a:xfrm>
            <a:off x="609600" y="3289358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1. Introducción, data y objetivos</a:t>
            </a:r>
          </a:p>
        </p:txBody>
      </p:sp>
      <p:sp>
        <p:nvSpPr>
          <p:cNvPr id="18" name="CuadroTexto 17">
            <a:hlinkClick r:id="rId6" action="ppaction://hlinksldjump"/>
            <a:extLst>
              <a:ext uri="{FF2B5EF4-FFF2-40B4-BE49-F238E27FC236}">
                <a16:creationId xmlns:a16="http://schemas.microsoft.com/office/drawing/2014/main" id="{F2AD5A47-A48C-E034-0817-8531C869A3AB}"/>
              </a:ext>
            </a:extLst>
          </p:cNvPr>
          <p:cNvSpPr txBox="1"/>
          <p:nvPr/>
        </p:nvSpPr>
        <p:spPr>
          <a:xfrm>
            <a:off x="2928461" y="5702402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2. Análisis exploratorio</a:t>
            </a:r>
          </a:p>
        </p:txBody>
      </p:sp>
      <p:sp>
        <p:nvSpPr>
          <p:cNvPr id="19" name="CuadroTexto 18">
            <a:hlinkClick r:id="rId9" action="ppaction://hlinksldjump"/>
            <a:extLst>
              <a:ext uri="{FF2B5EF4-FFF2-40B4-BE49-F238E27FC236}">
                <a16:creationId xmlns:a16="http://schemas.microsoft.com/office/drawing/2014/main" id="{64A3A3BF-37B3-8EA8-9A95-B338FFE2ABA0}"/>
              </a:ext>
            </a:extLst>
          </p:cNvPr>
          <p:cNvSpPr txBox="1"/>
          <p:nvPr/>
        </p:nvSpPr>
        <p:spPr>
          <a:xfrm>
            <a:off x="5934552" y="3442689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3. Machine </a:t>
            </a:r>
            <a:r>
              <a:rPr lang="es-PE" sz="1400" dirty="0" err="1"/>
              <a:t>Learning</a:t>
            </a:r>
            <a:endParaRPr lang="es-PE" sz="1400" dirty="0"/>
          </a:p>
        </p:txBody>
      </p:sp>
      <p:sp>
        <p:nvSpPr>
          <p:cNvPr id="20" name="CuadroTexto 19">
            <a:hlinkClick r:id="rId9" action="ppaction://hlinksldjump"/>
            <a:extLst>
              <a:ext uri="{FF2B5EF4-FFF2-40B4-BE49-F238E27FC236}">
                <a16:creationId xmlns:a16="http://schemas.microsoft.com/office/drawing/2014/main" id="{7B6C066C-77F1-D676-B78B-8EAB7C7EEC51}"/>
              </a:ext>
            </a:extLst>
          </p:cNvPr>
          <p:cNvSpPr txBox="1"/>
          <p:nvPr/>
        </p:nvSpPr>
        <p:spPr>
          <a:xfrm>
            <a:off x="8397240" y="5761744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4. </a:t>
            </a:r>
            <a:r>
              <a:rPr lang="es-PE" sz="1400" dirty="0">
                <a:hlinkClick r:id="rId12" action="ppaction://hlinksldjump"/>
              </a:rPr>
              <a:t>Conclusiones</a:t>
            </a:r>
            <a:endParaRPr lang="es-PE" sz="1400" dirty="0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2188A055-29B1-2CC7-8582-FBE78CF8B1E7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E7EC83F7-A89E-5CD0-FEFD-EC7EC2F2428E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960B8174-0AB9-E19C-F1B0-6AEA973E47A6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686035CB-7790-4D1E-8632-80687D8C345A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2F94D39F-1488-4C71-C56F-25D4B1283B85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ED827658-39E5-91E0-ABA4-FDB1CAFAD535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7AC71456-E786-E8A2-A00B-8D4352CD9784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7102114E-BAC2-AED1-9F1F-BC11BB1475B3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75BA0DFE-7920-D105-A7B7-F152741621B0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E7894B3D-2E01-A1A3-0D4C-0392B0491F68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AD0D03D0-330A-F251-2B42-9EECD46DCB90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3913114C-8947-DBFE-D380-B729F91DE47A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0D103379-9D94-1ED8-83FF-49B3454ECAA4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BBC070A0-8125-8E31-BC74-21627ACEE14B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9E568BEF-3060-8C50-7F26-6472ED8441F8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18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55AE3-CEDE-BBBE-D963-145368C4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5D52B3-3E96-7743-43EB-787A1329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El datase es una encuesta de </a:t>
            </a:r>
            <a:r>
              <a:rPr lang="es-PE" sz="2400" dirty="0" err="1"/>
              <a:t>Kaggle</a:t>
            </a:r>
            <a:r>
              <a:rPr lang="es-PE" sz="2400" dirty="0"/>
              <a:t> sobre trabajo. Las principales variables (que analizamos a lo largo del proyecto) son: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907FCB-9882-0E82-F4A2-2D02BAD4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3</a:t>
            </a:fld>
            <a:endParaRPr lang="es-PE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6A737F7-38FF-7513-873F-3252797A02FC}"/>
              </a:ext>
            </a:extLst>
          </p:cNvPr>
          <p:cNvSpPr txBox="1">
            <a:spLocks/>
          </p:cNvSpPr>
          <p:nvPr/>
        </p:nvSpPr>
        <p:spPr>
          <a:xfrm>
            <a:off x="739140" y="5964238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600"/>
              </a:spcBef>
              <a:buNone/>
            </a:pPr>
            <a:r>
              <a:rPr lang="es-PE" sz="1400" dirty="0"/>
              <a:t>Link: </a:t>
            </a:r>
            <a:r>
              <a:rPr lang="es-PE" sz="1400" b="0" i="0" u="none" strike="noStrike" dirty="0">
                <a:effectLst/>
                <a:latin typeface="-apple-system"/>
                <a:hlinkClick r:id="rId2"/>
              </a:rPr>
              <a:t>https://www.kaggle.com/datasets/lainguyn123/employee-survey?select=employee_survey.csv</a:t>
            </a:r>
            <a:endParaRPr lang="es-PE" sz="14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1F9F282-9BA4-4E37-C6F7-763455536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55849"/>
              </p:ext>
            </p:extLst>
          </p:nvPr>
        </p:nvGraphicFramePr>
        <p:xfrm>
          <a:off x="937260" y="2293620"/>
          <a:ext cx="10416540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66010">
                  <a:extLst>
                    <a:ext uri="{9D8B030D-6E8A-4147-A177-3AD203B41FA5}">
                      <a16:colId xmlns:a16="http://schemas.microsoft.com/office/drawing/2014/main" val="2015133905"/>
                    </a:ext>
                  </a:extLst>
                </a:gridCol>
                <a:gridCol w="8050530">
                  <a:extLst>
                    <a:ext uri="{9D8B030D-6E8A-4147-A177-3AD203B41FA5}">
                      <a16:colId xmlns:a16="http://schemas.microsoft.com/office/drawing/2014/main" val="2902658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Columna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Descripción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95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EmpID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ID del empleado.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2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Gender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Genero del empleado.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225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Age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Edad del empleado.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723402"/>
                  </a:ext>
                </a:extLst>
              </a:tr>
              <a:tr h="344313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JobLevel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Nivel de empleado (Interno, Junior, </a:t>
                      </a:r>
                      <a:r>
                        <a:rPr lang="es-PE" sz="1800" u="none" strike="noStrike" dirty="0" err="1">
                          <a:effectLst/>
                        </a:rPr>
                        <a:t>Semi-senior</a:t>
                      </a:r>
                      <a:r>
                        <a:rPr lang="es-PE" sz="1800" u="none" strike="noStrike" dirty="0">
                          <a:effectLst/>
                        </a:rPr>
                        <a:t>, </a:t>
                      </a:r>
                      <a:r>
                        <a:rPr lang="es-PE" sz="1800" u="none" strike="noStrike" dirty="0" err="1">
                          <a:effectLst/>
                        </a:rPr>
                        <a:t>Senieor</a:t>
                      </a:r>
                      <a:r>
                        <a:rPr lang="es-PE" sz="1800" u="none" strike="noStrike" dirty="0">
                          <a:effectLst/>
                        </a:rPr>
                        <a:t>, </a:t>
                      </a:r>
                      <a:r>
                        <a:rPr lang="es-PE" sz="1800" u="none" strike="noStrike" dirty="0" err="1">
                          <a:effectLst/>
                        </a:rPr>
                        <a:t>Lider</a:t>
                      </a:r>
                      <a:r>
                        <a:rPr lang="es-PE" sz="1800" u="none" strike="noStrike" dirty="0">
                          <a:effectLst/>
                        </a:rPr>
                        <a:t>).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31735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EmpType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Tipo de empleo (full-time, </a:t>
                      </a:r>
                      <a:r>
                        <a:rPr lang="es-PE" sz="1800" u="none" strike="noStrike" dirty="0" err="1">
                          <a:effectLst/>
                        </a:rPr>
                        <a:t>part</a:t>
                      </a:r>
                      <a:r>
                        <a:rPr lang="es-PE" sz="1800" u="none" strike="noStrike" dirty="0">
                          <a:effectLst/>
                        </a:rPr>
                        <a:t>-time, Contrato).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EduLevel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Nivel de educación.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36043"/>
                  </a:ext>
                </a:extLst>
              </a:tr>
              <a:tr h="197544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haveOT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Hace horas extras (verdadero/falso).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76779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TrainingHoursPerYear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Numero de horas de entrenamiento recibido por año.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85775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JobSatisfaction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Puntuación de satisfacción del trabajo del 1 al 5.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531882"/>
                  </a:ext>
                </a:extLst>
              </a:tr>
            </a:tbl>
          </a:graphicData>
        </a:graphic>
      </p:graphicFrame>
      <p:sp>
        <p:nvSpPr>
          <p:cNvPr id="7" name="ProgressDot">
            <a:extLst>
              <a:ext uri="{FF2B5EF4-FFF2-40B4-BE49-F238E27FC236}">
                <a16:creationId xmlns:a16="http://schemas.microsoft.com/office/drawing/2014/main" id="{CA8A9D6B-7FFD-4BE3-C043-CE5DE390BD9D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E1CE0E2B-C519-9062-78AE-E66E88878925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4B7D0E84-69C0-180D-D769-1A5D0EEB0490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27FB48FE-1EFF-35D1-61AE-299C9D028AFF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610CE5E4-49EE-2227-0B55-E856D4BA55EB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B044B0DB-C67A-9C53-E0DD-96D14D1B5387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8DADBC87-235F-081D-B766-44CC7DC54600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EA1798B1-916B-2835-2725-EE9498DDABF2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D4D555FA-9DFC-FD67-F88B-75A150F9285C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49C4F770-267D-1D57-6A3F-D9639D2206D8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B76D2C0D-93FF-B71F-7384-995519F48ED9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7D7BD0EE-DC08-EB3A-A71C-62616E350F4E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1E5A3509-2140-1D1A-252C-9650CE27643E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0C2EFFF0-A010-DD1B-28F4-4DC8C135D15A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069B1C9A-1C5D-CE3A-4513-2982E3FA9C37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28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E700C1-F13D-8270-5536-081DFC71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4</a:t>
            </a:fld>
            <a:endParaRPr lang="es-PE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CAC8B3-8BD7-AA49-AE56-4F65C5C1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846"/>
          </a:xfrm>
        </p:spPr>
        <p:txBody>
          <a:bodyPr>
            <a:normAutofit fontScale="90000"/>
          </a:bodyPr>
          <a:lstStyle/>
          <a:p>
            <a:r>
              <a:rPr lang="es-PE" dirty="0"/>
              <a:t>Objetivo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EEF2609-7966-9240-0335-89C2B830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1869554"/>
          </a:xfrm>
        </p:spPr>
        <p:txBody>
          <a:bodyPr>
            <a:normAutofit/>
          </a:bodyPr>
          <a:lstStyle/>
          <a:p>
            <a:r>
              <a:rPr lang="es-ES" sz="2400" dirty="0"/>
              <a:t>El objetivo del presente trabajo es ver si el nivel de estudios (y otras variables) tienen relación con conseguir un mejor trabajo (nivel de satisfacción).</a:t>
            </a:r>
            <a:endParaRPr lang="es-PE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BB0C340-869C-CA9E-8257-977F4130A56D}"/>
              </a:ext>
            </a:extLst>
          </p:cNvPr>
          <p:cNvSpPr txBox="1">
            <a:spLocks/>
          </p:cNvSpPr>
          <p:nvPr/>
        </p:nvSpPr>
        <p:spPr>
          <a:xfrm>
            <a:off x="838200" y="2406105"/>
            <a:ext cx="10515600" cy="62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Hipótesis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E78A38-2372-5FF8-86BB-19B0F54CB490}"/>
              </a:ext>
            </a:extLst>
          </p:cNvPr>
          <p:cNvSpPr txBox="1"/>
          <p:nvPr/>
        </p:nvSpPr>
        <p:spPr>
          <a:xfrm>
            <a:off x="838200" y="3028951"/>
            <a:ext cx="10431780" cy="358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514350" indent="-514350">
              <a:buFont typeface="+mj-lt"/>
              <a:buAutoNum type="alphaLcPeriod"/>
            </a:pPr>
            <a:r>
              <a:rPr lang="es-PE" sz="2400" dirty="0"/>
              <a:t>Mientras mayor es el nivel de estudios, mayor es el nivel de trabajo que tiene (</a:t>
            </a:r>
            <a:r>
              <a:rPr lang="es-PE" sz="2400" dirty="0" err="1"/>
              <a:t>JobLevel</a:t>
            </a:r>
            <a:r>
              <a:rPr lang="es-PE" sz="2400" dirty="0"/>
              <a:t>). </a:t>
            </a:r>
          </a:p>
          <a:p>
            <a:pPr marL="514350" indent="-514350">
              <a:buFont typeface="+mj-lt"/>
              <a:buAutoNum type="alphaLcPeriod"/>
            </a:pPr>
            <a:r>
              <a:rPr lang="es-PE" sz="2400" dirty="0"/>
              <a:t>Por políticas de igualdad de género, la diferencia entre el nivel de satisfacción entre hombres y mujeres debe ser menor a 5%. </a:t>
            </a:r>
          </a:p>
          <a:p>
            <a:pPr marL="514350" indent="-514350">
              <a:buFont typeface="+mj-lt"/>
              <a:buAutoNum type="alphaLcPeriod"/>
            </a:pPr>
            <a:r>
              <a:rPr lang="es-PE" sz="2400" dirty="0"/>
              <a:t>Los trabajos de mayor rango (</a:t>
            </a:r>
            <a:r>
              <a:rPr lang="es-PE" sz="2400" dirty="0" err="1"/>
              <a:t>JobLevel</a:t>
            </a:r>
            <a:r>
              <a:rPr lang="es-PE" sz="2400" dirty="0"/>
              <a:t>: Senior y </a:t>
            </a:r>
            <a:r>
              <a:rPr lang="es-PE" sz="2400" dirty="0" err="1"/>
              <a:t>Lider</a:t>
            </a:r>
            <a:r>
              <a:rPr lang="es-PE" sz="2400" dirty="0"/>
              <a:t>) tienen más sobretiempo en promedio.</a:t>
            </a:r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0C46B13A-4B6F-1E25-359D-D87D368C243A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2CA3DE32-F467-3425-BD86-A1F4B4BE8461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1D1962D4-FE26-EFEC-8C24-07CB7628BBEC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0C7AF43E-01C1-0931-3C11-8A39D0BB3A5B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8DA8A992-71DF-68FA-AFFE-7301F161CF17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AC5314B5-B262-17B7-5D5E-058C03A02411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C2DC0B07-19A9-5D68-06F0-B1EB1745050E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5239493D-818C-56AE-2FD7-27A516FA4692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A3E13243-EB25-0D5B-EE9F-C90D858E5305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4BF7DC1E-AF2C-32C8-DE90-F8C603622F97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7D9D02CF-CA50-E0FD-A0EE-A1AC7182D993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187CC6CF-8C3B-167D-7E82-B17031FC127E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7709C1CB-4D35-747E-67B9-B5BBCE31A245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A7ADE5AA-EC8D-4F80-CFF3-95E2C3D24B88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E3B3DCE6-C9EB-39AA-C7B7-777575271A40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32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8DAC6-BD62-0A86-F4BE-F0AE4DF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Limitantes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B500C-2853-9EA0-132D-49AABB63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trabajo esta enmarcado en la encuesta del </a:t>
            </a:r>
            <a:r>
              <a:rPr lang="es-ES" sz="2400" dirty="0" err="1"/>
              <a:t>dataset</a:t>
            </a:r>
            <a:r>
              <a:rPr lang="es-ES" sz="2400" dirty="0"/>
              <a:t> de </a:t>
            </a:r>
            <a:r>
              <a:rPr lang="es-ES" sz="2400" dirty="0">
                <a:hlinkClick r:id="rId2"/>
              </a:rPr>
              <a:t>https://www.kaggle.com/datasets/lainguyn123/employee-survey?select=employee_survey.csv</a:t>
            </a:r>
            <a:endParaRPr lang="es-ES" sz="2400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A7F8C8-DCCB-4553-0751-15DB4C5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5</a:t>
            </a:fld>
            <a:endParaRPr lang="es-PE" dirty="0"/>
          </a:p>
        </p:txBody>
      </p:sp>
      <p:pic>
        <p:nvPicPr>
          <p:cNvPr id="2052" name="Picture 4" descr="My Journey towards becoming a Kaggle Master | by Paras Varshney ...">
            <a:extLst>
              <a:ext uri="{FF2B5EF4-FFF2-40B4-BE49-F238E27FC236}">
                <a16:creationId xmlns:a16="http://schemas.microsoft.com/office/drawing/2014/main" id="{920A5F5D-17A8-A675-22C2-02723AAC8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0" b="32334"/>
          <a:stretch/>
        </p:blipFill>
        <p:spPr bwMode="auto">
          <a:xfrm>
            <a:off x="-445412" y="1703070"/>
            <a:ext cx="13506092" cy="44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gressDot">
            <a:extLst>
              <a:ext uri="{FF2B5EF4-FFF2-40B4-BE49-F238E27FC236}">
                <a16:creationId xmlns:a16="http://schemas.microsoft.com/office/drawing/2014/main" id="{75FD09AF-DA89-E1F3-1489-03C74EFB4C77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BC7FD303-7508-2B2A-51D7-9DD85B80044B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90C8D5F2-63F8-C5E7-AFD9-C2091DFE9A6E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E7D2B120-452D-68E6-E394-8870F1E684E8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B240BBBF-DB01-8099-1431-A678C36E4A7F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7AC6F636-C384-380D-EEB2-D0F6D5B273B5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60349F58-98DE-6382-5137-60E3333F2593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0A792043-2764-D2CE-0883-0EE154FD8F0C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7BCDD7C4-0117-D913-D74C-4158528AF9C7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A59927B9-7B2D-7EB4-5898-D50D9B07B203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44C84DA8-6FA7-97B6-2D3D-1F8CA8C70B71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23A1058D-B114-454F-B098-DF61EE6034EA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4BFF30DB-F28F-A7AF-A97B-890389B16BF3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4BD2EEAC-F227-F968-2D7C-E3312ADA1014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4BCB8823-E619-6953-734E-2B88708B3FCD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33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D8F95-96F8-4A62-E0C1-F5888819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23F08-3F8A-5C1C-1E78-6AE0656B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Primero se pasa el contenido del Dataset a Español (exceptuando los encabezados que ya fueron descritos.</a:t>
            </a:r>
          </a:p>
          <a:p>
            <a:r>
              <a:rPr lang="es-PE" sz="2400" dirty="0"/>
              <a:t>Se </a:t>
            </a:r>
            <a:r>
              <a:rPr lang="es-PE" sz="2400" dirty="0" err="1"/>
              <a:t>crearón</a:t>
            </a:r>
            <a:r>
              <a:rPr lang="es-PE" sz="2400" dirty="0"/>
              <a:t> las categorías de </a:t>
            </a:r>
            <a:r>
              <a:rPr lang="es-PE" sz="2400" dirty="0" err="1"/>
              <a:t>JobLevel</a:t>
            </a:r>
            <a:r>
              <a:rPr lang="es-PE" sz="2400" dirty="0"/>
              <a:t> y </a:t>
            </a:r>
            <a:r>
              <a:rPr lang="es-PE" sz="2400" dirty="0" err="1"/>
              <a:t>EduLevel</a:t>
            </a:r>
            <a:r>
              <a:rPr lang="es-PE" sz="2400" dirty="0"/>
              <a:t> para tenerlos en valores numéricos ordenados según nivel.</a:t>
            </a:r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59E5CA-AC49-C046-FCEB-9497A2D6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6</a:t>
            </a:fld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7B5BD48-D453-5092-E054-ECBDA9EDA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34127"/>
              </p:ext>
            </p:extLst>
          </p:nvPr>
        </p:nvGraphicFramePr>
        <p:xfrm>
          <a:off x="1173480" y="3428999"/>
          <a:ext cx="3741420" cy="2747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1676367286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2012226699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effectLst/>
                        </a:rPr>
                        <a:t>JobLevel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383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</a:rPr>
                        <a:t>1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Practicante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6894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</a:rPr>
                        <a:t>2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Junior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1211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Semi-senior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95906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Senior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36942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Líder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82903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91EED18-C95B-205F-C5F1-8E9980D4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30630"/>
              </p:ext>
            </p:extLst>
          </p:nvPr>
        </p:nvGraphicFramePr>
        <p:xfrm>
          <a:off x="6823710" y="3428999"/>
          <a:ext cx="3741420" cy="22899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1676367286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2012226699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effectLst/>
                        </a:rPr>
                        <a:t>EduLevel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383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Secundaria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6894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Bachiller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1211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Master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95906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36942"/>
                  </a:ext>
                </a:extLst>
              </a:tr>
            </a:tbl>
          </a:graphicData>
        </a:graphic>
      </p:graphicFrame>
      <p:sp>
        <p:nvSpPr>
          <p:cNvPr id="24" name="ProgressDot">
            <a:extLst>
              <a:ext uri="{FF2B5EF4-FFF2-40B4-BE49-F238E27FC236}">
                <a16:creationId xmlns:a16="http://schemas.microsoft.com/office/drawing/2014/main" id="{B17585EF-1222-D8E2-53FA-024FA7B497AE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4F4C268C-5154-2015-A90C-DE13B2B957C5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2F663ABD-6D89-7742-56EC-8657639892CE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66CE10FD-A450-C2D0-4B14-9E584CA784BE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4991AD48-5124-4C67-062D-92B2ACDA86E8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F161B97F-7D9B-7FDA-1F2C-E7825C0C13F6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104BE6B9-31B6-4CCC-E33E-2FFE36126091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BF070693-94FD-6BA9-AC3D-1ED3A06C2616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7FC6C240-E4FB-C41D-267B-5F456CE084FF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12955314-ED8F-01DB-6197-5B6553A3FC7E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C274F221-9B1E-6B6E-59A9-9FD596CCE682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75498675-BC3F-0DA5-90B5-9B157BB3DA91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3FF1FD5E-142C-DACB-085B-EA615DC74ABA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3648CBDE-6FFC-A539-3BE4-E3C215AE0E20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15BE279B-2574-7D88-2794-41987EC973B7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87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6D23-DBF9-C248-0952-B80062353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609BE-D943-DDEA-4931-B686DCC4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AB975-A3CB-468B-6EFA-E8F74B83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10515600" cy="1629523"/>
          </a:xfrm>
        </p:spPr>
        <p:txBody>
          <a:bodyPr>
            <a:normAutofit/>
          </a:bodyPr>
          <a:lstStyle/>
          <a:p>
            <a:r>
              <a:rPr lang="es-PE" sz="2400" dirty="0"/>
              <a:t>Finalmente se filtraron los valores únicos de cada columna con valor alfanumérico y se creo su columna categoría en orden de aparición (de cada columna).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93EFE2-42B8-5F78-BDE1-E38DAAFF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7</a:t>
            </a:fld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772B89D-C5F7-2809-495C-62D8E4722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32664"/>
              </p:ext>
            </p:extLst>
          </p:nvPr>
        </p:nvGraphicFramePr>
        <p:xfrm>
          <a:off x="838200" y="2600258"/>
          <a:ext cx="3266872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3436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1633436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MaritalStatus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Married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Single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Divorced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Widowed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1CF3626-0654-FB08-D379-10A85862B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06058"/>
              </p:ext>
            </p:extLst>
          </p:nvPr>
        </p:nvGraphicFramePr>
        <p:xfrm>
          <a:off x="7937699" y="5069138"/>
          <a:ext cx="3727538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3769">
                  <a:extLst>
                    <a:ext uri="{9D8B030D-6E8A-4147-A177-3AD203B41FA5}">
                      <a16:colId xmlns:a16="http://schemas.microsoft.com/office/drawing/2014/main" val="1376435996"/>
                    </a:ext>
                  </a:extLst>
                </a:gridCol>
                <a:gridCol w="1863769">
                  <a:extLst>
                    <a:ext uri="{9D8B030D-6E8A-4147-A177-3AD203B41FA5}">
                      <a16:colId xmlns:a16="http://schemas.microsoft.com/office/drawing/2014/main" val="204166852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haveOT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C471D32-76D0-66ED-A342-2DF8E943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9219"/>
              </p:ext>
            </p:extLst>
          </p:nvPr>
        </p:nvGraphicFramePr>
        <p:xfrm>
          <a:off x="4649785" y="2600258"/>
          <a:ext cx="2743200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082467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5684556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Dept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Finance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Marketing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Sales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Operations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404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Customer Service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6742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Legal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64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6021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C042B22-9571-1D60-D174-F36061F91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40256"/>
              </p:ext>
            </p:extLst>
          </p:nvPr>
        </p:nvGraphicFramePr>
        <p:xfrm>
          <a:off x="838200" y="4703378"/>
          <a:ext cx="3266872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3436">
                  <a:extLst>
                    <a:ext uri="{9D8B030D-6E8A-4147-A177-3AD203B41FA5}">
                      <a16:colId xmlns:a16="http://schemas.microsoft.com/office/drawing/2014/main" val="1704767843"/>
                    </a:ext>
                  </a:extLst>
                </a:gridCol>
                <a:gridCol w="1633436">
                  <a:extLst>
                    <a:ext uri="{9D8B030D-6E8A-4147-A177-3AD203B41FA5}">
                      <a16:colId xmlns:a16="http://schemas.microsoft.com/office/drawing/2014/main" val="11193362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EmpType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Full-Time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Contract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Part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-Time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0220E9A-0C3E-CDE0-167D-480E5E75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15167"/>
              </p:ext>
            </p:extLst>
          </p:nvPr>
        </p:nvGraphicFramePr>
        <p:xfrm>
          <a:off x="7937699" y="2600258"/>
          <a:ext cx="3727538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3769">
                  <a:extLst>
                    <a:ext uri="{9D8B030D-6E8A-4147-A177-3AD203B41FA5}">
                      <a16:colId xmlns:a16="http://schemas.microsoft.com/office/drawing/2014/main" val="1534906863"/>
                    </a:ext>
                  </a:extLst>
                </a:gridCol>
                <a:gridCol w="1863769">
                  <a:extLst>
                    <a:ext uri="{9D8B030D-6E8A-4147-A177-3AD203B41FA5}">
                      <a16:colId xmlns:a16="http://schemas.microsoft.com/office/drawing/2014/main" val="208244935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CommuteMode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Car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Motorbike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Public Transport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Bike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Walk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40449"/>
                  </a:ext>
                </a:extLst>
              </a:tr>
            </a:tbl>
          </a:graphicData>
        </a:graphic>
      </p:graphicFrame>
      <p:sp>
        <p:nvSpPr>
          <p:cNvPr id="10" name="ProgressDot">
            <a:extLst>
              <a:ext uri="{FF2B5EF4-FFF2-40B4-BE49-F238E27FC236}">
                <a16:creationId xmlns:a16="http://schemas.microsoft.com/office/drawing/2014/main" id="{AA388B00-0518-2B22-0CF2-E87753B85497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A1BC86CA-BD40-4AEF-CF67-4C890FB021B1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C9E4BECE-3CB6-2AED-F2ED-293F80B62A3C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935F7372-9E06-E2FD-6D4F-A9E952452F46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06A3E778-CE3F-868D-EF7F-E99938A0661C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731E2046-3A0A-39DD-0CD1-1B3A49CAB657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890F4DF9-7748-10E6-360E-7737B45D115D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C2C4B723-96EB-B0B4-760F-752D399C1A69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F27F19C5-6080-8D22-6055-8CEE02ED9E22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2E22D084-5259-897F-1580-69C9F668AC49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35A30C04-9ACB-A74F-F8B4-4D49A1381CAF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553DAA5E-DEB7-C422-D2A2-D5A7498B2868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8B5E5669-6981-AC2C-B6FA-5362E57E2880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54C27C11-2301-D137-82BE-C92832745DCD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0B02C3A3-DF10-E79B-9705-FF42840FB7F2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17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2D7DC-CD44-303A-4A91-409075228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AA621-F377-6BCF-0DFB-C4C5A659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Comprobación de hipótesis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F8595-93D4-CF35-C9C7-ACAC799F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863714"/>
          </a:xfrm>
        </p:spPr>
        <p:txBody>
          <a:bodyPr>
            <a:normAutofit/>
          </a:bodyPr>
          <a:lstStyle/>
          <a:p>
            <a:r>
              <a:rPr lang="es-PE" sz="2400" dirty="0"/>
              <a:t>Para comprobar las hipótesis, se harán las siguientes relaciones: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C5FF3D-2FDF-4E8B-0753-4E61509D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8</a:t>
            </a:fld>
            <a:endParaRPr lang="es-PE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D4AAE09-B1FD-6294-3247-049C92FE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00581"/>
              </p:ext>
            </p:extLst>
          </p:nvPr>
        </p:nvGraphicFramePr>
        <p:xfrm>
          <a:off x="838200" y="1771651"/>
          <a:ext cx="10515600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1157">
                  <a:extLst>
                    <a:ext uri="{9D8B030D-6E8A-4147-A177-3AD203B41FA5}">
                      <a16:colId xmlns:a16="http://schemas.microsoft.com/office/drawing/2014/main" val="3792707882"/>
                    </a:ext>
                  </a:extLst>
                </a:gridCol>
                <a:gridCol w="5399243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Hipótesis </a:t>
                      </a:r>
                      <a:r>
                        <a:rPr lang="es-P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Hipótesis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Relación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a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Mientras mayor es el nivel de estudios, mayor es el nivel de trabajo que tiene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).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Nivel Educativo vs Nivel de trabajo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b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Por políticas de igualdad de género, la diferencia entre el nivel de satisfacción entre hombres y mujeres debe ser menor a 5%.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Género vs Satisfacción en el trabajo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c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Los trabajos de mayor rango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: Senior y </a:t>
                      </a:r>
                      <a:r>
                        <a:rPr lang="es-PE" sz="1800" dirty="0" err="1"/>
                        <a:t>Lider</a:t>
                      </a:r>
                      <a:r>
                        <a:rPr lang="es-PE" sz="1800" dirty="0"/>
                        <a:t>) tienen más sobretiempo en promedio.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JobLevel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vs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Overtime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6D9E24B-2A66-5F5F-29B8-224081EF39E4}"/>
              </a:ext>
            </a:extLst>
          </p:cNvPr>
          <p:cNvSpPr txBox="1">
            <a:spLocks/>
          </p:cNvSpPr>
          <p:nvPr/>
        </p:nvSpPr>
        <p:spPr>
          <a:xfrm>
            <a:off x="838200" y="5487588"/>
            <a:ext cx="10515600" cy="863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Finalmente se hará un </a:t>
            </a:r>
            <a:r>
              <a:rPr lang="es-PE" sz="2400" dirty="0" err="1"/>
              <a:t>Headmap</a:t>
            </a:r>
            <a:r>
              <a:rPr lang="es-PE" sz="2400" dirty="0"/>
              <a:t> de correlación para verificar.</a:t>
            </a:r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31EF206E-BE2F-909E-C7DC-B69A4C89FDDB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E444FD12-A18B-6A54-D842-04FB439F3CC5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32A6977A-0E78-7662-F95F-6E0E9CB9E302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5646849B-F2A8-F518-758F-448872663DD2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012F862F-0451-757D-8237-BC760B12C4B0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AF308D8B-C0E9-C40E-4375-047D7861E947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E7E62534-70E1-802F-B38E-A67D7EFFAA15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F07997F1-07F1-57AD-8603-E88F45827493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A592133-7AA9-11FD-9F9D-87DB928B8148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D17C40A0-BA12-5728-5586-C4004E4AD213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9D519C58-74A3-AD55-0D8A-2369EF18461D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55C52742-1179-28CD-422D-5B053B1FD145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48D731F3-93EC-F0C2-C4F8-3650571C330E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9D8DF495-DDD6-47CF-0417-165E993E24CE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ABCDE090-F314-99F7-C65B-CB3280E63E34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127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66AEE-6BB7-A03D-99AA-FA21F7F5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Nivel Educativo vs Nivel de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32F6C0-9FD6-1F2B-8702-07E3487C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9</a:t>
            </a:fld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7FFB58-1FF2-4FB9-C411-27E74D47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987972"/>
            <a:ext cx="9403080" cy="4474624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F9CEF1E-C0A6-904A-EBD7-E695C167AD79}"/>
              </a:ext>
            </a:extLst>
          </p:cNvPr>
          <p:cNvSpPr txBox="1">
            <a:spLocks/>
          </p:cNvSpPr>
          <p:nvPr/>
        </p:nvSpPr>
        <p:spPr>
          <a:xfrm>
            <a:off x="582930" y="5383176"/>
            <a:ext cx="11177270" cy="97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que los puestos más altos son a mayores estudios y los más bajos a menores estudios. Sin embargo, la relación se ve media. (Hipótesis a: verdadera).</a:t>
            </a:r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7E355826-8716-F4F8-BB25-B55062DC6CF5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C0CC1CD8-CA68-81AB-6FDC-3D0438BDD41B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B8CEC921-8382-FD37-A60E-2499BAE51398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B7AD4408-4186-9013-2AD7-4E919B6E341F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A3768E44-C599-52D6-3E89-405160849649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538B8BC8-3F5A-F350-5165-815A4627AD16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74FAB030-7EE2-32F9-2845-81B3BB11272F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DE82B09B-DF4A-ABE1-BB8B-83755E8998A0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7498D1CF-CAC9-E72F-6856-A9F5DB42C299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E75918AA-DD68-6152-DE43-AE8D05FA1C1B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79EAD9F-9AA2-C416-2C99-975A2F302E5C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F5D328D5-66FF-961E-1971-30CE05B66AA6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271EB358-43BD-5771-D22C-0AE49CFFC6C5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BEB8A121-A6A1-E3C0-99DE-C5FCF2A37E29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788FA737-BBBD-8D5B-27A9-A7ACE708874B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743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931</Words>
  <Application>Microsoft Office PowerPoint</Application>
  <PresentationFormat>Panorámica</PresentationFormat>
  <Paragraphs>187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-apple-system</vt:lpstr>
      <vt:lpstr>Aptos</vt:lpstr>
      <vt:lpstr>Aptos Display</vt:lpstr>
      <vt:lpstr>Aptos Narrow</vt:lpstr>
      <vt:lpstr>Arial</vt:lpstr>
      <vt:lpstr>Tema de Office</vt:lpstr>
      <vt:lpstr>TEMA DEL CURSO</vt:lpstr>
      <vt:lpstr>Agenda</vt:lpstr>
      <vt:lpstr>Dataset</vt:lpstr>
      <vt:lpstr>Objetivo</vt:lpstr>
      <vt:lpstr>Limitantes</vt:lpstr>
      <vt:lpstr>Limpieza</vt:lpstr>
      <vt:lpstr>Limpieza</vt:lpstr>
      <vt:lpstr>Comprobación de hipótesis</vt:lpstr>
      <vt:lpstr>Nivel Educativo vs Nivel de trabajo</vt:lpstr>
      <vt:lpstr>Género vs Satisfacción en el trabajo</vt:lpstr>
      <vt:lpstr>JobLevel vs Overtime</vt:lpstr>
      <vt:lpstr>Maphead de correlación</vt:lpstr>
      <vt:lpstr>Machine Learning</vt:lpstr>
      <vt:lpstr>Machine Learning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Chirif</dc:creator>
  <cp:lastModifiedBy>José Chirif</cp:lastModifiedBy>
  <cp:revision>45</cp:revision>
  <dcterms:created xsi:type="dcterms:W3CDTF">2024-09-01T15:23:18Z</dcterms:created>
  <dcterms:modified xsi:type="dcterms:W3CDTF">2024-09-05T01:24:23Z</dcterms:modified>
</cp:coreProperties>
</file>