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240" autoAdjust="0"/>
  </p:normalViewPr>
  <p:slideViewPr>
    <p:cSldViewPr snapToGrid="0">
      <p:cViewPr varScale="1">
        <p:scale>
          <a:sx n="57" d="100"/>
          <a:sy n="57" d="100"/>
        </p:scale>
        <p:origin x="78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75105-247E-44B5-81A5-346712137C68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17E91-ABDB-4FAE-A573-CA29B4F6D8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314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formal </a:t>
            </a:r>
            <a:r>
              <a:rPr lang="es-PE" dirty="0" err="1" smtClean="0"/>
              <a:t>process</a:t>
            </a:r>
            <a:r>
              <a:rPr lang="es-PE" dirty="0" smtClean="0"/>
              <a:t> </a:t>
            </a:r>
            <a:r>
              <a:rPr lang="es-PE" dirty="0" err="1" smtClean="0"/>
              <a:t>which</a:t>
            </a:r>
            <a:r>
              <a:rPr lang="es-PE" dirty="0" smtClean="0"/>
              <a:t> </a:t>
            </a:r>
            <a:r>
              <a:rPr lang="es-PE" dirty="0" err="1" smtClean="0"/>
              <a:t>converts</a:t>
            </a:r>
            <a:r>
              <a:rPr lang="es-PE" dirty="0" smtClean="0"/>
              <a:t> </a:t>
            </a:r>
            <a:r>
              <a:rPr lang="es-PE" dirty="0" err="1" smtClean="0"/>
              <a:t>features</a:t>
            </a:r>
            <a:r>
              <a:rPr lang="es-PE" dirty="0" smtClean="0"/>
              <a:t> </a:t>
            </a:r>
            <a:r>
              <a:rPr lang="es-PE" dirty="0" err="1" smtClean="0"/>
              <a:t>between</a:t>
            </a:r>
            <a:r>
              <a:rPr lang="es-PE" dirty="0" smtClean="0"/>
              <a:t> a </a:t>
            </a:r>
            <a:r>
              <a:rPr lang="es-PE" dirty="0" err="1" smtClean="0"/>
              <a:t>spherical</a:t>
            </a:r>
            <a:r>
              <a:rPr lang="es-PE" dirty="0" smtClean="0"/>
              <a:t> </a:t>
            </a:r>
            <a:r>
              <a:rPr lang="es-PE" dirty="0" err="1" smtClean="0"/>
              <a:t>or</a:t>
            </a:r>
            <a:r>
              <a:rPr lang="es-PE" dirty="0" smtClean="0"/>
              <a:t> </a:t>
            </a:r>
            <a:r>
              <a:rPr lang="es-PE" dirty="0" err="1" smtClean="0"/>
              <a:t>ellipsoidal</a:t>
            </a:r>
            <a:r>
              <a:rPr lang="es-PE" baseline="0" dirty="0" smtClean="0"/>
              <a:t> </a:t>
            </a:r>
            <a:r>
              <a:rPr lang="es-PE" baseline="0" dirty="0" err="1" smtClean="0"/>
              <a:t>surface</a:t>
            </a:r>
            <a:r>
              <a:rPr lang="es-PE" baseline="0" dirty="0" smtClean="0"/>
              <a:t> and a </a:t>
            </a:r>
            <a:r>
              <a:rPr lang="es-PE" baseline="0" dirty="0" err="1" smtClean="0"/>
              <a:t>projection</a:t>
            </a:r>
            <a:r>
              <a:rPr lang="es-PE" baseline="0" dirty="0" smtClean="0"/>
              <a:t> Surface, </a:t>
            </a:r>
            <a:r>
              <a:rPr lang="es-PE" baseline="0" dirty="0" err="1" smtClean="0"/>
              <a:t>which</a:t>
            </a:r>
            <a:r>
              <a:rPr lang="es-PE" baseline="0" dirty="0" smtClean="0"/>
              <a:t> </a:t>
            </a:r>
            <a:r>
              <a:rPr lang="es-PE" baseline="0" dirty="0" err="1" smtClean="0"/>
              <a:t>is</a:t>
            </a:r>
            <a:r>
              <a:rPr lang="es-PE" baseline="0" dirty="0" smtClean="0"/>
              <a:t> </a:t>
            </a:r>
            <a:r>
              <a:rPr lang="es-PE" baseline="0" dirty="0" err="1" smtClean="0"/>
              <a:t>often</a:t>
            </a:r>
            <a:r>
              <a:rPr lang="es-PE" baseline="0" dirty="0" smtClean="0"/>
              <a:t> flat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17E91-ABDB-4FAE-A573-CA29B4F6D88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740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Tools / </a:t>
            </a:r>
            <a:r>
              <a:rPr lang="es-PE" dirty="0" err="1" smtClean="0"/>
              <a:t>libraries</a:t>
            </a:r>
            <a:endParaRPr lang="es-PE" dirty="0" smtClean="0"/>
          </a:p>
          <a:p>
            <a:r>
              <a:rPr lang="es-PE" dirty="0" err="1" smtClean="0"/>
              <a:t>Propietary</a:t>
            </a:r>
            <a:r>
              <a:rPr lang="es-PE" dirty="0" smtClean="0"/>
              <a:t> / open</a:t>
            </a:r>
          </a:p>
          <a:p>
            <a:r>
              <a:rPr lang="es-PE" dirty="0" smtClean="0"/>
              <a:t>Desktop / Server</a:t>
            </a:r>
          </a:p>
          <a:p>
            <a:r>
              <a:rPr lang="es-PE" dirty="0" err="1" smtClean="0"/>
              <a:t>Analysis</a:t>
            </a:r>
            <a:r>
              <a:rPr lang="es-PE" baseline="0" dirty="0" smtClean="0"/>
              <a:t> / </a:t>
            </a:r>
            <a:r>
              <a:rPr lang="es-PE" baseline="0" dirty="0" err="1" smtClean="0"/>
              <a:t>Visualization</a:t>
            </a:r>
            <a:r>
              <a:rPr lang="es-PE" baseline="0" dirty="0" smtClean="0"/>
              <a:t> / </a:t>
            </a:r>
            <a:r>
              <a:rPr lang="es-PE" baseline="0" dirty="0" err="1" smtClean="0"/>
              <a:t>ETL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17E91-ABDB-4FAE-A573-CA29B4F6D884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133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Open </a:t>
            </a:r>
            <a:r>
              <a:rPr lang="es-PE" dirty="0" err="1" smtClean="0"/>
              <a:t>source</a:t>
            </a:r>
            <a:r>
              <a:rPr lang="es-PE" baseline="0" dirty="0" smtClean="0"/>
              <a:t> desktop GIS </a:t>
            </a:r>
            <a:r>
              <a:rPr lang="es-PE" baseline="0" dirty="0" err="1" smtClean="0"/>
              <a:t>Tool</a:t>
            </a:r>
            <a:r>
              <a:rPr lang="es-PE" baseline="0" dirty="0" smtClean="0"/>
              <a:t> </a:t>
            </a:r>
            <a:r>
              <a:rPr lang="es-PE" baseline="0" dirty="0" err="1" smtClean="0"/>
              <a:t>written</a:t>
            </a:r>
            <a:r>
              <a:rPr lang="es-PE" baseline="0" dirty="0" smtClean="0"/>
              <a:t> in C++, Python, </a:t>
            </a:r>
            <a:r>
              <a:rPr lang="es-PE" baseline="0" dirty="0" err="1" smtClean="0"/>
              <a:t>Qt</a:t>
            </a:r>
            <a:endParaRPr lang="es-PE" baseline="0" dirty="0" smtClean="0"/>
          </a:p>
          <a:p>
            <a:r>
              <a:rPr lang="es-PE" baseline="0" dirty="0" err="1" smtClean="0"/>
              <a:t>QGIS</a:t>
            </a:r>
            <a:r>
              <a:rPr lang="es-PE" baseline="0" dirty="0" smtClean="0"/>
              <a:t> API </a:t>
            </a:r>
          </a:p>
          <a:p>
            <a:r>
              <a:rPr lang="es-PE" baseline="0" dirty="0" err="1" smtClean="0"/>
              <a:t>PyQGIS</a:t>
            </a:r>
            <a:r>
              <a:rPr lang="es-PE" baseline="0" dirty="0" smtClean="0"/>
              <a:t>: Scripting </a:t>
            </a:r>
            <a:r>
              <a:rPr lang="es-PE" baseline="0" dirty="0" err="1" smtClean="0"/>
              <a:t>using</a:t>
            </a:r>
            <a:r>
              <a:rPr lang="es-PE" baseline="0" dirty="0" smtClean="0"/>
              <a:t> Python</a:t>
            </a:r>
          </a:p>
          <a:p>
            <a:r>
              <a:rPr lang="es-PE" baseline="0" dirty="0" smtClean="0"/>
              <a:t>Server: </a:t>
            </a:r>
            <a:r>
              <a:rPr lang="es-PE" baseline="0" dirty="0" err="1" smtClean="0"/>
              <a:t>Qgis</a:t>
            </a:r>
            <a:r>
              <a:rPr lang="es-PE" baseline="0" dirty="0" smtClean="0"/>
              <a:t> Server Python </a:t>
            </a:r>
            <a:r>
              <a:rPr lang="es-PE" baseline="0" dirty="0" err="1" smtClean="0"/>
              <a:t>plugins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17E91-ABDB-4FAE-A573-CA29B4F6D884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050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Web </a:t>
            </a:r>
            <a:r>
              <a:rPr lang="es-PE" dirty="0" err="1" smtClean="0"/>
              <a:t>based</a:t>
            </a:r>
            <a:r>
              <a:rPr lang="es-PE" dirty="0" smtClean="0"/>
              <a:t> open</a:t>
            </a:r>
            <a:r>
              <a:rPr lang="es-PE" baseline="0" dirty="0" smtClean="0"/>
              <a:t> </a:t>
            </a:r>
            <a:r>
              <a:rPr lang="es-PE" baseline="0" dirty="0" err="1" smtClean="0"/>
              <a:t>source</a:t>
            </a:r>
            <a:r>
              <a:rPr lang="es-PE" baseline="0" dirty="0" smtClean="0"/>
              <a:t> </a:t>
            </a:r>
            <a:r>
              <a:rPr lang="es-PE" baseline="0" dirty="0" err="1" smtClean="0"/>
              <a:t>management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system</a:t>
            </a:r>
            <a:r>
              <a:rPr lang="es-PE" baseline="0" dirty="0" smtClean="0"/>
              <a:t> </a:t>
            </a:r>
            <a:r>
              <a:rPr lang="es-PE" baseline="0" dirty="0" err="1" smtClean="0"/>
              <a:t>for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the</a:t>
            </a:r>
            <a:r>
              <a:rPr lang="es-PE" baseline="0" dirty="0" smtClean="0"/>
              <a:t> </a:t>
            </a:r>
            <a:r>
              <a:rPr lang="es-PE" baseline="0" dirty="0" err="1" smtClean="0"/>
              <a:t>storage</a:t>
            </a:r>
            <a:r>
              <a:rPr lang="es-PE" baseline="0" dirty="0" smtClean="0"/>
              <a:t> and </a:t>
            </a:r>
            <a:r>
              <a:rPr lang="es-PE" baseline="0" dirty="0" err="1" smtClean="0"/>
              <a:t>distribution</a:t>
            </a:r>
            <a:r>
              <a:rPr lang="es-PE" baseline="0" dirty="0" smtClean="0"/>
              <a:t> of open data (</a:t>
            </a:r>
            <a:r>
              <a:rPr lang="es-PE" baseline="0" dirty="0" err="1" smtClean="0"/>
              <a:t>including</a:t>
            </a:r>
            <a:r>
              <a:rPr lang="es-PE" baseline="0" dirty="0" smtClean="0"/>
              <a:t> </a:t>
            </a:r>
            <a:r>
              <a:rPr lang="es-PE" baseline="0" dirty="0" err="1" smtClean="0"/>
              <a:t>geospatial</a:t>
            </a:r>
            <a:r>
              <a:rPr lang="es-PE" baseline="0" dirty="0" smtClean="0"/>
              <a:t> data)</a:t>
            </a:r>
          </a:p>
          <a:p>
            <a:r>
              <a:rPr lang="es-PE" baseline="0" dirty="0" err="1" smtClean="0"/>
              <a:t>Storing</a:t>
            </a:r>
            <a:r>
              <a:rPr lang="es-PE" baseline="0" dirty="0" smtClean="0"/>
              <a:t> and </a:t>
            </a:r>
            <a:r>
              <a:rPr lang="es-PE" baseline="0" dirty="0" err="1" smtClean="0"/>
              <a:t>manipulating</a:t>
            </a:r>
            <a:r>
              <a:rPr lang="es-PE" baseline="0" dirty="0" smtClean="0"/>
              <a:t> </a:t>
            </a:r>
            <a:r>
              <a:rPr lang="es-PE" baseline="0" dirty="0" err="1" smtClean="0"/>
              <a:t>geographic</a:t>
            </a:r>
            <a:r>
              <a:rPr lang="es-PE" baseline="0" dirty="0" smtClean="0"/>
              <a:t> data </a:t>
            </a:r>
            <a:r>
              <a:rPr lang="es-PE" baseline="0" dirty="0" err="1" smtClean="0"/>
              <a:t>using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the</a:t>
            </a:r>
            <a:r>
              <a:rPr lang="es-PE" baseline="0" dirty="0" smtClean="0"/>
              <a:t> </a:t>
            </a:r>
            <a:r>
              <a:rPr lang="es-PE" baseline="0" dirty="0" err="1" smtClean="0"/>
              <a:t>Dhango</a:t>
            </a:r>
            <a:r>
              <a:rPr lang="es-PE" baseline="0" dirty="0" smtClean="0"/>
              <a:t> </a:t>
            </a:r>
            <a:r>
              <a:rPr lang="es-PE" baseline="0" dirty="0" err="1" smtClean="0"/>
              <a:t>ORM</a:t>
            </a:r>
            <a:endParaRPr lang="es-PE" baseline="0" dirty="0" smtClean="0"/>
          </a:p>
          <a:p>
            <a:r>
              <a:rPr lang="es-PE" baseline="0" dirty="0" smtClean="0"/>
              <a:t>Web </a:t>
            </a:r>
            <a:r>
              <a:rPr lang="es-PE" baseline="0" dirty="0" err="1" smtClean="0"/>
              <a:t>based</a:t>
            </a:r>
            <a:r>
              <a:rPr lang="es-PE" baseline="0" dirty="0" smtClean="0"/>
              <a:t> </a:t>
            </a:r>
            <a:r>
              <a:rPr lang="es-PE" baseline="0" dirty="0" err="1" smtClean="0"/>
              <a:t>application</a:t>
            </a:r>
            <a:r>
              <a:rPr lang="es-PE" baseline="0" dirty="0" smtClean="0"/>
              <a:t> and </a:t>
            </a:r>
            <a:r>
              <a:rPr lang="es-PE" baseline="0" dirty="0" err="1" smtClean="0"/>
              <a:t>platform</a:t>
            </a:r>
            <a:r>
              <a:rPr lang="es-PE" baseline="0" dirty="0" smtClean="0"/>
              <a:t> </a:t>
            </a:r>
            <a:r>
              <a:rPr lang="es-PE" baseline="0" dirty="0" err="1" smtClean="0"/>
              <a:t>for</a:t>
            </a:r>
            <a:r>
              <a:rPr lang="es-PE" baseline="0" dirty="0" smtClean="0"/>
              <a:t> </a:t>
            </a:r>
            <a:r>
              <a:rPr lang="es-PE" baseline="0" dirty="0" err="1" smtClean="0"/>
              <a:t>developing</a:t>
            </a:r>
            <a:r>
              <a:rPr lang="es-PE" baseline="0" dirty="0" smtClean="0"/>
              <a:t> </a:t>
            </a:r>
            <a:r>
              <a:rPr lang="es-PE" baseline="0" dirty="0" err="1" smtClean="0"/>
              <a:t>geospatial</a:t>
            </a:r>
            <a:r>
              <a:rPr lang="es-PE" baseline="0" dirty="0" smtClean="0"/>
              <a:t> </a:t>
            </a:r>
            <a:r>
              <a:rPr lang="es-PE" baseline="0" dirty="0" err="1" smtClean="0"/>
              <a:t>information</a:t>
            </a:r>
            <a:r>
              <a:rPr lang="es-PE" baseline="0" dirty="0" smtClean="0"/>
              <a:t> </a:t>
            </a:r>
            <a:r>
              <a:rPr lang="es-PE" baseline="0" dirty="0" err="1" smtClean="0"/>
              <a:t>systems</a:t>
            </a:r>
            <a:r>
              <a:rPr lang="es-PE" baseline="0" dirty="0" smtClean="0"/>
              <a:t> (GIS) and </a:t>
            </a:r>
            <a:r>
              <a:rPr lang="es-PE" baseline="0" dirty="0" err="1" smtClean="0"/>
              <a:t>for</a:t>
            </a:r>
            <a:r>
              <a:rPr lang="es-PE" baseline="0" dirty="0" smtClean="0"/>
              <a:t> </a:t>
            </a:r>
            <a:r>
              <a:rPr lang="es-PE" baseline="0" dirty="0" err="1" smtClean="0"/>
              <a:t>deploying</a:t>
            </a:r>
            <a:r>
              <a:rPr lang="es-PE" baseline="0" dirty="0" smtClean="0"/>
              <a:t> </a:t>
            </a:r>
            <a:r>
              <a:rPr lang="es-PE" baseline="0" dirty="0" err="1" smtClean="0"/>
              <a:t>spatial</a:t>
            </a:r>
            <a:r>
              <a:rPr lang="es-PE" baseline="0" dirty="0" smtClean="0"/>
              <a:t> data </a:t>
            </a:r>
            <a:r>
              <a:rPr lang="es-PE" baseline="0" dirty="0" err="1" smtClean="0"/>
              <a:t>infraestructures</a:t>
            </a:r>
            <a:r>
              <a:rPr lang="es-PE" baseline="0" dirty="0" smtClean="0"/>
              <a:t> (</a:t>
            </a:r>
            <a:r>
              <a:rPr lang="es-PE" baseline="0" dirty="0" err="1" smtClean="0"/>
              <a:t>SDI</a:t>
            </a:r>
            <a:r>
              <a:rPr lang="es-PE" baseline="0" dirty="0" smtClean="0"/>
              <a:t>)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17E91-ABDB-4FAE-A573-CA29B4F6D884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1098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Pyshp</a:t>
            </a:r>
            <a:r>
              <a:rPr lang="es-PE" baseline="0" dirty="0" smtClean="0"/>
              <a:t> – </a:t>
            </a:r>
            <a:r>
              <a:rPr lang="es-PE" baseline="0" dirty="0" err="1" smtClean="0"/>
              <a:t>for</a:t>
            </a:r>
            <a:r>
              <a:rPr lang="es-PE" baseline="0" dirty="0" smtClean="0"/>
              <a:t> Reading and </a:t>
            </a:r>
            <a:r>
              <a:rPr lang="es-PE" baseline="0" dirty="0" err="1" smtClean="0"/>
              <a:t>writing</a:t>
            </a:r>
            <a:r>
              <a:rPr lang="es-PE" baseline="0" dirty="0" smtClean="0"/>
              <a:t> </a:t>
            </a:r>
            <a:r>
              <a:rPr lang="es-PE" baseline="0" dirty="0" err="1" smtClean="0"/>
              <a:t>shapefiles</a:t>
            </a:r>
            <a:r>
              <a:rPr lang="es-PE" baseline="0" dirty="0" smtClean="0"/>
              <a:t> (in </a:t>
            </a:r>
            <a:r>
              <a:rPr lang="es-PE" baseline="0" dirty="0" err="1" smtClean="0"/>
              <a:t>pure</a:t>
            </a:r>
            <a:r>
              <a:rPr lang="es-PE" baseline="0" dirty="0" smtClean="0"/>
              <a:t> Python)</a:t>
            </a:r>
          </a:p>
          <a:p>
            <a:r>
              <a:rPr lang="es-PE" baseline="0" dirty="0" err="1" smtClean="0"/>
              <a:t>Pyproj</a:t>
            </a:r>
            <a:r>
              <a:rPr lang="es-PE" baseline="0" dirty="0" smtClean="0"/>
              <a:t> – </a:t>
            </a:r>
            <a:r>
              <a:rPr lang="es-PE" baseline="0" dirty="0" err="1" smtClean="0"/>
              <a:t>for</a:t>
            </a:r>
            <a:r>
              <a:rPr lang="es-PE" baseline="0" dirty="0" smtClean="0"/>
              <a:t> </a:t>
            </a:r>
            <a:r>
              <a:rPr lang="es-PE" baseline="0" dirty="0" err="1" smtClean="0"/>
              <a:t>conversions</a:t>
            </a:r>
            <a:r>
              <a:rPr lang="es-PE" baseline="0" dirty="0" smtClean="0"/>
              <a:t> </a:t>
            </a:r>
            <a:r>
              <a:rPr lang="es-PE" baseline="0" dirty="0" err="1" smtClean="0"/>
              <a:t>between</a:t>
            </a:r>
            <a:r>
              <a:rPr lang="es-PE" baseline="0" dirty="0" smtClean="0"/>
              <a:t> </a:t>
            </a:r>
            <a:r>
              <a:rPr lang="es-PE" baseline="0" dirty="0" err="1" smtClean="0"/>
              <a:t>projections</a:t>
            </a:r>
            <a:r>
              <a:rPr lang="es-PE" baseline="0" dirty="0" smtClean="0"/>
              <a:t> </a:t>
            </a:r>
          </a:p>
          <a:p>
            <a:r>
              <a:rPr lang="es-PE" baseline="0" dirty="0" err="1" smtClean="0"/>
              <a:t>Shapely</a:t>
            </a:r>
            <a:r>
              <a:rPr lang="es-PE" baseline="0" dirty="0" smtClean="0"/>
              <a:t> – </a:t>
            </a:r>
            <a:r>
              <a:rPr lang="es-PE" baseline="0" dirty="0" err="1" smtClean="0"/>
              <a:t>for</a:t>
            </a:r>
            <a:r>
              <a:rPr lang="es-PE" baseline="0" dirty="0" smtClean="0"/>
              <a:t> </a:t>
            </a:r>
            <a:r>
              <a:rPr lang="es-PE" baseline="0" dirty="0" err="1" smtClean="0"/>
              <a:t>geometry</a:t>
            </a:r>
            <a:r>
              <a:rPr lang="es-PE" baseline="0" dirty="0" smtClean="0"/>
              <a:t> </a:t>
            </a:r>
            <a:r>
              <a:rPr lang="es-PE" baseline="0" dirty="0" err="1" smtClean="0"/>
              <a:t>handling</a:t>
            </a:r>
            <a:endParaRPr lang="es-PE" baseline="0" dirty="0" smtClean="0"/>
          </a:p>
          <a:p>
            <a:r>
              <a:rPr lang="es-PE" baseline="0" dirty="0" smtClean="0"/>
              <a:t>Fiona – </a:t>
            </a:r>
            <a:r>
              <a:rPr lang="es-PE" baseline="0" dirty="0" err="1" smtClean="0"/>
              <a:t>for</a:t>
            </a:r>
            <a:r>
              <a:rPr lang="es-PE" baseline="0" dirty="0" smtClean="0"/>
              <a:t> </a:t>
            </a:r>
            <a:r>
              <a:rPr lang="es-PE" baseline="0" dirty="0" err="1" smtClean="0"/>
              <a:t>making</a:t>
            </a:r>
            <a:r>
              <a:rPr lang="es-PE" baseline="0" dirty="0" smtClean="0"/>
              <a:t> </a:t>
            </a:r>
            <a:r>
              <a:rPr lang="es-PE" baseline="0" dirty="0" err="1" smtClean="0"/>
              <a:t>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easy</a:t>
            </a:r>
            <a:r>
              <a:rPr lang="es-PE" baseline="0" dirty="0" smtClean="0"/>
              <a:t> to </a:t>
            </a:r>
            <a:r>
              <a:rPr lang="es-PE" baseline="0" dirty="0" err="1" smtClean="0"/>
              <a:t>read</a:t>
            </a:r>
            <a:r>
              <a:rPr lang="es-PE" baseline="0" dirty="0" smtClean="0"/>
              <a:t>/</a:t>
            </a:r>
            <a:r>
              <a:rPr lang="es-PE" baseline="0" dirty="0" err="1" smtClean="0"/>
              <a:t>write</a:t>
            </a:r>
            <a:r>
              <a:rPr lang="es-PE" baseline="0" dirty="0" smtClean="0"/>
              <a:t> </a:t>
            </a:r>
            <a:r>
              <a:rPr lang="es-PE" baseline="0" dirty="0" err="1" smtClean="0"/>
              <a:t>geospatial</a:t>
            </a:r>
            <a:r>
              <a:rPr lang="es-PE" baseline="0" dirty="0" smtClean="0"/>
              <a:t> data </a:t>
            </a:r>
            <a:r>
              <a:rPr lang="es-PE" baseline="0" dirty="0" err="1" smtClean="0"/>
              <a:t>formats</a:t>
            </a:r>
            <a:endParaRPr lang="es-PE" baseline="0" dirty="0" smtClean="0"/>
          </a:p>
          <a:p>
            <a:r>
              <a:rPr lang="es-PE" baseline="0" dirty="0" err="1" smtClean="0"/>
              <a:t>Ogr</a:t>
            </a:r>
            <a:r>
              <a:rPr lang="es-PE" baseline="0" dirty="0" smtClean="0"/>
              <a:t>/</a:t>
            </a:r>
            <a:r>
              <a:rPr lang="es-PE" baseline="0" dirty="0" err="1" smtClean="0"/>
              <a:t>gdal</a:t>
            </a:r>
            <a:r>
              <a:rPr lang="es-PE" baseline="0" dirty="0" smtClean="0"/>
              <a:t> – </a:t>
            </a:r>
            <a:r>
              <a:rPr lang="es-PE" baseline="0" dirty="0" err="1" smtClean="0"/>
              <a:t>for</a:t>
            </a:r>
            <a:r>
              <a:rPr lang="es-PE" baseline="0" dirty="0" smtClean="0"/>
              <a:t> Reading, </a:t>
            </a:r>
            <a:r>
              <a:rPr lang="es-PE" baseline="0" dirty="0" err="1" smtClean="0"/>
              <a:t>writing</a:t>
            </a:r>
            <a:r>
              <a:rPr lang="es-PE" baseline="0" dirty="0" smtClean="0"/>
              <a:t>, and </a:t>
            </a:r>
            <a:r>
              <a:rPr lang="es-PE" baseline="0" dirty="0" err="1" smtClean="0"/>
              <a:t>transforming</a:t>
            </a:r>
            <a:r>
              <a:rPr lang="es-PE" baseline="0" dirty="0" smtClean="0"/>
              <a:t> </a:t>
            </a:r>
            <a:r>
              <a:rPr lang="es-PE" baseline="0" dirty="0" err="1" smtClean="0"/>
              <a:t>geospatial</a:t>
            </a:r>
            <a:r>
              <a:rPr lang="es-PE" baseline="0" dirty="0" smtClean="0"/>
              <a:t> data </a:t>
            </a:r>
            <a:r>
              <a:rPr lang="es-PE" baseline="0" dirty="0" err="1" smtClean="0"/>
              <a:t>formats</a:t>
            </a:r>
            <a:r>
              <a:rPr lang="es-PE" baseline="0" dirty="0" smtClean="0"/>
              <a:t> *</a:t>
            </a:r>
          </a:p>
          <a:p>
            <a:r>
              <a:rPr lang="es-PE" baseline="0" dirty="0" err="1" smtClean="0"/>
              <a:t>Rasterio</a:t>
            </a:r>
            <a:r>
              <a:rPr lang="es-PE" baseline="0" dirty="0" smtClean="0"/>
              <a:t> – </a:t>
            </a:r>
            <a:r>
              <a:rPr lang="es-PE" baseline="0" dirty="0" err="1" smtClean="0"/>
              <a:t>reads</a:t>
            </a:r>
            <a:r>
              <a:rPr lang="es-PE" baseline="0" dirty="0" smtClean="0"/>
              <a:t> and </a:t>
            </a:r>
            <a:r>
              <a:rPr lang="es-PE" baseline="0" dirty="0" err="1" smtClean="0"/>
              <a:t>writes</a:t>
            </a:r>
            <a:r>
              <a:rPr lang="es-PE" baseline="0" dirty="0" smtClean="0"/>
              <a:t> </a:t>
            </a:r>
            <a:r>
              <a:rPr lang="es-PE" baseline="0" dirty="0" err="1" smtClean="0"/>
              <a:t>geospatial</a:t>
            </a:r>
            <a:r>
              <a:rPr lang="es-PE" baseline="0" dirty="0" smtClean="0"/>
              <a:t> </a:t>
            </a:r>
            <a:r>
              <a:rPr lang="es-PE" baseline="0" dirty="0" err="1" smtClean="0"/>
              <a:t>raster</a:t>
            </a:r>
            <a:r>
              <a:rPr lang="es-PE" baseline="0" dirty="0" smtClean="0"/>
              <a:t> </a:t>
            </a:r>
            <a:r>
              <a:rPr lang="es-PE" baseline="0" dirty="0" err="1" smtClean="0"/>
              <a:t>datasets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17E91-ABDB-4FAE-A573-CA29B4F6D884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03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17E91-ABDB-4FAE-A573-CA29B4F6D884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72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860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559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3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4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392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0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10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615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99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009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2D4A30-99C3-4DFD-91FF-25594EF4010C}" type="datetimeFigureOut">
              <a:rPr lang="es-PE" smtClean="0"/>
              <a:t>25/06/2019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95C21B-470E-4AEF-BB07-2E72743B629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1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location-based-app-with-geodjango-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ppinggis.com/2017/03/geonode-que-e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ersteppenwolf/pyc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blerity/Fion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blerity/Shapel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rcg.is/2kUedk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py/geo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mapnik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k8i3P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pandas/geopand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sgeography.com/spatial-data-types-vector-rast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Aplicación de Python para el análisis de Datos Espaciales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s-MX" dirty="0" smtClean="0"/>
              <a:t>Roy Yali Samaniego</a:t>
            </a:r>
          </a:p>
          <a:p>
            <a:r>
              <a:rPr lang="es-MX" dirty="0" smtClean="0"/>
              <a:t>ryali93@gmail.com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63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Formatos de archivo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PE" sz="2400" dirty="0" err="1" smtClean="0"/>
              <a:t>Shapefile</a:t>
            </a:r>
            <a:endParaRPr lang="es-PE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err="1" smtClean="0"/>
              <a:t>Geojson</a:t>
            </a:r>
            <a:endParaRPr lang="es-PE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err="1" smtClean="0"/>
              <a:t>KML</a:t>
            </a:r>
            <a:endParaRPr lang="es-PE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err="1" smtClean="0"/>
              <a:t>FileGeodatabase</a:t>
            </a:r>
            <a:endParaRPr lang="es-PE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err="1" smtClean="0"/>
              <a:t>Geotiff</a:t>
            </a:r>
            <a:endParaRPr lang="es-PE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err="1" smtClean="0"/>
              <a:t>Geopackage</a:t>
            </a:r>
            <a:endParaRPr lang="es-PE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err="1" smtClean="0"/>
              <a:t>Spatialite</a:t>
            </a:r>
            <a:endParaRPr lang="es-PE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smtClean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259457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 smtClean="0"/>
              <a:t>Python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8237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Python para datos espaciales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PE" sz="2800" dirty="0"/>
              <a:t>Herramientas / bibliotecas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800" dirty="0" smtClean="0"/>
              <a:t>Comercial </a:t>
            </a:r>
            <a:r>
              <a:rPr lang="es-PE" sz="2800" dirty="0"/>
              <a:t>/ </a:t>
            </a:r>
            <a:r>
              <a:rPr lang="es-PE" sz="2800" dirty="0" smtClean="0"/>
              <a:t>libre</a:t>
            </a:r>
            <a:endParaRPr lang="es-P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s-PE" sz="2800" dirty="0"/>
              <a:t>Escritorio / Servidor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800" dirty="0"/>
              <a:t>Análisis / Visualización / </a:t>
            </a:r>
            <a:r>
              <a:rPr lang="es-PE" sz="2800" dirty="0" err="1" smtClean="0"/>
              <a:t>ETL</a:t>
            </a:r>
            <a:r>
              <a:rPr lang="es-PE" sz="2800" dirty="0" smtClean="0"/>
              <a:t> (</a:t>
            </a:r>
            <a:r>
              <a:rPr lang="es-PE" sz="2800" dirty="0" err="1" smtClean="0"/>
              <a:t>Extract</a:t>
            </a:r>
            <a:r>
              <a:rPr lang="es-PE" sz="2800" dirty="0"/>
              <a:t> </a:t>
            </a:r>
            <a:r>
              <a:rPr lang="es-PE" sz="2800" dirty="0" err="1" smtClean="0"/>
              <a:t>Transform</a:t>
            </a:r>
            <a:r>
              <a:rPr lang="es-PE" sz="2800" dirty="0" smtClean="0"/>
              <a:t> and Load)</a:t>
            </a:r>
          </a:p>
        </p:txBody>
      </p:sp>
    </p:spTree>
    <p:extLst>
      <p:ext uri="{BB962C8B-B14F-4D97-AF65-F5344CB8AC3E}">
        <p14:creationId xmlns:p14="http://schemas.microsoft.com/office/powerpoint/2010/main" val="248354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Python para datos espaciales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400" b="1" dirty="0" err="1" smtClean="0"/>
              <a:t>ESRI</a:t>
            </a:r>
            <a:endParaRPr lang="es-PE" b="1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PE" sz="2400" dirty="0" err="1" smtClean="0"/>
              <a:t>Arcpy</a:t>
            </a:r>
            <a:endParaRPr lang="es-PE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PE" sz="2000" dirty="0" smtClean="0"/>
              <a:t>Desktop: Automatización / Personalización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PE" sz="2000" dirty="0" smtClean="0"/>
              <a:t>Server: </a:t>
            </a:r>
            <a:r>
              <a:rPr lang="es-PE" sz="2000" dirty="0" err="1" smtClean="0"/>
              <a:t>Geoprocesos</a:t>
            </a:r>
            <a:r>
              <a:rPr lang="es-PE" sz="2000" dirty="0" smtClean="0"/>
              <a:t> como “Web </a:t>
            </a:r>
            <a:r>
              <a:rPr lang="es-PE" sz="2000" dirty="0" err="1" smtClean="0"/>
              <a:t>Service</a:t>
            </a:r>
            <a:r>
              <a:rPr lang="es-PE" sz="2000" dirty="0" smtClean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err="1" smtClean="0"/>
              <a:t>Arcgis</a:t>
            </a:r>
            <a:r>
              <a:rPr lang="es-PE" sz="2400" dirty="0" smtClean="0"/>
              <a:t> Web: </a:t>
            </a:r>
            <a:r>
              <a:rPr lang="es-PE" sz="2400" dirty="0" err="1" smtClean="0"/>
              <a:t>ArcGIS</a:t>
            </a:r>
            <a:r>
              <a:rPr lang="es-PE" sz="2400" dirty="0" smtClean="0"/>
              <a:t> API </a:t>
            </a:r>
            <a:r>
              <a:rPr lang="es-PE" sz="2400" dirty="0" err="1" smtClean="0"/>
              <a:t>for</a:t>
            </a:r>
            <a:r>
              <a:rPr lang="es-PE" sz="2400" dirty="0" smtClean="0"/>
              <a:t> Python (2017)</a:t>
            </a:r>
            <a:endParaRPr lang="es-PE" sz="24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PE" sz="2400" b="1" dirty="0" err="1" smtClean="0"/>
              <a:t>QGIS</a:t>
            </a:r>
            <a:endParaRPr lang="es-PE" sz="2400" b="1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PE" sz="2400" dirty="0"/>
              <a:t>Open </a:t>
            </a:r>
            <a:r>
              <a:rPr lang="es-PE" sz="2400" dirty="0" err="1"/>
              <a:t>source</a:t>
            </a:r>
            <a:r>
              <a:rPr lang="es-PE" sz="2400" dirty="0"/>
              <a:t> desktop GIS </a:t>
            </a:r>
            <a:r>
              <a:rPr lang="es-PE" sz="2400" dirty="0" err="1"/>
              <a:t>Tool</a:t>
            </a:r>
            <a:r>
              <a:rPr lang="es-PE" sz="2400" dirty="0"/>
              <a:t> </a:t>
            </a:r>
            <a:r>
              <a:rPr lang="es-PE" sz="2400" dirty="0" err="1"/>
              <a:t>written</a:t>
            </a:r>
            <a:r>
              <a:rPr lang="es-PE" sz="2400" dirty="0"/>
              <a:t> in C++, Python, </a:t>
            </a:r>
            <a:r>
              <a:rPr lang="es-PE" sz="2400" dirty="0" err="1"/>
              <a:t>Qt</a:t>
            </a:r>
            <a:endParaRPr lang="es-P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err="1"/>
              <a:t>QGIS</a:t>
            </a:r>
            <a:r>
              <a:rPr lang="es-PE" sz="2400" dirty="0"/>
              <a:t> API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err="1"/>
              <a:t>PyQGIS</a:t>
            </a:r>
            <a:r>
              <a:rPr lang="es-PE" sz="2400" dirty="0"/>
              <a:t>: Scripting </a:t>
            </a:r>
            <a:r>
              <a:rPr lang="es-PE" sz="2400" dirty="0" err="1"/>
              <a:t>using</a:t>
            </a:r>
            <a:r>
              <a:rPr lang="es-PE" sz="2400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/>
              <a:t>Server: </a:t>
            </a:r>
            <a:r>
              <a:rPr lang="es-PE" sz="2400" dirty="0" err="1"/>
              <a:t>Qgis</a:t>
            </a:r>
            <a:r>
              <a:rPr lang="es-PE" sz="2400" dirty="0"/>
              <a:t> Server Python </a:t>
            </a:r>
            <a:r>
              <a:rPr lang="es-PE" sz="2400" dirty="0" err="1" smtClean="0"/>
              <a:t>plugins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19378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Python para datos espaciales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PE" sz="2400" b="1" dirty="0" err="1" smtClean="0"/>
              <a:t>CKAN</a:t>
            </a:r>
            <a:r>
              <a:rPr lang="es-PE" sz="2400" b="1" dirty="0" smtClean="0"/>
              <a:t>: </a:t>
            </a:r>
            <a:r>
              <a:rPr lang="es-PE" sz="2400" dirty="0" smtClean="0"/>
              <a:t>Sistema de gestión de código abierto basado en web para el almacenamiento y distribución de datos abiertos (incluidos datos geoespaciales)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b="1" dirty="0" err="1" smtClean="0"/>
              <a:t>GeoDjango</a:t>
            </a:r>
            <a:r>
              <a:rPr lang="es-PE" sz="2400" b="1" dirty="0" smtClean="0"/>
              <a:t>: </a:t>
            </a:r>
            <a:r>
              <a:rPr lang="es-PE" sz="2400" dirty="0" smtClean="0"/>
              <a:t>Almacenamiento y manipulación de datos geográficos utilizando el </a:t>
            </a:r>
            <a:r>
              <a:rPr lang="es-PE" sz="2400" dirty="0" err="1" smtClean="0"/>
              <a:t>ORM</a:t>
            </a:r>
            <a:r>
              <a:rPr lang="es-PE" sz="2400" dirty="0" smtClean="0"/>
              <a:t> de Django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b="1" dirty="0" err="1" smtClean="0"/>
              <a:t>Geonode</a:t>
            </a:r>
            <a:r>
              <a:rPr lang="es-PE" sz="2400" b="1" dirty="0" smtClean="0"/>
              <a:t>: </a:t>
            </a:r>
            <a:r>
              <a:rPr lang="es-PE" sz="2400" dirty="0" smtClean="0"/>
              <a:t>Aplicación y plataforma basada en web para desarrollar sistemas de información geoespacial (GIS) y para desplegar infraestructuras de datos espaciales (</a:t>
            </a:r>
            <a:r>
              <a:rPr lang="es-PE" sz="2400" dirty="0" err="1" smtClean="0"/>
              <a:t>SDI</a:t>
            </a:r>
            <a:r>
              <a:rPr lang="es-PE" sz="24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0" indent="0">
              <a:buNone/>
            </a:pPr>
            <a:r>
              <a:rPr lang="es-PE" sz="2400" dirty="0">
                <a:hlinkClick r:id="rId3"/>
              </a:rPr>
              <a:t>https://realpython.com/location-based-app-with-geodjango-tutorial/</a:t>
            </a:r>
            <a:endParaRPr lang="es-PE" sz="2400" dirty="0" smtClean="0"/>
          </a:p>
          <a:p>
            <a:pPr marL="0" indent="0">
              <a:buNone/>
            </a:pPr>
            <a:r>
              <a:rPr lang="es-PE" sz="2400" dirty="0">
                <a:hlinkClick r:id="rId4"/>
              </a:rPr>
              <a:t>https://mappinggis.com/2017/03/geonode-que-es/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47847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Librerías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PE" sz="2400" b="1" dirty="0" err="1"/>
              <a:t>p</a:t>
            </a:r>
            <a:r>
              <a:rPr lang="es-PE" sz="2400" b="1" dirty="0" err="1" smtClean="0"/>
              <a:t>yshp</a:t>
            </a:r>
            <a:r>
              <a:rPr lang="es-PE" sz="2400" b="1" dirty="0" smtClean="0"/>
              <a:t>:</a:t>
            </a:r>
            <a:r>
              <a:rPr lang="es-PE" sz="2400" dirty="0" smtClean="0"/>
              <a:t> </a:t>
            </a:r>
            <a:r>
              <a:rPr lang="es-PE" sz="2400" dirty="0"/>
              <a:t>para leer y escribir </a:t>
            </a:r>
            <a:r>
              <a:rPr lang="es-PE" sz="2400" dirty="0" err="1"/>
              <a:t>shapefiles</a:t>
            </a:r>
            <a:r>
              <a:rPr lang="es-PE" sz="2400" dirty="0"/>
              <a:t> (en Python puro)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b="1" dirty="0" err="1" smtClean="0"/>
              <a:t>pyproj</a:t>
            </a:r>
            <a:r>
              <a:rPr lang="es-PE" sz="2400" dirty="0" smtClean="0"/>
              <a:t>: </a:t>
            </a:r>
            <a:r>
              <a:rPr lang="es-PE" sz="2400" dirty="0"/>
              <a:t>para conversiones entre proyecciones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b="1" dirty="0" err="1" smtClean="0"/>
              <a:t>shapely</a:t>
            </a:r>
            <a:r>
              <a:rPr lang="es-PE" sz="2400" b="1" dirty="0" smtClean="0"/>
              <a:t>:</a:t>
            </a:r>
            <a:r>
              <a:rPr lang="es-PE" sz="2400" dirty="0" smtClean="0"/>
              <a:t> para </a:t>
            </a:r>
            <a:r>
              <a:rPr lang="es-PE" sz="2400" dirty="0"/>
              <a:t>manejo de geometría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b="1" dirty="0" err="1" smtClean="0"/>
              <a:t>fiona</a:t>
            </a:r>
            <a:r>
              <a:rPr lang="es-PE" sz="2400" b="1" dirty="0" smtClean="0"/>
              <a:t>:</a:t>
            </a:r>
            <a:r>
              <a:rPr lang="es-PE" sz="2400" dirty="0" smtClean="0"/>
              <a:t> </a:t>
            </a:r>
            <a:r>
              <a:rPr lang="es-PE" sz="2400" dirty="0"/>
              <a:t>por facilitar la lectura / escritura de formatos de datos geoespaciales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b="1" dirty="0" err="1" smtClean="0"/>
              <a:t>ogr</a:t>
            </a:r>
            <a:r>
              <a:rPr lang="es-PE" sz="2400" b="1" dirty="0" smtClean="0"/>
              <a:t> </a:t>
            </a:r>
            <a:r>
              <a:rPr lang="es-PE" sz="2400" b="1" dirty="0"/>
              <a:t>/ </a:t>
            </a:r>
            <a:r>
              <a:rPr lang="es-PE" sz="2400" b="1" dirty="0" err="1" smtClean="0"/>
              <a:t>gdal</a:t>
            </a:r>
            <a:r>
              <a:rPr lang="es-PE" sz="2400" b="1" dirty="0" smtClean="0"/>
              <a:t>: </a:t>
            </a:r>
            <a:r>
              <a:rPr lang="es-PE" sz="2400" dirty="0"/>
              <a:t>para leer, escribir y transformar formatos de datos geoespaciales 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b="1" dirty="0" err="1" smtClean="0"/>
              <a:t>rasterio</a:t>
            </a:r>
            <a:r>
              <a:rPr lang="es-PE" sz="2400" b="1" dirty="0" smtClean="0"/>
              <a:t>:</a:t>
            </a:r>
            <a:r>
              <a:rPr lang="es-PE" sz="2400" dirty="0" smtClean="0"/>
              <a:t> </a:t>
            </a:r>
            <a:r>
              <a:rPr lang="es-PE" sz="2400" dirty="0"/>
              <a:t>lee y escribe </a:t>
            </a:r>
            <a:r>
              <a:rPr lang="es-PE" sz="2400" dirty="0" err="1"/>
              <a:t>datasets</a:t>
            </a:r>
            <a:r>
              <a:rPr lang="es-PE" sz="2400" dirty="0"/>
              <a:t> geoespaciales</a:t>
            </a:r>
          </a:p>
        </p:txBody>
      </p:sp>
    </p:spTree>
    <p:extLst>
      <p:ext uri="{BB962C8B-B14F-4D97-AF65-F5344CB8AC3E}">
        <p14:creationId xmlns:p14="http://schemas.microsoft.com/office/powerpoint/2010/main" val="256989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 smtClean="0"/>
              <a:t>Algo de código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258906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35001"/>
          <a:stretch/>
        </p:blipFill>
        <p:spPr>
          <a:xfrm>
            <a:off x="1470554" y="149225"/>
            <a:ext cx="9420225" cy="57959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0" y="5945201"/>
            <a:ext cx="8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hlinkClick r:id="rId4"/>
              </a:rPr>
              <a:t>https://github.com/dersteppenwolf/pycon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871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PE" sz="3600" dirty="0" smtClean="0"/>
              <a:t>data/</a:t>
            </a:r>
            <a:r>
              <a:rPr lang="es-PE" sz="3600" dirty="0" err="1" smtClean="0"/>
              <a:t>shp</a:t>
            </a:r>
            <a:r>
              <a:rPr lang="es-PE" sz="3600" dirty="0" smtClean="0"/>
              <a:t>/</a:t>
            </a:r>
            <a:r>
              <a:rPr lang="es-PE" sz="3600" dirty="0" err="1" smtClean="0"/>
              <a:t>TM_WORLD_BORDERS</a:t>
            </a:r>
            <a:endParaRPr lang="es-PE" sz="3600" dirty="0"/>
          </a:p>
        </p:txBody>
      </p:sp>
      <p:pic>
        <p:nvPicPr>
          <p:cNvPr id="8" name="Object 1" descr="preencoded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9" t="10174" r="556" b="10268"/>
          <a:stretch/>
        </p:blipFill>
        <p:spPr>
          <a:xfrm>
            <a:off x="1466850" y="1836419"/>
            <a:ext cx="9319260" cy="43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9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38818" y="177120"/>
            <a:ext cx="11229068" cy="60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2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Tópicos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800" dirty="0" smtClean="0"/>
              <a:t>Datos espaciales?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800" dirty="0" smtClean="0"/>
              <a:t>Python?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800" dirty="0" smtClean="0"/>
              <a:t>Visualización de datos espaciales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800" dirty="0" smtClean="0"/>
              <a:t>Análisis de datos espaciales (Básico)</a:t>
            </a:r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379949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95" y="283785"/>
            <a:ext cx="10266437" cy="58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38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Fiona</a:t>
            </a:r>
            <a:endParaRPr lang="es-PE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hlinkClick r:id="rId2"/>
              </a:rPr>
              <a:t>https://github.com/Toblerity/Fiona</a:t>
            </a:r>
            <a:endParaRPr lang="es-MX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smtClean="0"/>
              <a:t>Fiona </a:t>
            </a:r>
            <a:r>
              <a:rPr lang="es-PE" sz="2400" dirty="0"/>
              <a:t>es </a:t>
            </a:r>
            <a:r>
              <a:rPr lang="es-PE" sz="2400" dirty="0" smtClean="0"/>
              <a:t>una API </a:t>
            </a:r>
            <a:r>
              <a:rPr lang="es-PE" sz="2400" dirty="0"/>
              <a:t>limpia y ágil de </a:t>
            </a:r>
            <a:r>
              <a:rPr lang="es-PE" sz="2400" dirty="0" err="1"/>
              <a:t>OGR</a:t>
            </a:r>
            <a:r>
              <a:rPr lang="es-PE" sz="2400" dirty="0"/>
              <a:t> para programadores de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/>
              <a:t>Fiona </a:t>
            </a:r>
            <a:r>
              <a:rPr lang="es-PE" sz="2400" dirty="0" smtClean="0"/>
              <a:t>permite leer </a:t>
            </a:r>
            <a:r>
              <a:rPr lang="es-PE" sz="2400" dirty="0"/>
              <a:t>y escribir </a:t>
            </a:r>
            <a:r>
              <a:rPr lang="es-PE" sz="2400" dirty="0" smtClean="0"/>
              <a:t>diferentes formatos </a:t>
            </a:r>
            <a:r>
              <a:rPr lang="es-PE" sz="2400" dirty="0"/>
              <a:t>de datos. Para ello utiliza </a:t>
            </a:r>
            <a:r>
              <a:rPr lang="es-PE" sz="2400" dirty="0" err="1"/>
              <a:t>OGR</a:t>
            </a:r>
            <a:r>
              <a:rPr lang="es-PE" sz="2400" dirty="0"/>
              <a:t>, el sistema de conversión de código abierto más popular.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/>
              <a:t>La biblioteca de características simples de </a:t>
            </a:r>
            <a:r>
              <a:rPr lang="es-PE" sz="2400" dirty="0" err="1"/>
              <a:t>OGR</a:t>
            </a:r>
            <a:r>
              <a:rPr lang="es-PE" sz="2400" dirty="0"/>
              <a:t> es una biblioteca de código abierto de C ++ que proporciona acceso de lectura (y, a veces, escritura) a una variedad de formatos de archivos vectoriales, incluidos los </a:t>
            </a:r>
            <a:r>
              <a:rPr lang="es-PE" sz="2400" dirty="0" err="1"/>
              <a:t>shapefiles</a:t>
            </a:r>
            <a:r>
              <a:rPr lang="es-PE" sz="2400" dirty="0"/>
              <a:t> </a:t>
            </a:r>
            <a:r>
              <a:rPr lang="es-PE" sz="2400" dirty="0" err="1"/>
              <a:t>ESRI</a:t>
            </a:r>
            <a:r>
              <a:rPr lang="es-PE" sz="2400" dirty="0"/>
              <a:t>, S-57, </a:t>
            </a:r>
            <a:r>
              <a:rPr lang="es-PE" sz="2400" dirty="0" err="1"/>
              <a:t>SDTS</a:t>
            </a:r>
            <a:r>
              <a:rPr lang="es-PE" sz="2400" dirty="0"/>
              <a:t>, </a:t>
            </a:r>
            <a:r>
              <a:rPr lang="es-PE" sz="2400" dirty="0" err="1"/>
              <a:t>PostGIS</a:t>
            </a:r>
            <a:r>
              <a:rPr lang="es-PE" sz="2400" dirty="0"/>
              <a:t>, Oracle </a:t>
            </a:r>
            <a:r>
              <a:rPr lang="es-PE" sz="2400" dirty="0" err="1"/>
              <a:t>Spatial</a:t>
            </a:r>
            <a:r>
              <a:rPr lang="es-PE" sz="2400" dirty="0"/>
              <a:t> y </a:t>
            </a:r>
            <a:r>
              <a:rPr lang="es-PE" sz="2400" dirty="0" err="1"/>
              <a:t>Mapinfo</a:t>
            </a:r>
            <a:r>
              <a:rPr lang="es-PE" sz="2400" dirty="0"/>
              <a:t> </a:t>
            </a:r>
            <a:r>
              <a:rPr lang="es-PE" sz="2400" dirty="0" err="1"/>
              <a:t>mid</a:t>
            </a:r>
            <a:r>
              <a:rPr lang="es-PE" sz="2400" dirty="0"/>
              <a:t> / </a:t>
            </a:r>
            <a:r>
              <a:rPr lang="es-PE" sz="2400" dirty="0" err="1"/>
              <a:t>mif</a:t>
            </a:r>
            <a:r>
              <a:rPr lang="es-PE" sz="2400" dirty="0"/>
              <a:t> y </a:t>
            </a:r>
            <a:r>
              <a:rPr lang="es-PE" sz="2400" dirty="0" err="1"/>
              <a:t>TAB</a:t>
            </a:r>
            <a:r>
              <a:rPr lang="es-P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50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522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 smtClean="0"/>
              <a:t>Conversión de formatos de datos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264704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Desde </a:t>
            </a:r>
            <a:r>
              <a:rPr lang="es-MX" b="1" dirty="0" err="1" smtClean="0"/>
              <a:t>CSV</a:t>
            </a:r>
            <a:r>
              <a:rPr lang="es-MX" b="1" dirty="0" smtClean="0"/>
              <a:t> a </a:t>
            </a:r>
            <a:r>
              <a:rPr lang="es-MX" b="1" dirty="0" err="1" smtClean="0"/>
              <a:t>SHP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6935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Shapely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>
                <a:hlinkClick r:id="rId2"/>
              </a:rPr>
              <a:t>https://github.com/Toblerity/Shapely</a:t>
            </a:r>
            <a:endParaRPr lang="es-MX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smtClean="0"/>
              <a:t>Manipulación y análisis de objetos geométricos en el plano cartesiano.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400" dirty="0" smtClean="0"/>
              <a:t>Con </a:t>
            </a:r>
            <a:r>
              <a:rPr lang="es-PE" sz="2400" dirty="0" err="1" smtClean="0"/>
              <a:t>Shapely</a:t>
            </a:r>
            <a:r>
              <a:rPr lang="es-PE" sz="2400" dirty="0" smtClean="0"/>
              <a:t>, puedes hacer cosas como búferes, uniones, intersecciones, extraer </a:t>
            </a:r>
            <a:r>
              <a:rPr lang="es-PE" sz="2400" dirty="0" err="1" smtClean="0"/>
              <a:t>centroides</a:t>
            </a:r>
            <a:r>
              <a:rPr lang="es-PE" sz="2400" dirty="0" smtClean="0"/>
              <a:t>, cascos convexos y mucho más.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898171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0476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199" y="594359"/>
            <a:ext cx="3318933" cy="2286000"/>
          </a:xfrm>
        </p:spPr>
        <p:txBody>
          <a:bodyPr>
            <a:normAutofit/>
          </a:bodyPr>
          <a:lstStyle/>
          <a:p>
            <a:r>
              <a:rPr lang="es-MX" sz="4000" b="1" dirty="0" err="1" smtClean="0"/>
              <a:t>Geocodificación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185089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Qué es </a:t>
            </a:r>
            <a:r>
              <a:rPr lang="es-MX" b="1" dirty="0" err="1" smtClean="0"/>
              <a:t>geocodificación</a:t>
            </a:r>
            <a:r>
              <a:rPr lang="es-MX" b="1" dirty="0" smtClean="0"/>
              <a:t>?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PE" sz="2400" dirty="0" smtClean="0"/>
              <a:t>Es </a:t>
            </a:r>
            <a:r>
              <a:rPr lang="es-PE" sz="2400" dirty="0"/>
              <a:t>el proceso de transformar una descripción de una ubicación, como un par de coordenadas, una dirección o el nombre de un </a:t>
            </a:r>
            <a:r>
              <a:rPr lang="es-PE" sz="2400" dirty="0" smtClean="0"/>
              <a:t>lugar </a:t>
            </a:r>
            <a:r>
              <a:rPr lang="es-PE" sz="2400" dirty="0"/>
              <a:t>a una ubicación en la Superficie de la Tierra</a:t>
            </a:r>
            <a:endParaRPr lang="es-PE" sz="2400" dirty="0" smtClean="0"/>
          </a:p>
          <a:p>
            <a:r>
              <a:rPr lang="es-PE" sz="2400" dirty="0" smtClean="0">
                <a:hlinkClick r:id="rId2"/>
              </a:rPr>
              <a:t>http://arcg.is/2kUedk7</a:t>
            </a:r>
            <a:endParaRPr lang="es-PE" sz="2400" dirty="0" smtClean="0"/>
          </a:p>
          <a:p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1481218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Geopy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7333"/>
          </a:xfrm>
        </p:spPr>
        <p:txBody>
          <a:bodyPr>
            <a:normAutofit/>
          </a:bodyPr>
          <a:lstStyle/>
          <a:p>
            <a:r>
              <a:rPr lang="es-MX" dirty="0" smtClean="0">
                <a:hlinkClick r:id="rId2"/>
              </a:rPr>
              <a:t>https://github.com/geopy/geopy</a:t>
            </a: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Geopy</a:t>
            </a:r>
            <a:r>
              <a:rPr lang="es-MX" dirty="0"/>
              <a:t> facilita a los desarrolladores de Python localizar las coordenadas de direcciones, ciudades, países y puntos de referencia en todo el mundo utilizando </a:t>
            </a:r>
            <a:r>
              <a:rPr lang="es-MX" dirty="0" err="1"/>
              <a:t>geocodificadores</a:t>
            </a:r>
            <a:r>
              <a:rPr lang="es-MX" dirty="0"/>
              <a:t> de terceros y otras fuentes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 smtClean="0"/>
              <a:t>Geopy</a:t>
            </a:r>
            <a:r>
              <a:rPr lang="es-MX" dirty="0" smtClean="0"/>
              <a:t> </a:t>
            </a:r>
            <a:r>
              <a:rPr lang="es-MX" dirty="0"/>
              <a:t>incluye clases de </a:t>
            </a:r>
            <a:r>
              <a:rPr lang="es-MX" dirty="0" err="1"/>
              <a:t>geocodificadores</a:t>
            </a:r>
            <a:r>
              <a:rPr lang="es-MX" dirty="0"/>
              <a:t> para </a:t>
            </a:r>
            <a:r>
              <a:rPr lang="es-MX" dirty="0" smtClean="0"/>
              <a:t>diferentes servicios de </a:t>
            </a:r>
            <a:r>
              <a:rPr lang="es-MX" dirty="0" err="1" smtClean="0"/>
              <a:t>geocodificación</a:t>
            </a:r>
            <a:r>
              <a:rPr lang="es-MX" dirty="0" smtClean="0"/>
              <a:t>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97280" y="3911600"/>
            <a:ext cx="525272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OpenStreetMap</a:t>
            </a:r>
            <a:r>
              <a:rPr lang="es-MX" dirty="0"/>
              <a:t> </a:t>
            </a:r>
            <a:r>
              <a:rPr lang="es-MX" dirty="0" err="1" smtClean="0"/>
              <a:t>Nominatim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ESRI</a:t>
            </a:r>
            <a:r>
              <a:rPr lang="es-MX" dirty="0"/>
              <a:t> </a:t>
            </a:r>
            <a:r>
              <a:rPr lang="es-MX" dirty="0" err="1"/>
              <a:t>ArcGIS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Google </a:t>
            </a:r>
            <a:r>
              <a:rPr lang="es-MX" dirty="0" err="1"/>
              <a:t>Geocoding</a:t>
            </a:r>
            <a:r>
              <a:rPr lang="es-MX" dirty="0"/>
              <a:t> API (V3)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Baidu</a:t>
            </a:r>
            <a:r>
              <a:rPr lang="es-MX" dirty="0"/>
              <a:t> </a:t>
            </a:r>
            <a:r>
              <a:rPr lang="es-MX" dirty="0" err="1"/>
              <a:t>Maps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Bing </a:t>
            </a:r>
            <a:r>
              <a:rPr lang="es-MX" dirty="0" err="1"/>
              <a:t>Maps</a:t>
            </a:r>
            <a:r>
              <a:rPr lang="es-MX" dirty="0"/>
              <a:t>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Mapzen</a:t>
            </a:r>
            <a:r>
              <a:rPr lang="es-MX" dirty="0"/>
              <a:t> </a:t>
            </a:r>
            <a:r>
              <a:rPr lang="es-MX" dirty="0" err="1"/>
              <a:t>Search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 smtClean="0"/>
              <a:t>Yandex</a:t>
            </a:r>
            <a:endParaRPr lang="es-MX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IGN</a:t>
            </a:r>
            <a:r>
              <a:rPr lang="es-MX" dirty="0"/>
              <a:t> </a:t>
            </a:r>
            <a:r>
              <a:rPr lang="es-MX" dirty="0" smtClean="0"/>
              <a:t>France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6088743" y="39116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MX" dirty="0" err="1" smtClean="0"/>
              <a:t>GeoNames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NaviData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OpenMapQuest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What3Words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OpenCage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SmartStreets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geocoder.us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GeocodeFarm</a:t>
            </a:r>
            <a:r>
              <a:rPr lang="es-MX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428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767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84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199" y="594359"/>
            <a:ext cx="3318933" cy="2286000"/>
          </a:xfrm>
        </p:spPr>
        <p:txBody>
          <a:bodyPr>
            <a:normAutofit/>
          </a:bodyPr>
          <a:lstStyle/>
          <a:p>
            <a:r>
              <a:rPr lang="es-MX" sz="4000" b="1" dirty="0" smtClean="0"/>
              <a:t>Visualización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3438956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Mapnik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441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>
                <a:hlinkClick r:id="rId2"/>
              </a:rPr>
              <a:t>http://mapnik.org</a:t>
            </a: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El núcleo de la visualización y procesamiento geoespacial.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 err="1" smtClean="0"/>
              <a:t>Mapnik</a:t>
            </a:r>
            <a:r>
              <a:rPr lang="es-PE" dirty="0" smtClean="0"/>
              <a:t> </a:t>
            </a:r>
            <a:r>
              <a:rPr lang="es-PE" dirty="0"/>
              <a:t>combina una salida de imagen de píxeles perfectos con algoritmos cartográficos muy rápidos y expone interfaces en C ++, Python y </a:t>
            </a:r>
            <a:r>
              <a:rPr lang="es-PE" dirty="0" err="1"/>
              <a:t>Node</a:t>
            </a:r>
            <a:r>
              <a:rPr lang="es-PE" dirty="0"/>
              <a:t>.</a:t>
            </a:r>
            <a:endParaRPr lang="es-MX" dirty="0"/>
          </a:p>
        </p:txBody>
      </p:sp>
      <p:pic>
        <p:nvPicPr>
          <p:cNvPr id="4" name="Object 1" descr="preencoded.png"/>
          <p:cNvPicPr>
            <a:picLocks noChangeAspect="1"/>
          </p:cNvPicPr>
          <p:nvPr/>
        </p:nvPicPr>
        <p:blipFill rotWithShape="1">
          <a:blip r:embed="rId3"/>
          <a:srcRect t="51852" b="1544"/>
          <a:stretch/>
        </p:blipFill>
        <p:spPr>
          <a:xfrm>
            <a:off x="1097280" y="3589867"/>
            <a:ext cx="9947380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37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/>
          <p:cNvPicPr>
            <a:picLocks noChangeAspect="1"/>
          </p:cNvPicPr>
          <p:nvPr/>
        </p:nvPicPr>
        <p:blipFill rotWithShape="1">
          <a:blip r:embed="rId2"/>
          <a:srcRect l="1909" t="4938" r="1909" b="8950"/>
          <a:stretch/>
        </p:blipFill>
        <p:spPr>
          <a:xfrm>
            <a:off x="389466" y="338665"/>
            <a:ext cx="11432124" cy="57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4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199" y="594359"/>
            <a:ext cx="3318933" cy="2286000"/>
          </a:xfrm>
        </p:spPr>
        <p:txBody>
          <a:bodyPr>
            <a:normAutofit/>
          </a:bodyPr>
          <a:lstStyle/>
          <a:p>
            <a:r>
              <a:rPr lang="es-MX" sz="4000" b="1" dirty="0" smtClean="0"/>
              <a:t>Análisis espacial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1915072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Análisis espacial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Los datos geoespaciales son más mapas tan que</a:t>
            </a:r>
          </a:p>
          <a:p>
            <a:pPr marL="0" indent="0">
              <a:buNone/>
            </a:pPr>
            <a:r>
              <a:rPr lang="es-PE" dirty="0"/>
              <a:t>¿Qué es el </a:t>
            </a:r>
            <a:r>
              <a:rPr lang="es-PE" dirty="0" err="1"/>
              <a:t>geoprocesamiento</a:t>
            </a:r>
            <a:r>
              <a:rPr lang="es-P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El </a:t>
            </a:r>
            <a:r>
              <a:rPr lang="es-PE" dirty="0" err="1"/>
              <a:t>geoprocesamiento</a:t>
            </a:r>
            <a:r>
              <a:rPr lang="es-PE" dirty="0"/>
              <a:t> es cualquier operación GIS utilizada para </a:t>
            </a:r>
            <a:r>
              <a:rPr lang="es-PE" b="1" dirty="0"/>
              <a:t>manipular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Una operación de </a:t>
            </a:r>
            <a:r>
              <a:rPr lang="es-PE" dirty="0" err="1"/>
              <a:t>geoprocesamiento</a:t>
            </a:r>
            <a:r>
              <a:rPr lang="es-PE" dirty="0"/>
              <a:t> típica toma un conjunto de datos de </a:t>
            </a:r>
            <a:r>
              <a:rPr lang="es-PE" b="1" dirty="0"/>
              <a:t>entrada</a:t>
            </a:r>
            <a:r>
              <a:rPr lang="es-PE" dirty="0"/>
              <a:t>, realiza una </a:t>
            </a:r>
            <a:r>
              <a:rPr lang="es-PE" b="1" dirty="0"/>
              <a:t>operación </a:t>
            </a:r>
            <a:r>
              <a:rPr lang="es-PE" dirty="0"/>
              <a:t>en ese conjunto de datos y devuelve el resultado de la operación como un conjunto de datos de salida, también conocido como </a:t>
            </a:r>
            <a:r>
              <a:rPr lang="es-PE" b="1" dirty="0"/>
              <a:t>datos derivados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Operaciones de </a:t>
            </a:r>
            <a:r>
              <a:rPr lang="es-PE" dirty="0" err="1"/>
              <a:t>geoprocesamiento</a:t>
            </a:r>
            <a:r>
              <a:rPr lang="es-PE" dirty="0"/>
              <a:t> comunes: superposición de </a:t>
            </a:r>
            <a:r>
              <a:rPr lang="es-PE" dirty="0" smtClean="0"/>
              <a:t>entidades geográficas</a:t>
            </a:r>
            <a:r>
              <a:rPr lang="es-PE" dirty="0"/>
              <a:t>, selección y análisis de </a:t>
            </a:r>
            <a:r>
              <a:rPr lang="es-PE" dirty="0" smtClean="0"/>
              <a:t>entidades, </a:t>
            </a:r>
            <a:r>
              <a:rPr lang="es-PE" dirty="0"/>
              <a:t>procesamiento de topología y conversión de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El </a:t>
            </a:r>
            <a:r>
              <a:rPr lang="es-PE" dirty="0" err="1"/>
              <a:t>geoprocesamiento</a:t>
            </a:r>
            <a:r>
              <a:rPr lang="es-PE" dirty="0"/>
              <a:t> le permite definir, administrar y analizar la información geográfica utilizada para tomar </a:t>
            </a:r>
            <a:r>
              <a:rPr lang="es-PE" dirty="0" smtClean="0"/>
              <a:t>decisiones</a:t>
            </a:r>
          </a:p>
          <a:p>
            <a:pPr marL="0" indent="0">
              <a:buNone/>
            </a:pPr>
            <a:r>
              <a:rPr lang="es-MX" dirty="0" smtClean="0">
                <a:hlinkClick r:id="rId2"/>
              </a:rPr>
              <a:t>http://bit.ly/2k8i3P8</a:t>
            </a:r>
            <a:endParaRPr lang="es-MX" dirty="0" smtClean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30667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Análisis espacial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439920" cy="4023360"/>
          </a:xfrm>
        </p:spPr>
        <p:txBody>
          <a:bodyPr anchor="ctr">
            <a:normAutofit/>
          </a:bodyPr>
          <a:lstStyle/>
          <a:p>
            <a:r>
              <a:rPr lang="es-PE" sz="2800" dirty="0" smtClean="0"/>
              <a:t>El </a:t>
            </a:r>
            <a:r>
              <a:rPr lang="es-PE" sz="2800" dirty="0"/>
              <a:t>análisis espacial incluye cualquiera de las técnicas formales que estudian entidades utilizando sus propiedades topológicas, geométricas o geográficas.</a:t>
            </a:r>
          </a:p>
        </p:txBody>
      </p:sp>
      <p:pic>
        <p:nvPicPr>
          <p:cNvPr id="4" name="Object 1" descr="preencoded.png"/>
          <p:cNvPicPr>
            <a:picLocks noChangeAspect="1"/>
          </p:cNvPicPr>
          <p:nvPr/>
        </p:nvPicPr>
        <p:blipFill rotWithShape="1">
          <a:blip r:embed="rId2"/>
          <a:srcRect l="48611" t="13271" r="11459" b="10185"/>
          <a:stretch/>
        </p:blipFill>
        <p:spPr>
          <a:xfrm>
            <a:off x="6637867" y="1981201"/>
            <a:ext cx="3894668" cy="41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46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Análisis espacial</a:t>
            </a:r>
            <a:endParaRPr lang="es-PE" dirty="0"/>
          </a:p>
        </p:txBody>
      </p:sp>
      <p:pic>
        <p:nvPicPr>
          <p:cNvPr id="4" name="Object 1" descr="preencoded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17" t="27348" r="4249" b="21718"/>
          <a:stretch/>
        </p:blipFill>
        <p:spPr>
          <a:xfrm>
            <a:off x="1366520" y="2506134"/>
            <a:ext cx="9519920" cy="29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8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Geopandas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MX" sz="2800" dirty="0" smtClean="0">
                <a:hlinkClick r:id="rId2"/>
              </a:rPr>
              <a:t>https://github.com/geopandas/geopandas</a:t>
            </a:r>
            <a:endParaRPr lang="es-MX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sz="2800" b="1" dirty="0" smtClean="0"/>
              <a:t>pandas </a:t>
            </a:r>
            <a:r>
              <a:rPr lang="es-PE" sz="2800" dirty="0"/>
              <a:t>es una biblioteca de código abierto, con licencia BSD que proporciona estructuras de datos de alto rendimiento, fáciles de usar y análisis de datos para el lenguaje de programación </a:t>
            </a:r>
            <a:r>
              <a:rPr lang="es-PE" sz="2800" dirty="0" smtClean="0"/>
              <a:t>Python</a:t>
            </a:r>
            <a:endParaRPr lang="es-P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s-PE" sz="2800" b="1" dirty="0" err="1" smtClean="0"/>
              <a:t>geopandas</a:t>
            </a:r>
            <a:r>
              <a:rPr lang="es-PE" sz="2800" b="1" dirty="0" smtClean="0"/>
              <a:t> </a:t>
            </a:r>
            <a:r>
              <a:rPr lang="es-PE" sz="2800" dirty="0"/>
              <a:t>es un proyecto para agregar soporte para </a:t>
            </a:r>
            <a:r>
              <a:rPr lang="es-PE" sz="2800" b="1" dirty="0"/>
              <a:t>datos geográficos </a:t>
            </a:r>
            <a:r>
              <a:rPr lang="es-PE" sz="2800" dirty="0"/>
              <a:t>a objetos </a:t>
            </a:r>
            <a:r>
              <a:rPr lang="es-PE" sz="2800" dirty="0" smtClean="0"/>
              <a:t>pandas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13610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 smtClean="0"/>
              <a:t>Datos espaciales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307738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400" y="286603"/>
            <a:ext cx="10495280" cy="1450757"/>
          </a:xfrm>
        </p:spPr>
        <p:txBody>
          <a:bodyPr/>
          <a:lstStyle/>
          <a:p>
            <a:r>
              <a:rPr lang="es-MX" dirty="0" err="1" smtClean="0"/>
              <a:t>Location</a:t>
            </a:r>
            <a:r>
              <a:rPr lang="es-MX" dirty="0" smtClean="0"/>
              <a:t>, </a:t>
            </a:r>
            <a:r>
              <a:rPr lang="es-MX" dirty="0" err="1" smtClean="0"/>
              <a:t>location</a:t>
            </a:r>
            <a:r>
              <a:rPr lang="es-MX" dirty="0" smtClean="0"/>
              <a:t>, </a:t>
            </a:r>
            <a:r>
              <a:rPr lang="es-MX" dirty="0" err="1"/>
              <a:t>location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400" y="1845734"/>
            <a:ext cx="4419600" cy="4023360"/>
          </a:xfrm>
        </p:spPr>
        <p:txBody>
          <a:bodyPr/>
          <a:lstStyle/>
          <a:p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buy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home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wrong</a:t>
            </a:r>
            <a:r>
              <a:rPr lang="es-MX" dirty="0" smtClean="0"/>
              <a:t> </a:t>
            </a:r>
            <a:r>
              <a:rPr lang="es-MX" dirty="0" err="1" smtClean="0"/>
              <a:t>location</a:t>
            </a:r>
            <a:r>
              <a:rPr lang="es-MX" dirty="0" smtClean="0"/>
              <a:t>.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structure</a:t>
            </a:r>
            <a:r>
              <a:rPr lang="es-MX" dirty="0" smtClean="0"/>
              <a:t>, </a:t>
            </a:r>
            <a:r>
              <a:rPr lang="es-MX" dirty="0" err="1" smtClean="0"/>
              <a:t>remodel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alter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home’s</a:t>
            </a:r>
            <a:r>
              <a:rPr lang="es-MX" dirty="0" smtClean="0"/>
              <a:t> </a:t>
            </a:r>
            <a:r>
              <a:rPr lang="es-MX" dirty="0" err="1" smtClean="0"/>
              <a:t>layout</a:t>
            </a:r>
            <a:r>
              <a:rPr lang="es-MX" dirty="0" smtClean="0"/>
              <a:t> </a:t>
            </a:r>
            <a:r>
              <a:rPr lang="es-MX" dirty="0" err="1" smtClean="0"/>
              <a:t>but</a:t>
            </a:r>
            <a:r>
              <a:rPr lang="es-MX" dirty="0" smtClean="0"/>
              <a:t>, </a:t>
            </a:r>
            <a:r>
              <a:rPr lang="es-MX" dirty="0" err="1" smtClean="0"/>
              <a:t>ordinarily</a:t>
            </a:r>
            <a:r>
              <a:rPr lang="es-MX" dirty="0" smtClean="0"/>
              <a:t>,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cannot</a:t>
            </a:r>
            <a:r>
              <a:rPr lang="es-MX" dirty="0" smtClean="0"/>
              <a:t> </a:t>
            </a:r>
            <a:r>
              <a:rPr lang="es-MX" dirty="0" err="1" smtClean="0"/>
              <a:t>move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.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attached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land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http://bit.ly/2fz2ySD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83" y="1845734"/>
            <a:ext cx="6974417" cy="43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Data espacio-temporal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168987" cy="402336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 smtClean="0"/>
              <a:t>“…in Google, </a:t>
            </a:r>
            <a:r>
              <a:rPr lang="es-MX" dirty="0" err="1" smtClean="0"/>
              <a:t>about</a:t>
            </a:r>
            <a:r>
              <a:rPr lang="es-MX" dirty="0" smtClean="0"/>
              <a:t> 25 PB of data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generated</a:t>
            </a:r>
            <a:r>
              <a:rPr lang="es-MX" dirty="0" smtClean="0"/>
              <a:t> per </a:t>
            </a:r>
            <a:r>
              <a:rPr lang="es-MX" dirty="0" err="1" smtClean="0"/>
              <a:t>day</a:t>
            </a:r>
            <a:r>
              <a:rPr lang="es-MX" dirty="0" smtClean="0"/>
              <a:t>, and a </a:t>
            </a:r>
            <a:r>
              <a:rPr lang="es-MX" dirty="0" err="1" smtClean="0"/>
              <a:t>significant</a:t>
            </a:r>
            <a:r>
              <a:rPr lang="es-MX" dirty="0" smtClean="0"/>
              <a:t> </a:t>
            </a:r>
            <a:r>
              <a:rPr lang="es-MX" dirty="0" err="1" smtClean="0"/>
              <a:t>portion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data </a:t>
            </a:r>
            <a:r>
              <a:rPr lang="es-MX" dirty="0" err="1" smtClean="0"/>
              <a:t>falls</a:t>
            </a:r>
            <a:r>
              <a:rPr lang="es-MX" dirty="0" smtClean="0"/>
              <a:t> </a:t>
            </a:r>
            <a:r>
              <a:rPr lang="es-MX" dirty="0" err="1" smtClean="0"/>
              <a:t>into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realm</a:t>
            </a:r>
            <a:r>
              <a:rPr lang="es-MX" dirty="0" smtClean="0"/>
              <a:t> of </a:t>
            </a:r>
            <a:r>
              <a:rPr lang="es-MX" dirty="0" err="1" smtClean="0"/>
              <a:t>spatio</a:t>
            </a:r>
            <a:r>
              <a:rPr lang="es-MX" dirty="0" smtClean="0"/>
              <a:t>-temporal data…”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469" r="5873"/>
          <a:stretch/>
        </p:blipFill>
        <p:spPr>
          <a:xfrm>
            <a:off x="5266267" y="2082800"/>
            <a:ext cx="67056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7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espaciales: Vector vs </a:t>
            </a:r>
            <a:r>
              <a:rPr lang="es-ES" dirty="0" err="1" smtClean="0"/>
              <a:t>Raster</a:t>
            </a:r>
            <a:endParaRPr lang="es-PE" dirty="0"/>
          </a:p>
        </p:txBody>
      </p:sp>
      <p:pic>
        <p:nvPicPr>
          <p:cNvPr id="4" name="Object 1" descr="preencoded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56" t="26927" r="20114" b="27611"/>
          <a:stretch/>
        </p:blipFill>
        <p:spPr>
          <a:xfrm>
            <a:off x="1097280" y="2133601"/>
            <a:ext cx="9452187" cy="37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7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Vector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https://gisgeography.com/spatial-data-types-vector-raster/</a:t>
            </a:r>
            <a:endParaRPr lang="es-PE" dirty="0"/>
          </a:p>
        </p:txBody>
      </p:sp>
      <p:pic>
        <p:nvPicPr>
          <p:cNvPr id="1026" name="Picture 2" descr="Point Vector Data 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03" y="2867414"/>
            <a:ext cx="2897561" cy="198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ctor Data Type 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672" y="2867414"/>
            <a:ext cx="2897560" cy="198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 Data Type Polyg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740" y="2867414"/>
            <a:ext cx="2897561" cy="198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54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Vector vs </a:t>
            </a:r>
            <a:r>
              <a:rPr lang="es-ES" dirty="0" err="1" smtClean="0"/>
              <a:t>Raster</a:t>
            </a:r>
            <a:endParaRPr lang="es-PE" dirty="0"/>
          </a:p>
        </p:txBody>
      </p:sp>
      <p:pic>
        <p:nvPicPr>
          <p:cNvPr id="5" name="Object 1" descr="preencoded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24" t="21876" r="17746" b="5722"/>
          <a:stretch/>
        </p:blipFill>
        <p:spPr>
          <a:xfrm>
            <a:off x="2695786" y="1862667"/>
            <a:ext cx="6861387" cy="43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43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286</TotalTime>
  <Words>1021</Words>
  <Application>Microsoft Office PowerPoint</Application>
  <PresentationFormat>Panorámica</PresentationFormat>
  <Paragraphs>142</Paragraphs>
  <Slides>38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Retrospección</vt:lpstr>
      <vt:lpstr>Aplicación de Python para el análisis de Datos Espaciales</vt:lpstr>
      <vt:lpstr>Tópicos</vt:lpstr>
      <vt:lpstr>Presentación de PowerPoint</vt:lpstr>
      <vt:lpstr>Datos espaciales</vt:lpstr>
      <vt:lpstr>Location, location, location</vt:lpstr>
      <vt:lpstr>Data espacio-temporal</vt:lpstr>
      <vt:lpstr>Datos espaciales: Vector vs Raster</vt:lpstr>
      <vt:lpstr>Vector</vt:lpstr>
      <vt:lpstr>Vector vs Raster</vt:lpstr>
      <vt:lpstr>Formatos de archivo</vt:lpstr>
      <vt:lpstr>Python</vt:lpstr>
      <vt:lpstr>Python para datos espaciales</vt:lpstr>
      <vt:lpstr>Python para datos espaciales</vt:lpstr>
      <vt:lpstr>Python para datos espaciales</vt:lpstr>
      <vt:lpstr>Librerías</vt:lpstr>
      <vt:lpstr>Algo de código</vt:lpstr>
      <vt:lpstr>Presentación de PowerPoint</vt:lpstr>
      <vt:lpstr>data/shp/TM_WORLD_BORDERS</vt:lpstr>
      <vt:lpstr>Presentación de PowerPoint</vt:lpstr>
      <vt:lpstr>Presentación de PowerPoint</vt:lpstr>
      <vt:lpstr>Fiona</vt:lpstr>
      <vt:lpstr>Presentación de PowerPoint</vt:lpstr>
      <vt:lpstr>Conversión de formatos de datos</vt:lpstr>
      <vt:lpstr>Desde CSV a SHP</vt:lpstr>
      <vt:lpstr>Shapely</vt:lpstr>
      <vt:lpstr>Presentación de PowerPoint</vt:lpstr>
      <vt:lpstr>Geocodificación</vt:lpstr>
      <vt:lpstr>Qué es geocodificación?</vt:lpstr>
      <vt:lpstr>Geopy</vt:lpstr>
      <vt:lpstr>Presentación de PowerPoint</vt:lpstr>
      <vt:lpstr>Visualización</vt:lpstr>
      <vt:lpstr>Mapnik</vt:lpstr>
      <vt:lpstr>Presentación de PowerPoint</vt:lpstr>
      <vt:lpstr>Análisis espacial</vt:lpstr>
      <vt:lpstr>Análisis espacial</vt:lpstr>
      <vt:lpstr>Análisis espacial</vt:lpstr>
      <vt:lpstr>Análisis espacial</vt:lpstr>
      <vt:lpstr>Geopandas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Python para el análisis de Datos Espaciales</dc:title>
  <dc:creator>Roy Yali Samaniego</dc:creator>
  <cp:lastModifiedBy>Roy Yali Samaniego</cp:lastModifiedBy>
  <cp:revision>15</cp:revision>
  <dcterms:created xsi:type="dcterms:W3CDTF">2019-06-26T01:37:36Z</dcterms:created>
  <dcterms:modified xsi:type="dcterms:W3CDTF">2019-06-26T06:23:59Z</dcterms:modified>
</cp:coreProperties>
</file>