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69" r:id="rId4"/>
    <p:sldId id="260" r:id="rId5"/>
    <p:sldId id="259" r:id="rId6"/>
    <p:sldId id="262" r:id="rId7"/>
    <p:sldId id="263" r:id="rId8"/>
    <p:sldId id="264" r:id="rId9"/>
    <p:sldId id="270" r:id="rId10"/>
    <p:sldId id="261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53D"/>
    <a:srgbClr val="107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F3D9-AD2A-406A-A065-146B36F0AD1F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B30B-81E0-4FFA-B211-D211BF3DAF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64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95834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72829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21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64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A7B84-629F-D34C-D61A-C048B21C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E88EC-44C1-B5BC-2AE4-94B132E2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109AD1-9BEF-6025-855D-2CC7F59A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31A6-001B-4165-A6D8-4D56BCF23E13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99D91-E73A-4B5D-41CE-C832ACBD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C29A6-0EAF-672C-27A3-7E7A5F7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C75C-1AF2-40F6-B621-C40B160F2B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5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7A1D11-7ADC-4F69-813F-256C3E2F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CAF2-23E3-4067-869A-C5C293F78FD1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31BE30-FC96-4967-896B-DCD080B9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0A9B6-DD2B-42D9-B147-F88FAAA2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5DEF-06D1-4EE3-9F2E-AABCD43385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55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3CDDA-8A7C-BCC6-3639-F6D5A4FF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0ECAE7-3E7A-9004-71C2-850B58624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41B8-6014-B0DA-F5C3-950674C7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1AD2-9F86-4761-8BA9-1B4F7EC8D801}" type="datetimeFigureOut">
              <a:rPr lang="pt-BR" smtClean="0"/>
              <a:t>08/07/2024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64D874-49E6-0FB4-9434-EB2159F2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D63DF-25C0-9675-68D9-211FD620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5123-A4EE-4176-9E02-C2F5C4633A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2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57046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4CC7EE-7D92-4456-836E-E5DB8F01338A}"/>
              </a:ext>
            </a:extLst>
          </p:cNvPr>
          <p:cNvSpPr/>
          <p:nvPr/>
        </p:nvSpPr>
        <p:spPr>
          <a:xfrm>
            <a:off x="1533099" y="394526"/>
            <a:ext cx="698310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075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</a:t>
            </a:r>
            <a:r>
              <a:rPr lang="pt-BR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X</a:t>
            </a:r>
            <a:r>
              <a:rPr lang="pt-BR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1075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CEL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9C42AD2-5DA8-4987-84AB-C4AAFC46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382" y="5801440"/>
            <a:ext cx="5868537" cy="787476"/>
          </a:xfrm>
        </p:spPr>
        <p:txBody>
          <a:bodyPr>
            <a:noAutofit/>
          </a:bodyPr>
          <a:lstStyle/>
          <a:p>
            <a:r>
              <a:rPr lang="pt-BR" sz="2400" dirty="0"/>
              <a:t>Prof. José Carlos Cruqui</a:t>
            </a:r>
            <a:br>
              <a:rPr lang="pt-BR" sz="2400" dirty="0"/>
            </a:br>
            <a:r>
              <a:rPr lang="pt-BR" sz="2400" dirty="0"/>
              <a:t>E-mail: jcruqui@gmail.com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C702875-2A11-475F-85DE-5953ABFCF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91111">
                        <a14:foregroundMark x1="24444" y1="51111" x2="46667" y2="48000"/>
                        <a14:foregroundMark x1="46667" y1="48000" x2="48000" y2="49333"/>
                        <a14:foregroundMark x1="24444" y1="46667" x2="37778" y2="63111"/>
                        <a14:foregroundMark x1="8889" y1="40444" x2="8000" y2="69333"/>
                        <a14:foregroundMark x1="91111" y1="16444" x2="89778" y2="85778"/>
                        <a14:foregroundMark x1="22667" y1="59111" x2="36444" y2="4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189089"/>
            <a:ext cx="2650153" cy="26501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13C49A-9188-4799-A59B-56DBE4C2D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3811">
            <a:off x="1344907" y="3101741"/>
            <a:ext cx="4181029" cy="2350681"/>
          </a:xfrm>
          <a:prstGeom prst="rect">
            <a:avLst/>
          </a:prstGeom>
          <a:effectLst>
            <a:outerShdw blurRad="50800" dist="342900" dir="2400000" algn="tl" rotWithShape="0">
              <a:schemeClr val="accent1">
                <a:lumMod val="50000"/>
                <a:alpha val="40000"/>
              </a:schemeClr>
            </a:outerShdw>
          </a:effectLst>
        </p:spPr>
      </p:pic>
      <p:sp>
        <p:nvSpPr>
          <p:cNvPr id="12" name="Título 5">
            <a:extLst>
              <a:ext uri="{FF2B5EF4-FFF2-40B4-BE49-F238E27FC236}">
                <a16:creationId xmlns:a16="http://schemas.microsoft.com/office/drawing/2014/main" id="{B974DFAC-946F-4261-904E-8017307B77EE}"/>
              </a:ext>
            </a:extLst>
          </p:cNvPr>
          <p:cNvSpPr txBox="1">
            <a:spLocks/>
          </p:cNvSpPr>
          <p:nvPr/>
        </p:nvSpPr>
        <p:spPr>
          <a:xfrm>
            <a:off x="2358896" y="2216779"/>
            <a:ext cx="5868537" cy="787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Planilhas - Gráficos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0031619-C295-485D-A6B8-8F3868264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5860">
            <a:off x="7014654" y="3239603"/>
            <a:ext cx="4827054" cy="2896234"/>
          </a:xfrm>
          <a:prstGeom prst="rect">
            <a:avLst/>
          </a:prstGeom>
          <a:effectLst>
            <a:outerShdw blurRad="50800" dist="292100" dir="8640000" algn="tl" rotWithShape="0">
              <a:schemeClr val="accent1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95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481E-F0C7-497C-ABFE-62F46A1D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17" y="162873"/>
            <a:ext cx="10189922" cy="1168955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Cálculos </a:t>
            </a:r>
            <a:r>
              <a:rPr lang="pt-BR" sz="53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</a:t>
            </a:r>
            <a:br>
              <a:rPr lang="pt-BR" sz="4400" dirty="0">
                <a:solidFill>
                  <a:srgbClr val="FFFF00"/>
                </a:solidFill>
              </a:rPr>
            </a:br>
            <a:endParaRPr lang="pt-BR" sz="4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61E9437-99B9-4852-B699-D951EC8289EE}"/>
              </a:ext>
            </a:extLst>
          </p:cNvPr>
          <p:cNvSpPr txBox="1">
            <a:spLocks/>
          </p:cNvSpPr>
          <p:nvPr/>
        </p:nvSpPr>
        <p:spPr>
          <a:xfrm>
            <a:off x="1001038" y="162873"/>
            <a:ext cx="10189923" cy="6532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solidFill>
                  <a:srgbClr val="FF0000"/>
                </a:solidFill>
              </a:rPr>
              <a:t>Cálculos matemáticos</a:t>
            </a:r>
          </a:p>
          <a:p>
            <a:pPr>
              <a:buFontTx/>
              <a:buChar char="-"/>
            </a:pPr>
            <a:r>
              <a:rPr lang="pt-BR" sz="3200" dirty="0"/>
              <a:t>Utilizando fórmulas</a:t>
            </a:r>
          </a:p>
          <a:p>
            <a:pPr>
              <a:buFontTx/>
              <a:buChar char="-"/>
            </a:pPr>
            <a:r>
              <a:rPr lang="pt-BR" sz="3200" dirty="0"/>
              <a:t>Cálculos de percentual</a:t>
            </a:r>
          </a:p>
          <a:p>
            <a:pPr marL="0" indent="0">
              <a:buNone/>
            </a:pPr>
            <a:endParaRPr lang="pt-BR" sz="2800" dirty="0"/>
          </a:p>
          <a:p>
            <a:pPr>
              <a:buFontTx/>
              <a:buChar char="-"/>
            </a:pP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B9EB-3F27-43D3-B241-1BD30609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67" y="1650176"/>
            <a:ext cx="3199494" cy="3557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011F0D-4A73-4586-A93C-79296BCB2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17" y="4228568"/>
            <a:ext cx="5284286" cy="979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86E43A9-054F-499A-A47B-9F6345F5B92C}"/>
              </a:ext>
            </a:extLst>
          </p:cNvPr>
          <p:cNvSpPr txBox="1"/>
          <p:nvPr/>
        </p:nvSpPr>
        <p:spPr>
          <a:xfrm>
            <a:off x="2099748" y="5370516"/>
            <a:ext cx="7491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Toda fórmula deve começar com sinal de igual</a:t>
            </a:r>
          </a:p>
        </p:txBody>
      </p:sp>
    </p:spTree>
    <p:extLst>
      <p:ext uri="{BB962C8B-B14F-4D97-AF65-F5344CB8AC3E}">
        <p14:creationId xmlns:p14="http://schemas.microsoft.com/office/powerpoint/2010/main" val="40601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9DC28C-3F84-4B67-8D13-5B16689D9385}"/>
              </a:ext>
            </a:extLst>
          </p:cNvPr>
          <p:cNvSpPr txBox="1"/>
          <p:nvPr/>
        </p:nvSpPr>
        <p:spPr>
          <a:xfrm>
            <a:off x="1308507" y="270195"/>
            <a:ext cx="88473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Fórmulas com 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2D7AC9-4D64-4D0F-A48A-A2B1F033A20D}"/>
              </a:ext>
            </a:extLst>
          </p:cNvPr>
          <p:cNvSpPr txBox="1"/>
          <p:nvPr/>
        </p:nvSpPr>
        <p:spPr>
          <a:xfrm>
            <a:off x="1308507" y="1164657"/>
            <a:ext cx="88473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200" dirty="0">
                <a:sym typeface="Wingdings" pitchFamily="2" charset="2"/>
              </a:rPr>
              <a:t>Funções </a:t>
            </a:r>
            <a:r>
              <a:rPr lang="pt-BR" sz="3200" dirty="0" err="1">
                <a:sym typeface="Wingdings" pitchFamily="2" charset="2"/>
              </a:rPr>
              <a:t>pré</a:t>
            </a:r>
            <a:r>
              <a:rPr lang="pt-BR" sz="3200" dirty="0">
                <a:sym typeface="Wingdings" pitchFamily="2" charset="2"/>
              </a:rPr>
              <a:t> criadas pelo programa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D382D2-FA58-4444-AD21-6085152719CF}"/>
              </a:ext>
            </a:extLst>
          </p:cNvPr>
          <p:cNvSpPr txBox="1"/>
          <p:nvPr/>
        </p:nvSpPr>
        <p:spPr>
          <a:xfrm>
            <a:off x="223203" y="1902030"/>
            <a:ext cx="646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=FUNÇÃO(</a:t>
            </a:r>
            <a:r>
              <a:rPr lang="pt-BR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INTERVALO</a:t>
            </a:r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9CC85A-8EE9-40EF-BA73-5894B3D62993}"/>
              </a:ext>
            </a:extLst>
          </p:cNvPr>
          <p:cNvSpPr txBox="1"/>
          <p:nvPr/>
        </p:nvSpPr>
        <p:spPr>
          <a:xfrm>
            <a:off x="1164531" y="4507216"/>
            <a:ext cx="10389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0000"/>
                </a:solidFill>
                <a:sym typeface="Wingdings" pitchFamily="2" charset="2"/>
              </a:rPr>
              <a:t>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DC4C9-DBF1-490B-999D-C534150B4098}"/>
              </a:ext>
            </a:extLst>
          </p:cNvPr>
          <p:cNvSpPr txBox="1"/>
          <p:nvPr/>
        </p:nvSpPr>
        <p:spPr>
          <a:xfrm>
            <a:off x="2172603" y="3443077"/>
            <a:ext cx="7983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ym typeface="Wingdings" pitchFamily="2" charset="2"/>
              </a:rPr>
              <a:t>Operador que significa </a:t>
            </a: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ATÉ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4A5594-7F2A-4822-B6CA-6BE5330C8CD3}"/>
              </a:ext>
            </a:extLst>
          </p:cNvPr>
          <p:cNvSpPr txBox="1"/>
          <p:nvPr/>
        </p:nvSpPr>
        <p:spPr>
          <a:xfrm>
            <a:off x="2172603" y="498545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ym typeface="Wingdings" pitchFamily="2" charset="2"/>
              </a:rPr>
              <a:t>Operador que significa    </a:t>
            </a: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</a:t>
            </a:r>
          </a:p>
        </p:txBody>
      </p:sp>
      <p:cxnSp>
        <p:nvCxnSpPr>
          <p:cNvPr id="10" name="Conector de seta reta 12">
            <a:extLst>
              <a:ext uri="{FF2B5EF4-FFF2-40B4-BE49-F238E27FC236}">
                <a16:creationId xmlns:a16="http://schemas.microsoft.com/office/drawing/2014/main" id="{DC19A149-7275-4CC0-9E1B-EC4E36CD57A9}"/>
              </a:ext>
            </a:extLst>
          </p:cNvPr>
          <p:cNvCxnSpPr>
            <a:cxnSpLocks/>
          </p:cNvCxnSpPr>
          <p:nvPr/>
        </p:nvCxnSpPr>
        <p:spPr>
          <a:xfrm flipV="1">
            <a:off x="6690971" y="2312300"/>
            <a:ext cx="432048" cy="153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F60E6B-8505-4497-B718-C251A5062375}"/>
              </a:ext>
            </a:extLst>
          </p:cNvPr>
          <p:cNvSpPr txBox="1"/>
          <p:nvPr/>
        </p:nvSpPr>
        <p:spPr>
          <a:xfrm>
            <a:off x="7219824" y="1773698"/>
            <a:ext cx="4530898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INTERVALO</a:t>
            </a:r>
          </a:p>
          <a:p>
            <a:pPr algn="ctr"/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CEL_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INI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 </a:t>
            </a:r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: </a:t>
            </a: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CEL_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FINAL</a:t>
            </a:r>
          </a:p>
        </p:txBody>
      </p:sp>
      <p:grpSp>
        <p:nvGrpSpPr>
          <p:cNvPr id="12" name="Grupo 2">
            <a:extLst>
              <a:ext uri="{FF2B5EF4-FFF2-40B4-BE49-F238E27FC236}">
                <a16:creationId xmlns:a16="http://schemas.microsoft.com/office/drawing/2014/main" id="{4E5185F3-E05E-45C4-B995-5D8CA0C89314}"/>
              </a:ext>
            </a:extLst>
          </p:cNvPr>
          <p:cNvGrpSpPr/>
          <p:nvPr/>
        </p:nvGrpSpPr>
        <p:grpSpPr>
          <a:xfrm>
            <a:off x="1452521" y="3336160"/>
            <a:ext cx="462929" cy="756363"/>
            <a:chOff x="1870838" y="2701764"/>
            <a:chExt cx="462929" cy="75636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E1876A4-5015-40E6-A125-6B3B25513103}"/>
                </a:ext>
              </a:extLst>
            </p:cNvPr>
            <p:cNvSpPr txBox="1"/>
            <p:nvPr/>
          </p:nvSpPr>
          <p:spPr>
            <a:xfrm>
              <a:off x="1870838" y="2701764"/>
              <a:ext cx="46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sym typeface="Wingdings" pitchFamily="2" charset="2"/>
                </a:rPr>
                <a:t>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6BFF17-7ED5-47CB-BCDF-55FAEA48510F}"/>
                </a:ext>
              </a:extLst>
            </p:cNvPr>
            <p:cNvSpPr txBox="1"/>
            <p:nvPr/>
          </p:nvSpPr>
          <p:spPr>
            <a:xfrm>
              <a:off x="1870838" y="3058017"/>
              <a:ext cx="462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0000"/>
                  </a:solidFill>
                  <a:sym typeface="Wingdings" pitchFamily="2" charset="2"/>
                </a:rPr>
                <a:t>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1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/>
      <p:bldP spid="8" grpId="0" build="p"/>
      <p:bldP spid="9" grpId="0" build="p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441D2D-B32D-40F2-A07B-D4842CF451E9}"/>
              </a:ext>
            </a:extLst>
          </p:cNvPr>
          <p:cNvSpPr txBox="1"/>
          <p:nvPr/>
        </p:nvSpPr>
        <p:spPr>
          <a:xfrm>
            <a:off x="718531" y="23541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dirty="0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FUNÇÕES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942471-E131-449C-9767-224B667EBA07}"/>
              </a:ext>
            </a:extLst>
          </p:cNvPr>
          <p:cNvSpPr txBox="1"/>
          <p:nvPr/>
        </p:nvSpPr>
        <p:spPr>
          <a:xfrm>
            <a:off x="1672345" y="1297242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ym typeface="Wingdings" pitchFamily="2" charset="2"/>
              </a:rPr>
              <a:t>Retorna a soma dos valores do intervalo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80148-AB95-4317-ABE2-71FE6D00E461}"/>
              </a:ext>
            </a:extLst>
          </p:cNvPr>
          <p:cNvSpPr txBox="1"/>
          <p:nvPr/>
        </p:nvSpPr>
        <p:spPr>
          <a:xfrm>
            <a:off x="1672345" y="1711926"/>
            <a:ext cx="88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=SOMA(INTERVALO)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A236F7-428B-4733-A679-BE4969BDEA24}"/>
              </a:ext>
            </a:extLst>
          </p:cNvPr>
          <p:cNvSpPr txBox="1"/>
          <p:nvPr/>
        </p:nvSpPr>
        <p:spPr>
          <a:xfrm>
            <a:off x="1672345" y="2419812"/>
            <a:ext cx="723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ym typeface="Wingdings" pitchFamily="2" charset="2"/>
              </a:rPr>
              <a:t>Retorna o menor valor do intervalo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7C4039-530D-4423-965C-BB192B3007D9}"/>
              </a:ext>
            </a:extLst>
          </p:cNvPr>
          <p:cNvSpPr txBox="1"/>
          <p:nvPr/>
        </p:nvSpPr>
        <p:spPr>
          <a:xfrm>
            <a:off x="1672345" y="2943032"/>
            <a:ext cx="88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=MÍNIMO(INTERVALO)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A105E6-790E-46D7-AEB0-CEA1C48CB57F}"/>
              </a:ext>
            </a:extLst>
          </p:cNvPr>
          <p:cNvSpPr txBox="1"/>
          <p:nvPr/>
        </p:nvSpPr>
        <p:spPr>
          <a:xfrm>
            <a:off x="1672345" y="3650918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ym typeface="Wingdings" pitchFamily="2" charset="2"/>
              </a:rPr>
              <a:t>Retorna o maior valor do intervalo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DB2258-D5D5-4014-ADC8-3BD7CB5E745E}"/>
              </a:ext>
            </a:extLst>
          </p:cNvPr>
          <p:cNvSpPr txBox="1"/>
          <p:nvPr/>
        </p:nvSpPr>
        <p:spPr>
          <a:xfrm>
            <a:off x="1672345" y="4304076"/>
            <a:ext cx="8847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=MAXIMO(INTERVALO)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CB5488-1F98-4A18-946E-912BDE10EB5F}"/>
              </a:ext>
            </a:extLst>
          </p:cNvPr>
          <p:cNvSpPr txBox="1"/>
          <p:nvPr/>
        </p:nvSpPr>
        <p:spPr>
          <a:xfrm>
            <a:off x="1672786" y="5011962"/>
            <a:ext cx="892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>
                <a:sym typeface="Wingdings" pitchFamily="2" charset="2"/>
              </a:rPr>
              <a:t>Retorna a média aritmética do intervalo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F54F48-8E60-416A-9D9E-979307DEA19D}"/>
              </a:ext>
            </a:extLst>
          </p:cNvPr>
          <p:cNvSpPr txBox="1"/>
          <p:nvPr/>
        </p:nvSpPr>
        <p:spPr>
          <a:xfrm>
            <a:off x="1674472" y="5535182"/>
            <a:ext cx="892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=MEDIA(INTERVALO)</a:t>
            </a:r>
          </a:p>
        </p:txBody>
      </p:sp>
    </p:spTree>
    <p:extLst>
      <p:ext uri="{BB962C8B-B14F-4D97-AF65-F5344CB8AC3E}">
        <p14:creationId xmlns:p14="http://schemas.microsoft.com/office/powerpoint/2010/main" val="69976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94796B8-3886-4D34-BF25-948DE69B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cap="all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REFERÊNCIA ABSOLUTA </a:t>
            </a:r>
            <a:endParaRPr lang="pt-BR" sz="4800" dirty="0">
              <a:solidFill>
                <a:srgbClr val="FF0000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A4D03F-DE29-4E56-A303-182092D7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7"/>
          <a:stretch/>
        </p:blipFill>
        <p:spPr>
          <a:xfrm>
            <a:off x="5965090" y="1170341"/>
            <a:ext cx="4707459" cy="5179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97D645-CD5C-433E-AE40-92B0D20914C3}"/>
              </a:ext>
            </a:extLst>
          </p:cNvPr>
          <p:cNvSpPr txBox="1"/>
          <p:nvPr/>
        </p:nvSpPr>
        <p:spPr>
          <a:xfrm>
            <a:off x="286603" y="1774890"/>
            <a:ext cx="5295331" cy="3354765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Referência absoluta é utilizada quando desejamos FIXAR na fórmula determinada célula, impedindo assim que o autopreenchimento altere a referência de célula.</a:t>
            </a:r>
          </a:p>
          <a:p>
            <a:endParaRPr lang="pt-BR" sz="2400" dirty="0"/>
          </a:p>
          <a:p>
            <a:r>
              <a:rPr lang="pt-BR" sz="2400" dirty="0"/>
              <a:t>Para tanto podemos digitar o </a:t>
            </a:r>
            <a:r>
              <a:rPr lang="pt-BR" sz="3600" dirty="0">
                <a:solidFill>
                  <a:srgbClr val="FF0000"/>
                </a:solidFill>
              </a:rPr>
              <a:t>$</a:t>
            </a:r>
            <a:r>
              <a:rPr lang="pt-BR" sz="2400" dirty="0"/>
              <a:t> ou utilizar a tecla </a:t>
            </a:r>
            <a:r>
              <a:rPr lang="pt-BR" sz="3200" dirty="0">
                <a:solidFill>
                  <a:srgbClr val="FF0000"/>
                </a:solidFill>
              </a:rPr>
              <a:t>F4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B176111-D13A-4B2B-85BC-40110D9A6D2D}"/>
              </a:ext>
            </a:extLst>
          </p:cNvPr>
          <p:cNvSpPr/>
          <p:nvPr/>
        </p:nvSpPr>
        <p:spPr>
          <a:xfrm>
            <a:off x="7552281" y="5745208"/>
            <a:ext cx="1733266" cy="5323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0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2B960-5869-4DB2-8572-2EFA6E9A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BD4A74-C175-4D9E-9ECC-A8F7FD31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588" y="2252379"/>
            <a:ext cx="3188279" cy="2879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5AA556D-682D-43AC-99A1-27F3D64880E2}"/>
              </a:ext>
            </a:extLst>
          </p:cNvPr>
          <p:cNvSpPr txBox="1">
            <a:spLocks/>
          </p:cNvSpPr>
          <p:nvPr/>
        </p:nvSpPr>
        <p:spPr>
          <a:xfrm>
            <a:off x="489646" y="2634619"/>
            <a:ext cx="2280849" cy="759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b="1" dirty="0"/>
              <a:t>Rápida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F3F6A6-C2DE-4A3F-944E-22BF5E9F5BEF}"/>
              </a:ext>
            </a:extLst>
          </p:cNvPr>
          <p:cNvSpPr txBox="1">
            <a:spLocks/>
          </p:cNvSpPr>
          <p:nvPr/>
        </p:nvSpPr>
        <p:spPr>
          <a:xfrm>
            <a:off x="7596580" y="3049337"/>
            <a:ext cx="3062322" cy="7593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b="1" dirty="0"/>
              <a:t>Avançada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44356DC-00BC-45B8-AE87-087D9A65662E}"/>
              </a:ext>
            </a:extLst>
          </p:cNvPr>
          <p:cNvCxnSpPr/>
          <p:nvPr/>
        </p:nvCxnSpPr>
        <p:spPr>
          <a:xfrm>
            <a:off x="2770495" y="3014281"/>
            <a:ext cx="90075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A182D8C-565F-4B26-849F-63B64D293C0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467454" y="3049337"/>
            <a:ext cx="2129126" cy="3796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E86C4E72-3A70-45EE-9F20-ACD7F298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17" y="1594688"/>
            <a:ext cx="9137587" cy="37387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8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04BE7-E221-4EAE-A6A8-2579031F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596" y="362685"/>
            <a:ext cx="9563833" cy="638801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HOJE NA AULA                Data: </a:t>
            </a:r>
            <a:fld id="{E96070D9-9DB1-4842-92B8-544BFBFE1A74}" type="datetime1">
              <a:rPr lang="pt-BR" sz="3600" b="1" smtClean="0"/>
              <a:t>08/07/2024</a:t>
            </a:fld>
            <a:endParaRPr lang="pt-BR" sz="36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351941-03C4-4D55-B5A0-9994E709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84" y="1233714"/>
            <a:ext cx="10115159" cy="5428343"/>
          </a:xfrm>
        </p:spPr>
        <p:txBody>
          <a:bodyPr>
            <a:normAutofit lnSpcReduction="10000"/>
          </a:bodyPr>
          <a:lstStyle/>
          <a:p>
            <a:pPr lvl="0"/>
            <a:r>
              <a:rPr lang="pt-BR" sz="2800" dirty="0">
                <a:solidFill>
                  <a:srgbClr val="FF0000"/>
                </a:solidFill>
              </a:rPr>
              <a:t>Interface do Excel  -  elementos iniciais</a:t>
            </a:r>
          </a:p>
          <a:p>
            <a:pPr marL="0" lvl="0" indent="0">
              <a:buNone/>
            </a:pPr>
            <a:r>
              <a:rPr lang="pt-BR" sz="2800" dirty="0"/>
              <a:t>- Selecionar, mover e preencher - Cálculos com células - Formatação de números</a:t>
            </a:r>
          </a:p>
          <a:p>
            <a:pPr lvl="0"/>
            <a:r>
              <a:rPr lang="pt-BR" sz="2800" dirty="0">
                <a:solidFill>
                  <a:srgbClr val="FF0000"/>
                </a:solidFill>
              </a:rPr>
              <a:t>Formatação de célula e planilhas</a:t>
            </a:r>
          </a:p>
          <a:p>
            <a:pPr lvl="0">
              <a:buFontTx/>
              <a:buChar char="-"/>
            </a:pPr>
            <a:r>
              <a:rPr lang="pt-BR" sz="2800" dirty="0"/>
              <a:t>Operadores Matemáticos, e operadores lógicos </a:t>
            </a:r>
          </a:p>
          <a:p>
            <a:pPr marL="0" lvl="0" indent="0">
              <a:buNone/>
            </a:pPr>
            <a:r>
              <a:rPr lang="pt-BR" sz="2800" dirty="0"/>
              <a:t>-  Bordas e preenchimentos</a:t>
            </a:r>
          </a:p>
          <a:p>
            <a:pPr lvl="0"/>
            <a:r>
              <a:rPr lang="pt-BR" sz="2800" dirty="0">
                <a:solidFill>
                  <a:srgbClr val="FF0000"/>
                </a:solidFill>
              </a:rPr>
              <a:t>CALCULOS COM FÓRMULAS </a:t>
            </a:r>
          </a:p>
          <a:p>
            <a:pPr lvl="0"/>
            <a:r>
              <a:rPr lang="pt-BR" sz="2800" dirty="0">
                <a:solidFill>
                  <a:srgbClr val="FF0000"/>
                </a:solidFill>
              </a:rPr>
              <a:t>CALCULOS COM FUNÇÕES</a:t>
            </a:r>
          </a:p>
          <a:p>
            <a:pPr marL="0" indent="0">
              <a:buNone/>
            </a:pPr>
            <a:r>
              <a:rPr lang="pt-BR" sz="2800" dirty="0"/>
              <a:t>-  SOMA, MÉDIA, MÁXIMO, MINIMO</a:t>
            </a:r>
          </a:p>
          <a:p>
            <a:pPr marL="0" indent="0">
              <a:buNone/>
            </a:pPr>
            <a:r>
              <a:rPr lang="pt-BR" sz="2800" dirty="0"/>
              <a:t>- Referência Absoluta $</a:t>
            </a:r>
          </a:p>
          <a:p>
            <a:pPr marL="0" indent="0">
              <a:buNone/>
            </a:pPr>
            <a:r>
              <a:rPr lang="pt-BR" sz="2800" dirty="0"/>
              <a:t>- Classificação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213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85D7B4-F392-4E62-AC42-A552A0E29155}"/>
              </a:ext>
            </a:extLst>
          </p:cNvPr>
          <p:cNvSpPr txBox="1"/>
          <p:nvPr/>
        </p:nvSpPr>
        <p:spPr>
          <a:xfrm>
            <a:off x="2112341" y="303645"/>
            <a:ext cx="886234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3600" b="1" cap="all" dirty="0">
                <a:ln w="0"/>
                <a:solidFill>
                  <a:srgbClr val="92D050"/>
                </a:solidFill>
                <a:effectLst/>
              </a:rPr>
              <a:t>Considerações iniciais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3278DF-D240-422D-9350-411E2FC417D5}"/>
              </a:ext>
            </a:extLst>
          </p:cNvPr>
          <p:cNvSpPr txBox="1"/>
          <p:nvPr/>
        </p:nvSpPr>
        <p:spPr>
          <a:xfrm>
            <a:off x="2049436" y="1613789"/>
            <a:ext cx="8986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Tabela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Organização de dados financeiros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Visualização de dados financeiros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Manipulação de dados financeiros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Tomadas de decisão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>
                <a:sym typeface="Wingdings" pitchFamily="2" charset="2"/>
              </a:rPr>
              <a:t>Útil para várias áreas do conhecimento, profissões e finalidades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73EC4B-E7F0-411B-897B-2A7050CA0BF0}"/>
              </a:ext>
            </a:extLst>
          </p:cNvPr>
          <p:cNvSpPr txBox="1"/>
          <p:nvPr/>
        </p:nvSpPr>
        <p:spPr>
          <a:xfrm>
            <a:off x="1929173" y="932898"/>
            <a:ext cx="9234697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cap="all" dirty="0">
                <a:ln w="0"/>
                <a:solidFill>
                  <a:srgbClr val="FFFF00"/>
                </a:solidFill>
                <a:effectLst/>
              </a:rPr>
              <a:t>As planilhas (</a:t>
            </a:r>
            <a:r>
              <a:rPr lang="pt-BR" sz="2800" b="1" cap="all" dirty="0" err="1">
                <a:ln w="0"/>
                <a:solidFill>
                  <a:srgbClr val="FFFF00"/>
                </a:solidFill>
                <a:effectLst/>
              </a:rPr>
              <a:t>spreadsheet</a:t>
            </a:r>
            <a:r>
              <a:rPr lang="pt-BR" sz="2800" b="1" cap="all" dirty="0">
                <a:ln w="0"/>
                <a:solidFill>
                  <a:srgbClr val="FFFF00"/>
                </a:solidFill>
                <a:effectLst/>
              </a:rPr>
              <a:t>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D36B263-3EF3-43C7-B55F-16553DB9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53" y="0"/>
            <a:ext cx="9335513" cy="697405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7909DC2-221E-4115-B629-DBCA3281B961}"/>
              </a:ext>
            </a:extLst>
          </p:cNvPr>
          <p:cNvSpPr/>
          <p:nvPr/>
        </p:nvSpPr>
        <p:spPr>
          <a:xfrm>
            <a:off x="7288258" y="2686812"/>
            <a:ext cx="386501" cy="1710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36A4ED-5C26-4A20-A6BB-14999BE887CC}"/>
              </a:ext>
            </a:extLst>
          </p:cNvPr>
          <p:cNvSpPr txBox="1"/>
          <p:nvPr/>
        </p:nvSpPr>
        <p:spPr>
          <a:xfrm>
            <a:off x="7686070" y="2901108"/>
            <a:ext cx="2456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Células</a:t>
            </a:r>
          </a:p>
        </p:txBody>
      </p:sp>
      <p:sp>
        <p:nvSpPr>
          <p:cNvPr id="12" name="Texto Explicativo 1 (Sem Bordas) 9">
            <a:extLst>
              <a:ext uri="{FF2B5EF4-FFF2-40B4-BE49-F238E27FC236}">
                <a16:creationId xmlns:a16="http://schemas.microsoft.com/office/drawing/2014/main" id="{16535A07-1E36-4630-9088-4DC12D0385F5}"/>
              </a:ext>
            </a:extLst>
          </p:cNvPr>
          <p:cNvSpPr/>
          <p:nvPr/>
        </p:nvSpPr>
        <p:spPr>
          <a:xfrm>
            <a:off x="2858863" y="3189060"/>
            <a:ext cx="1773329" cy="257066"/>
          </a:xfrm>
          <a:prstGeom prst="callout1">
            <a:avLst>
              <a:gd name="adj1" fmla="val 45066"/>
              <a:gd name="adj2" fmla="val 1550"/>
              <a:gd name="adj3" fmla="val -155954"/>
              <a:gd name="adj4" fmla="val -4639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Título das Linhas</a:t>
            </a:r>
          </a:p>
        </p:txBody>
      </p:sp>
      <p:sp>
        <p:nvSpPr>
          <p:cNvPr id="13" name="Texto Explicativo 1 (Sem Bordas) 10">
            <a:extLst>
              <a:ext uri="{FF2B5EF4-FFF2-40B4-BE49-F238E27FC236}">
                <a16:creationId xmlns:a16="http://schemas.microsoft.com/office/drawing/2014/main" id="{39E2E795-066A-4737-B913-8C1C7A345585}"/>
              </a:ext>
            </a:extLst>
          </p:cNvPr>
          <p:cNvSpPr/>
          <p:nvPr/>
        </p:nvSpPr>
        <p:spPr>
          <a:xfrm>
            <a:off x="2829853" y="2309427"/>
            <a:ext cx="1458813" cy="257066"/>
          </a:xfrm>
          <a:prstGeom prst="callout1">
            <a:avLst>
              <a:gd name="adj1" fmla="val 34447"/>
              <a:gd name="adj2" fmla="val 2486"/>
              <a:gd name="adj3" fmla="val -226158"/>
              <a:gd name="adj4" fmla="val -431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Caixa Nome</a:t>
            </a:r>
          </a:p>
        </p:txBody>
      </p:sp>
      <p:sp>
        <p:nvSpPr>
          <p:cNvPr id="14" name="Texto Explicativo 1 (Sem Bordas) 11">
            <a:extLst>
              <a:ext uri="{FF2B5EF4-FFF2-40B4-BE49-F238E27FC236}">
                <a16:creationId xmlns:a16="http://schemas.microsoft.com/office/drawing/2014/main" id="{BDD05E1C-EEF2-4197-BC54-52AFFB6CC7A3}"/>
              </a:ext>
            </a:extLst>
          </p:cNvPr>
          <p:cNvSpPr/>
          <p:nvPr/>
        </p:nvSpPr>
        <p:spPr>
          <a:xfrm>
            <a:off x="5069083" y="2237843"/>
            <a:ext cx="1900474" cy="257066"/>
          </a:xfrm>
          <a:prstGeom prst="callout1">
            <a:avLst>
              <a:gd name="adj1" fmla="val 13487"/>
              <a:gd name="adj2" fmla="val 1550"/>
              <a:gd name="adj3" fmla="val -206165"/>
              <a:gd name="adj4" fmla="val -421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Barra de Fórmulas</a:t>
            </a:r>
          </a:p>
        </p:txBody>
      </p:sp>
      <p:sp>
        <p:nvSpPr>
          <p:cNvPr id="15" name="Texto Explicativo 1 (Sem Bordas) 12">
            <a:extLst>
              <a:ext uri="{FF2B5EF4-FFF2-40B4-BE49-F238E27FC236}">
                <a16:creationId xmlns:a16="http://schemas.microsoft.com/office/drawing/2014/main" id="{1F93CE3F-F888-4844-B532-D5C797086CAC}"/>
              </a:ext>
            </a:extLst>
          </p:cNvPr>
          <p:cNvSpPr/>
          <p:nvPr/>
        </p:nvSpPr>
        <p:spPr>
          <a:xfrm>
            <a:off x="3312366" y="5522139"/>
            <a:ext cx="3205376" cy="257066"/>
          </a:xfrm>
          <a:prstGeom prst="callout1">
            <a:avLst>
              <a:gd name="adj1" fmla="val 55592"/>
              <a:gd name="adj2" fmla="val 1132"/>
              <a:gd name="adj3" fmla="val 330078"/>
              <a:gd name="adj4" fmla="val -127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Planilhas da Pastas de Trabalho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FF14C6-CF77-4112-91F1-BF8F1E123934}"/>
              </a:ext>
            </a:extLst>
          </p:cNvPr>
          <p:cNvSpPr/>
          <p:nvPr/>
        </p:nvSpPr>
        <p:spPr>
          <a:xfrm>
            <a:off x="2029370" y="2686812"/>
            <a:ext cx="8836125" cy="171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2605199-510A-4BC4-9723-3E2DD384891B}"/>
              </a:ext>
            </a:extLst>
          </p:cNvPr>
          <p:cNvSpPr txBox="1"/>
          <p:nvPr/>
        </p:nvSpPr>
        <p:spPr>
          <a:xfrm>
            <a:off x="7288258" y="3915131"/>
            <a:ext cx="2074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6DAB65-3BBB-45BB-9EF6-F88F2CFFFDBF}"/>
              </a:ext>
            </a:extLst>
          </p:cNvPr>
          <p:cNvSpPr/>
          <p:nvPr/>
        </p:nvSpPr>
        <p:spPr>
          <a:xfrm>
            <a:off x="7276947" y="1912944"/>
            <a:ext cx="386500" cy="4479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50C52B-B171-49BC-9794-75397CC45222}"/>
              </a:ext>
            </a:extLst>
          </p:cNvPr>
          <p:cNvSpPr txBox="1"/>
          <p:nvPr/>
        </p:nvSpPr>
        <p:spPr>
          <a:xfrm>
            <a:off x="2175702" y="2593856"/>
            <a:ext cx="883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Linhas</a:t>
            </a:r>
          </a:p>
        </p:txBody>
      </p:sp>
      <p:sp>
        <p:nvSpPr>
          <p:cNvPr id="7" name="Texto Explicativo 1 (Sem Bordas) 8">
            <a:extLst>
              <a:ext uri="{FF2B5EF4-FFF2-40B4-BE49-F238E27FC236}">
                <a16:creationId xmlns:a16="http://schemas.microsoft.com/office/drawing/2014/main" id="{97CECB83-8574-4704-AD7E-917F2DC88458}"/>
              </a:ext>
            </a:extLst>
          </p:cNvPr>
          <p:cNvSpPr/>
          <p:nvPr/>
        </p:nvSpPr>
        <p:spPr>
          <a:xfrm>
            <a:off x="8387400" y="2342212"/>
            <a:ext cx="1900474" cy="257066"/>
          </a:xfrm>
          <a:prstGeom prst="callout1">
            <a:avLst>
              <a:gd name="adj1" fmla="val 13487"/>
              <a:gd name="adj2" fmla="val 1550"/>
              <a:gd name="adj3" fmla="val -100266"/>
              <a:gd name="adj4" fmla="val -453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Título das Colunas</a:t>
            </a:r>
          </a:p>
        </p:txBody>
      </p:sp>
    </p:spTree>
    <p:extLst>
      <p:ext uri="{BB962C8B-B14F-4D97-AF65-F5344CB8AC3E}">
        <p14:creationId xmlns:p14="http://schemas.microsoft.com/office/powerpoint/2010/main" val="21511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8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C481E-F0C7-497C-ABFE-62F46A1D8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817" y="162873"/>
            <a:ext cx="10189922" cy="1168955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Preencher, selecionar   </a:t>
            </a:r>
            <a:br>
              <a:rPr lang="pt-BR" sz="4400" dirty="0">
                <a:solidFill>
                  <a:srgbClr val="FF0000"/>
                </a:solidFill>
              </a:rPr>
            </a:br>
            <a:endParaRPr lang="pt-BR" sz="4000" dirty="0">
              <a:solidFill>
                <a:srgbClr val="FF0000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61E9437-99B9-4852-B699-D951EC8289EE}"/>
              </a:ext>
            </a:extLst>
          </p:cNvPr>
          <p:cNvSpPr txBox="1">
            <a:spLocks/>
          </p:cNvSpPr>
          <p:nvPr/>
        </p:nvSpPr>
        <p:spPr>
          <a:xfrm>
            <a:off x="1001038" y="1601988"/>
            <a:ext cx="10189923" cy="5500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FF0000"/>
                </a:solidFill>
              </a:rPr>
              <a:t>Preencher -  conteúdo da célula</a:t>
            </a:r>
          </a:p>
          <a:p>
            <a:pPr>
              <a:buFontTx/>
              <a:buChar char="-"/>
            </a:pPr>
            <a:r>
              <a:rPr lang="pt-BR" sz="2800" dirty="0"/>
              <a:t>Digitando textos</a:t>
            </a:r>
          </a:p>
          <a:p>
            <a:pPr>
              <a:buFontTx/>
              <a:buChar char="-"/>
            </a:pPr>
            <a:r>
              <a:rPr lang="pt-BR" sz="2800" dirty="0"/>
              <a:t>Digitando valores </a:t>
            </a:r>
          </a:p>
          <a:p>
            <a:pPr>
              <a:buFontTx/>
              <a:buChar char="-"/>
            </a:pPr>
            <a:r>
              <a:rPr lang="pt-BR" sz="2800" dirty="0"/>
              <a:t>Preencher com sequências</a:t>
            </a:r>
          </a:p>
          <a:p>
            <a:r>
              <a:rPr lang="pt-BR" sz="2800" dirty="0">
                <a:solidFill>
                  <a:srgbClr val="FF0000"/>
                </a:solidFill>
              </a:rPr>
              <a:t>Seleção de células</a:t>
            </a:r>
          </a:p>
          <a:p>
            <a:pPr>
              <a:buFontTx/>
              <a:buChar char="-"/>
            </a:pPr>
            <a:r>
              <a:rPr lang="pt-BR" sz="2800" dirty="0"/>
              <a:t>Seleção de células (INTERVALO)</a:t>
            </a:r>
          </a:p>
          <a:p>
            <a:pPr>
              <a:buFontTx/>
              <a:buChar char="-"/>
            </a:pPr>
            <a:r>
              <a:rPr lang="pt-BR" sz="2800" dirty="0"/>
              <a:t>Seleção de colunas e linhas </a:t>
            </a:r>
          </a:p>
          <a:p>
            <a:pPr>
              <a:buFontTx/>
              <a:buChar char="-"/>
            </a:pPr>
            <a:r>
              <a:rPr lang="pt-BR" sz="2800" dirty="0"/>
              <a:t>Seleção de células alternadas.</a:t>
            </a:r>
          </a:p>
          <a:p>
            <a:pPr>
              <a:buFontTx/>
              <a:buChar char="-"/>
            </a:pPr>
            <a:endParaRPr lang="pt-BR" sz="2800" dirty="0"/>
          </a:p>
          <a:p>
            <a:pPr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881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>
            <a:extLst>
              <a:ext uri="{FF2B5EF4-FFF2-40B4-BE49-F238E27FC236}">
                <a16:creationId xmlns:a16="http://schemas.microsoft.com/office/drawing/2014/main" id="{F4D7EB4B-0CAE-4D0A-B6AB-21F5D6636C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39807" y="1766147"/>
            <a:ext cx="719137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+</a:t>
            </a:r>
          </a:p>
        </p:txBody>
      </p:sp>
      <p:sp>
        <p:nvSpPr>
          <p:cNvPr id="6" name="WordArt 6">
            <a:extLst>
              <a:ext uri="{FF2B5EF4-FFF2-40B4-BE49-F238E27FC236}">
                <a16:creationId xmlns:a16="http://schemas.microsoft.com/office/drawing/2014/main" id="{820EA0B1-6F25-4AAE-9A84-52CDE6FCB2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39807" y="2918672"/>
            <a:ext cx="646112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*</a:t>
            </a:r>
          </a:p>
        </p:txBody>
      </p:sp>
      <p:sp>
        <p:nvSpPr>
          <p:cNvPr id="7" name="WordArt 7">
            <a:extLst>
              <a:ext uri="{FF2B5EF4-FFF2-40B4-BE49-F238E27FC236}">
                <a16:creationId xmlns:a16="http://schemas.microsoft.com/office/drawing/2014/main" id="{6F4ABC01-F7BB-49B8-BA5B-38B7F7878F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66782" y="4431560"/>
            <a:ext cx="792162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^</a:t>
            </a:r>
          </a:p>
        </p:txBody>
      </p:sp>
      <p:sp>
        <p:nvSpPr>
          <p:cNvPr id="9" name="WordArt 9">
            <a:extLst>
              <a:ext uri="{FF2B5EF4-FFF2-40B4-BE49-F238E27FC236}">
                <a16:creationId xmlns:a16="http://schemas.microsoft.com/office/drawing/2014/main" id="{F1A61A1B-23B6-47EB-9BE1-B966469E4A0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35432" y="1963858"/>
            <a:ext cx="1295400" cy="29278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-</a:t>
            </a:r>
          </a:p>
        </p:txBody>
      </p:sp>
      <p:sp>
        <p:nvSpPr>
          <p:cNvPr id="10" name="WordArt 10">
            <a:extLst>
              <a:ext uri="{FF2B5EF4-FFF2-40B4-BE49-F238E27FC236}">
                <a16:creationId xmlns:a16="http://schemas.microsoft.com/office/drawing/2014/main" id="{BFB5852B-53DE-4BB6-8FC0-E3EDB40FFC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18169" y="2863119"/>
            <a:ext cx="866775" cy="56588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/</a:t>
            </a:r>
          </a:p>
        </p:txBody>
      </p:sp>
      <p:sp>
        <p:nvSpPr>
          <p:cNvPr id="11" name="WordArt 11">
            <a:extLst>
              <a:ext uri="{FF2B5EF4-FFF2-40B4-BE49-F238E27FC236}">
                <a16:creationId xmlns:a16="http://schemas.microsoft.com/office/drawing/2014/main" id="{4F76E59D-CBD2-43DB-BA34-F1A26733A6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46282" y="1910610"/>
            <a:ext cx="1419225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Adição</a:t>
            </a:r>
          </a:p>
        </p:txBody>
      </p:sp>
      <p:sp>
        <p:nvSpPr>
          <p:cNvPr id="12" name="WordArt 12">
            <a:extLst>
              <a:ext uri="{FF2B5EF4-FFF2-40B4-BE49-F238E27FC236}">
                <a16:creationId xmlns:a16="http://schemas.microsoft.com/office/drawing/2014/main" id="{0865F9C2-CED1-45D0-A63B-2EBAF30881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03406" y="3004441"/>
            <a:ext cx="3455988" cy="64060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Multiplicação</a:t>
            </a:r>
          </a:p>
        </p:txBody>
      </p:sp>
      <p:sp>
        <p:nvSpPr>
          <p:cNvPr id="13" name="WordArt 13">
            <a:extLst>
              <a:ext uri="{FF2B5EF4-FFF2-40B4-BE49-F238E27FC236}">
                <a16:creationId xmlns:a16="http://schemas.microsoft.com/office/drawing/2014/main" id="{F05DBF8A-AD06-45E3-B279-773460783F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09069" y="4472469"/>
            <a:ext cx="3671888" cy="565881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Potenciação</a:t>
            </a:r>
          </a:p>
        </p:txBody>
      </p:sp>
      <p:sp>
        <p:nvSpPr>
          <p:cNvPr id="15" name="WordArt 15">
            <a:extLst>
              <a:ext uri="{FF2B5EF4-FFF2-40B4-BE49-F238E27FC236}">
                <a16:creationId xmlns:a16="http://schemas.microsoft.com/office/drawing/2014/main" id="{CFB4586B-6D7F-4CF6-AE36-23EB9D5423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18169" y="1910610"/>
            <a:ext cx="2736850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subtração</a:t>
            </a:r>
          </a:p>
        </p:txBody>
      </p:sp>
      <p:sp>
        <p:nvSpPr>
          <p:cNvPr id="16" name="WordArt 16">
            <a:extLst>
              <a:ext uri="{FF2B5EF4-FFF2-40B4-BE49-F238E27FC236}">
                <a16:creationId xmlns:a16="http://schemas.microsoft.com/office/drawing/2014/main" id="{4DD1F6B4-44E9-4E91-9457-EAE53EDF3EB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63537" y="3020325"/>
            <a:ext cx="2808287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Divisão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30F1F3-E36C-4C8B-BC65-CD5ABE3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69" y="204309"/>
            <a:ext cx="10189922" cy="1168955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Operadores Matemáticos    </a:t>
            </a:r>
            <a:br>
              <a:rPr lang="pt-BR" sz="4400" dirty="0">
                <a:solidFill>
                  <a:srgbClr val="92D050"/>
                </a:solidFill>
              </a:rPr>
            </a:br>
            <a:endParaRPr lang="pt-BR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5">
            <a:extLst>
              <a:ext uri="{FF2B5EF4-FFF2-40B4-BE49-F238E27FC236}">
                <a16:creationId xmlns:a16="http://schemas.microsoft.com/office/drawing/2014/main" id="{F4D7EB4B-0CAE-4D0A-B6AB-21F5D6636C3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39807" y="1766147"/>
            <a:ext cx="719137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&gt;</a:t>
            </a:r>
          </a:p>
        </p:txBody>
      </p:sp>
      <p:sp>
        <p:nvSpPr>
          <p:cNvPr id="6" name="WordArt 6">
            <a:extLst>
              <a:ext uri="{FF2B5EF4-FFF2-40B4-BE49-F238E27FC236}">
                <a16:creationId xmlns:a16="http://schemas.microsoft.com/office/drawing/2014/main" id="{820EA0B1-6F25-4AAE-9A84-52CDE6FCB2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39807" y="2918672"/>
            <a:ext cx="646112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&lt;</a:t>
            </a:r>
          </a:p>
        </p:txBody>
      </p:sp>
      <p:sp>
        <p:nvSpPr>
          <p:cNvPr id="7" name="WordArt 7">
            <a:extLst>
              <a:ext uri="{FF2B5EF4-FFF2-40B4-BE49-F238E27FC236}">
                <a16:creationId xmlns:a16="http://schemas.microsoft.com/office/drawing/2014/main" id="{6F4ABC01-F7BB-49B8-BA5B-38B7F7878F9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66782" y="4215660"/>
            <a:ext cx="792162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=</a:t>
            </a:r>
          </a:p>
        </p:txBody>
      </p:sp>
      <p:sp>
        <p:nvSpPr>
          <p:cNvPr id="8" name="WordArt 8">
            <a:extLst>
              <a:ext uri="{FF2B5EF4-FFF2-40B4-BE49-F238E27FC236}">
                <a16:creationId xmlns:a16="http://schemas.microsoft.com/office/drawing/2014/main" id="{F9DAD556-0E5A-46E1-B9DE-0197E8C6FBE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35432" y="4142635"/>
            <a:ext cx="1223962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&lt;&gt;</a:t>
            </a:r>
          </a:p>
        </p:txBody>
      </p:sp>
      <p:sp>
        <p:nvSpPr>
          <p:cNvPr id="9" name="WordArt 9">
            <a:extLst>
              <a:ext uri="{FF2B5EF4-FFF2-40B4-BE49-F238E27FC236}">
                <a16:creationId xmlns:a16="http://schemas.microsoft.com/office/drawing/2014/main" id="{F1A61A1B-23B6-47EB-9BE1-B966469E4A0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35432" y="1694710"/>
            <a:ext cx="1295400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&gt;=</a:t>
            </a:r>
          </a:p>
        </p:txBody>
      </p:sp>
      <p:sp>
        <p:nvSpPr>
          <p:cNvPr id="10" name="WordArt 10">
            <a:extLst>
              <a:ext uri="{FF2B5EF4-FFF2-40B4-BE49-F238E27FC236}">
                <a16:creationId xmlns:a16="http://schemas.microsoft.com/office/drawing/2014/main" id="{BFB5852B-53DE-4BB6-8FC0-E3EDB40FFC7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35432" y="2847235"/>
            <a:ext cx="1295400" cy="863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&lt;=</a:t>
            </a:r>
          </a:p>
        </p:txBody>
      </p:sp>
      <p:sp>
        <p:nvSpPr>
          <p:cNvPr id="11" name="WordArt 11">
            <a:extLst>
              <a:ext uri="{FF2B5EF4-FFF2-40B4-BE49-F238E27FC236}">
                <a16:creationId xmlns:a16="http://schemas.microsoft.com/office/drawing/2014/main" id="{4F76E59D-CBD2-43DB-BA34-F1A26733A6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46282" y="1910610"/>
            <a:ext cx="1419225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maior</a:t>
            </a:r>
          </a:p>
        </p:txBody>
      </p:sp>
      <p:sp>
        <p:nvSpPr>
          <p:cNvPr id="12" name="WordArt 12">
            <a:extLst>
              <a:ext uri="{FF2B5EF4-FFF2-40B4-BE49-F238E27FC236}">
                <a16:creationId xmlns:a16="http://schemas.microsoft.com/office/drawing/2014/main" id="{0865F9C2-CED1-45D0-A63B-2EBAF30881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74844" y="3206010"/>
            <a:ext cx="1439863" cy="3603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menor</a:t>
            </a:r>
          </a:p>
        </p:txBody>
      </p:sp>
      <p:sp>
        <p:nvSpPr>
          <p:cNvPr id="13" name="WordArt 13">
            <a:extLst>
              <a:ext uri="{FF2B5EF4-FFF2-40B4-BE49-F238E27FC236}">
                <a16:creationId xmlns:a16="http://schemas.microsoft.com/office/drawing/2014/main" id="{F05DBF8A-AD06-45E3-B279-773460783FF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46282" y="4431560"/>
            <a:ext cx="1296987" cy="4333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igual</a:t>
            </a:r>
          </a:p>
        </p:txBody>
      </p:sp>
      <p:sp>
        <p:nvSpPr>
          <p:cNvPr id="14" name="WordArt 14">
            <a:extLst>
              <a:ext uri="{FF2B5EF4-FFF2-40B4-BE49-F238E27FC236}">
                <a16:creationId xmlns:a16="http://schemas.microsoft.com/office/drawing/2014/main" id="{34E064EF-4871-4B77-BD6D-84C55939CD0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19757" y="4287097"/>
            <a:ext cx="1873250" cy="5032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diferente</a:t>
            </a:r>
          </a:p>
        </p:txBody>
      </p:sp>
      <p:sp>
        <p:nvSpPr>
          <p:cNvPr id="15" name="WordArt 15">
            <a:extLst>
              <a:ext uri="{FF2B5EF4-FFF2-40B4-BE49-F238E27FC236}">
                <a16:creationId xmlns:a16="http://schemas.microsoft.com/office/drawing/2014/main" id="{CFB4586B-6D7F-4CF6-AE36-23EB9D5423C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18169" y="1910610"/>
            <a:ext cx="2736850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maior ou igual</a:t>
            </a:r>
          </a:p>
        </p:txBody>
      </p:sp>
      <p:sp>
        <p:nvSpPr>
          <p:cNvPr id="16" name="WordArt 16">
            <a:extLst>
              <a:ext uri="{FF2B5EF4-FFF2-40B4-BE49-F238E27FC236}">
                <a16:creationId xmlns:a16="http://schemas.microsoft.com/office/drawing/2014/main" id="{4DD1F6B4-44E9-4E91-9457-EAE53EDF3EB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19757" y="3063135"/>
            <a:ext cx="2808287" cy="5032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B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menor ou igual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C30F1F3-E36C-4C8B-BC65-CD5ABE3D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69" y="204309"/>
            <a:ext cx="10189922" cy="1168955"/>
          </a:xfrm>
        </p:spPr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Operadores lógicos    </a:t>
            </a:r>
            <a:br>
              <a:rPr lang="pt-BR" sz="4400" dirty="0">
                <a:solidFill>
                  <a:srgbClr val="92D050"/>
                </a:solidFill>
              </a:rPr>
            </a:br>
            <a:endParaRPr lang="pt-BR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04BE14-FDE1-4447-8513-E08D8B38CEE4}"/>
              </a:ext>
            </a:extLst>
          </p:cNvPr>
          <p:cNvSpPr txBox="1"/>
          <p:nvPr/>
        </p:nvSpPr>
        <p:spPr>
          <a:xfrm>
            <a:off x="504967" y="72148"/>
            <a:ext cx="9867331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dirty="0">
                <a:ln w="0"/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Tipo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08E453-1B1C-45E3-A1BF-B428D884B571}"/>
              </a:ext>
            </a:extLst>
          </p:cNvPr>
          <p:cNvSpPr txBox="1"/>
          <p:nvPr/>
        </p:nvSpPr>
        <p:spPr>
          <a:xfrm>
            <a:off x="1364776" y="1052736"/>
            <a:ext cx="5979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Texto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Número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Moeda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Hora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Porcentagem etc...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CE22D5-1A57-4350-AEEE-C440AD25C6AE}"/>
              </a:ext>
            </a:extLst>
          </p:cNvPr>
          <p:cNvSpPr txBox="1"/>
          <p:nvPr/>
        </p:nvSpPr>
        <p:spPr>
          <a:xfrm>
            <a:off x="77294" y="4492917"/>
            <a:ext cx="9066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Quando a célula for utilizada para efeito de fórmulas não colocar nada além de números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358FE8E-9EEB-4786-8F66-458D7CD1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728" y="774630"/>
            <a:ext cx="6417037" cy="565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804192F1-C7F8-4BA7-A6AE-1C6606020503}"/>
              </a:ext>
            </a:extLst>
          </p:cNvPr>
          <p:cNvSpPr txBox="1"/>
          <p:nvPr/>
        </p:nvSpPr>
        <p:spPr>
          <a:xfrm>
            <a:off x="1631505" y="187358"/>
            <a:ext cx="884730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cap="all" dirty="0">
                <a:ln w="0"/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FORMATAÇÃO DE CÉLULAS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8801A6-1796-4D84-B310-0683D87BD27F}"/>
              </a:ext>
            </a:extLst>
          </p:cNvPr>
          <p:cNvSpPr txBox="1"/>
          <p:nvPr/>
        </p:nvSpPr>
        <p:spPr>
          <a:xfrm>
            <a:off x="1631505" y="1052736"/>
            <a:ext cx="3816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Alinhamentos Verticais e Horizontais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Controle de Texto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Orientação do Texto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20EF85-0AFB-4080-B575-ACA0FFB932DB}"/>
              </a:ext>
            </a:extLst>
          </p:cNvPr>
          <p:cNvSpPr txBox="1"/>
          <p:nvPr/>
        </p:nvSpPr>
        <p:spPr>
          <a:xfrm>
            <a:off x="1631505" y="1076544"/>
            <a:ext cx="381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Formatação de Fonte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DEAF85-706F-402A-9F39-0FEC956EE8C3}"/>
              </a:ext>
            </a:extLst>
          </p:cNvPr>
          <p:cNvSpPr txBox="1"/>
          <p:nvPr/>
        </p:nvSpPr>
        <p:spPr>
          <a:xfrm>
            <a:off x="1631504" y="1052736"/>
            <a:ext cx="3816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600" dirty="0">
                <a:sym typeface="Wingdings" pitchFamily="2" charset="2"/>
              </a:rPr>
              <a:t>Formatação de Bordas e Preenchimentos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188EB4B-CB89-424C-B969-FF09ADAA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37" y="1052736"/>
            <a:ext cx="6190141" cy="54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6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 build="p"/>
      <p:bldP spid="13" grpId="1" build="allAtOnce"/>
      <p:bldP spid="14" grpId="0" build="p"/>
      <p:bldP spid="14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8825312-FB41-49F8-8CE9-04BF625FB777}"/>
              </a:ext>
            </a:extLst>
          </p:cNvPr>
          <p:cNvSpPr txBox="1"/>
          <p:nvPr/>
        </p:nvSpPr>
        <p:spPr>
          <a:xfrm flipH="1">
            <a:off x="755372" y="675861"/>
            <a:ext cx="10073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SEGUE UM EXERCÍCIO INICIAL PROPOSTO.. </a:t>
            </a:r>
          </a:p>
          <a:p>
            <a:r>
              <a:rPr lang="pt-BR" sz="2800" dirty="0"/>
              <a:t>DIGITAR A PLANILHA E REALIZAR AS ALTERAÇÕES E ATIVIDADES DOS BALÕES AZUÍS DEPOIS DA DIGITAÇÃO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A3A5AF96-EF02-42E8-886D-FB4B882D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" name="Espaço Reservado para Conteúdo 8" descr="Interface gráfica do usuário, Aplicativo, Tabela&#10;&#10;Descrição gerada automaticamente">
            <a:extLst>
              <a:ext uri="{FF2B5EF4-FFF2-40B4-BE49-F238E27FC236}">
                <a16:creationId xmlns:a16="http://schemas.microsoft.com/office/drawing/2014/main" id="{2533708A-9999-4F15-9928-8AF75481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9" y="301846"/>
            <a:ext cx="10073849" cy="62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4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402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1_Tema do Office</vt:lpstr>
      <vt:lpstr>Prof. José Carlos Cruqui E-mail: jcruqui@gmail.com </vt:lpstr>
      <vt:lpstr>HOJE NA AULA                Data: 08/07/2024</vt:lpstr>
      <vt:lpstr>Apresentação do PowerPoint</vt:lpstr>
      <vt:lpstr>Preencher, selecionar    </vt:lpstr>
      <vt:lpstr>Operadores Matemáticos     </vt:lpstr>
      <vt:lpstr>Operadores lógicos     </vt:lpstr>
      <vt:lpstr>Apresentação do PowerPoint</vt:lpstr>
      <vt:lpstr>Apresentação do PowerPoint</vt:lpstr>
      <vt:lpstr>Apresentação do PowerPoint</vt:lpstr>
      <vt:lpstr>Cálculos     </vt:lpstr>
      <vt:lpstr>Apresentação do PowerPoint</vt:lpstr>
      <vt:lpstr>Apresentação do PowerPoint</vt:lpstr>
      <vt:lpstr>REFERÊNCIA ABSOLUTA </vt:lpstr>
      <vt:lpstr>CLASSIFICAÇÃO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jose carlos cruqui</dc:creator>
  <cp:lastModifiedBy>Jose Carlos Cruqui</cp:lastModifiedBy>
  <cp:revision>46</cp:revision>
  <dcterms:created xsi:type="dcterms:W3CDTF">2020-07-09T04:26:23Z</dcterms:created>
  <dcterms:modified xsi:type="dcterms:W3CDTF">2024-07-08T12:24:28Z</dcterms:modified>
</cp:coreProperties>
</file>