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SISEDUCA\Planilhas%20de%20dados\EvadidosPorCampusAno.pdf.xlsx"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SISEDUCA\Planilhas%20de%20dados\EvadidosPorCampusAno.pdf.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s>
    <c:plotArea>
      <c:layout/>
      <c:barChart>
        <c:barDir val="col"/>
        <c:grouping val="clustered"/>
        <c:varyColors val="0"/>
        <c:ser>
          <c:idx val="0"/>
          <c:order val="0"/>
          <c:tx>
            <c:strRef>
              <c:f>Plan2!$B$3:$B$4</c:f>
              <c:strCache>
                <c:ptCount val="1"/>
                <c:pt idx="0">
                  <c:v>Cancelado</c:v>
                </c:pt>
              </c:strCache>
            </c:strRef>
          </c:tx>
          <c:spPr>
            <a:solidFill>
              <a:schemeClr val="accent1"/>
            </a:solidFill>
            <a:ln>
              <a:noFill/>
            </a:ln>
            <a:effectLst/>
          </c:spPr>
          <c:invertIfNegative val="0"/>
          <c:cat>
            <c:strRef>
              <c:f>Plan2!$A$5:$A$19</c:f>
              <c:strCach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strCache>
            </c:strRef>
          </c:cat>
          <c:val>
            <c:numRef>
              <c:f>Plan2!$B$5:$B$19</c:f>
              <c:numCache>
                <c:formatCode>General</c:formatCode>
                <c:ptCount val="14"/>
                <c:pt idx="0">
                  <c:v>23</c:v>
                </c:pt>
                <c:pt idx="1">
                  <c:v>40</c:v>
                </c:pt>
                <c:pt idx="2">
                  <c:v>67</c:v>
                </c:pt>
                <c:pt idx="3">
                  <c:v>64</c:v>
                </c:pt>
                <c:pt idx="4">
                  <c:v>123</c:v>
                </c:pt>
                <c:pt idx="5">
                  <c:v>188</c:v>
                </c:pt>
                <c:pt idx="6">
                  <c:v>160</c:v>
                </c:pt>
                <c:pt idx="7">
                  <c:v>244</c:v>
                </c:pt>
                <c:pt idx="8">
                  <c:v>237</c:v>
                </c:pt>
                <c:pt idx="9">
                  <c:v>154</c:v>
                </c:pt>
                <c:pt idx="10">
                  <c:v>226</c:v>
                </c:pt>
                <c:pt idx="11">
                  <c:v>274</c:v>
                </c:pt>
                <c:pt idx="12">
                  <c:v>240</c:v>
                </c:pt>
                <c:pt idx="13">
                  <c:v>267</c:v>
                </c:pt>
              </c:numCache>
            </c:numRef>
          </c:val>
          <c:extLst>
            <c:ext xmlns:c16="http://schemas.microsoft.com/office/drawing/2014/chart" uri="{C3380CC4-5D6E-409C-BE32-E72D297353CC}">
              <c16:uniqueId val="{00000000-DF77-4013-B54C-BF2383CB6805}"/>
            </c:ext>
          </c:extLst>
        </c:ser>
        <c:dLbls>
          <c:showLegendKey val="0"/>
          <c:showVal val="0"/>
          <c:showCatName val="0"/>
          <c:showSerName val="0"/>
          <c:showPercent val="0"/>
          <c:showBubbleSize val="0"/>
        </c:dLbls>
        <c:gapWidth val="269"/>
        <c:overlap val="-27"/>
        <c:axId val="-462108672"/>
        <c:axId val="-462104864"/>
      </c:barChart>
      <c:lineChart>
        <c:grouping val="standard"/>
        <c:varyColors val="0"/>
        <c:ser>
          <c:idx val="1"/>
          <c:order val="1"/>
          <c:tx>
            <c:strRef>
              <c:f>Plan2!$C$3:$C$4</c:f>
              <c:strCache>
                <c:ptCount val="1"/>
                <c:pt idx="0">
                  <c:v>Evasão</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Plan2!$A$5:$A$19</c:f>
              <c:strCach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strCache>
            </c:strRef>
          </c:cat>
          <c:val>
            <c:numRef>
              <c:f>Plan2!$C$5:$C$19</c:f>
              <c:numCache>
                <c:formatCode>General</c:formatCode>
                <c:ptCount val="14"/>
                <c:pt idx="0">
                  <c:v>201</c:v>
                </c:pt>
                <c:pt idx="1">
                  <c:v>431</c:v>
                </c:pt>
                <c:pt idx="2">
                  <c:v>520</c:v>
                </c:pt>
                <c:pt idx="3">
                  <c:v>266</c:v>
                </c:pt>
                <c:pt idx="4">
                  <c:v>389</c:v>
                </c:pt>
                <c:pt idx="5">
                  <c:v>457</c:v>
                </c:pt>
                <c:pt idx="6">
                  <c:v>537</c:v>
                </c:pt>
                <c:pt idx="7">
                  <c:v>408</c:v>
                </c:pt>
                <c:pt idx="8">
                  <c:v>476</c:v>
                </c:pt>
                <c:pt idx="9">
                  <c:v>335</c:v>
                </c:pt>
                <c:pt idx="10">
                  <c:v>562</c:v>
                </c:pt>
                <c:pt idx="11">
                  <c:v>667</c:v>
                </c:pt>
                <c:pt idx="12">
                  <c:v>599</c:v>
                </c:pt>
                <c:pt idx="13">
                  <c:v>745</c:v>
                </c:pt>
              </c:numCache>
            </c:numRef>
          </c:val>
          <c:smooth val="0"/>
          <c:extLst>
            <c:ext xmlns:c16="http://schemas.microsoft.com/office/drawing/2014/chart" uri="{C3380CC4-5D6E-409C-BE32-E72D297353CC}">
              <c16:uniqueId val="{00000001-DF77-4013-B54C-BF2383CB6805}"/>
            </c:ext>
          </c:extLst>
        </c:ser>
        <c:dLbls>
          <c:showLegendKey val="0"/>
          <c:showVal val="0"/>
          <c:showCatName val="0"/>
          <c:showSerName val="0"/>
          <c:showPercent val="0"/>
          <c:showBubbleSize val="0"/>
        </c:dLbls>
        <c:marker val="1"/>
        <c:smooth val="0"/>
        <c:axId val="-462101600"/>
        <c:axId val="-462103776"/>
      </c:lineChart>
      <c:valAx>
        <c:axId val="-4621037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called off</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62101600"/>
        <c:crosses val="autoZero"/>
        <c:crossBetween val="between"/>
      </c:valAx>
      <c:catAx>
        <c:axId val="-4621016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years 2000-2013</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62103776"/>
        <c:crosses val="autoZero"/>
        <c:auto val="1"/>
        <c:lblAlgn val="ctr"/>
        <c:lblOffset val="100"/>
        <c:noMultiLvlLbl val="0"/>
      </c:catAx>
      <c:valAx>
        <c:axId val="-462104864"/>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Dropout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62108672"/>
        <c:crosses val="max"/>
        <c:crossBetween val="between"/>
      </c:valAx>
      <c:catAx>
        <c:axId val="-462108672"/>
        <c:scaling>
          <c:orientation val="minMax"/>
        </c:scaling>
        <c:delete val="1"/>
        <c:axPos val="b"/>
        <c:numFmt formatCode="General" sourceLinked="1"/>
        <c:majorTickMark val="none"/>
        <c:minorTickMark val="none"/>
        <c:tickLblPos val="nextTo"/>
        <c:crossAx val="-462104864"/>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Plan3!$B$2:$C$491</cx:f>
        <cx:lvl ptCount="14">
          <cx:pt idx="0">Dropout</cx:pt>
          <cx:pt idx="1">Dropout</cx:pt>
          <cx:pt idx="2">Dropout</cx:pt>
          <cx:pt idx="3">Dropout</cx:pt>
          <cx:pt idx="4">Dropout</cx:pt>
          <cx:pt idx="5">Dropout</cx:pt>
          <cx:pt idx="6">Dropout</cx:pt>
          <cx:pt idx="7">Dropout</cx:pt>
          <cx:pt idx="8">Dropout</cx:pt>
          <cx:pt idx="9">Dropout</cx:pt>
          <cx:pt idx="10">Dropout</cx:pt>
          <cx:pt idx="11">Dropout</cx:pt>
          <cx:pt idx="12">Dropout</cx:pt>
          <cx:pt idx="13">Dropout</cx:pt>
        </cx:lvl>
        <cx:lvl ptCount="14">
          <cx:pt idx="0">2000</cx:pt>
          <cx:pt idx="1">2001</cx:pt>
          <cx:pt idx="2">2002</cx:pt>
          <cx:pt idx="3">2003</cx:pt>
          <cx:pt idx="4">2004</cx:pt>
          <cx:pt idx="5">2005</cx:pt>
          <cx:pt idx="6">2006</cx:pt>
          <cx:pt idx="7">2007</cx:pt>
          <cx:pt idx="8">2008</cx:pt>
          <cx:pt idx="9">2009</cx:pt>
          <cx:pt idx="10">2010</cx:pt>
          <cx:pt idx="11">2011</cx:pt>
          <cx:pt idx="12">2012</cx:pt>
          <cx:pt idx="13">2013</cx:pt>
        </cx:lvl>
      </cx:strDim>
      <cx:numDim type="val">
        <cx:f>Plan3!$D$2:$D$491</cx:f>
        <cx:lvl ptCount="14" formatCode="Geral">
          <cx:pt idx="0">201</cx:pt>
          <cx:pt idx="1">431</cx:pt>
          <cx:pt idx="2">520</cx:pt>
          <cx:pt idx="3">266</cx:pt>
          <cx:pt idx="4">389</cx:pt>
          <cx:pt idx="5">457</cx:pt>
          <cx:pt idx="6">537</cx:pt>
          <cx:pt idx="7">408</cx:pt>
          <cx:pt idx="8">476</cx:pt>
          <cx:pt idx="9">335</cx:pt>
          <cx:pt idx="10">562</cx:pt>
          <cx:pt idx="11">667</cx:pt>
          <cx:pt idx="12">599</cx:pt>
          <cx:pt idx="13">745</cx:pt>
        </cx:lvl>
      </cx:numDim>
    </cx:data>
    <cx:data id="1">
      <cx:strDim type="cat">
        <cx:f>Plan3!$B$2:$C$491</cx:f>
        <cx:lvl ptCount="14">
          <cx:pt idx="0">Dropout</cx:pt>
          <cx:pt idx="1">Dropout</cx:pt>
          <cx:pt idx="2">Dropout</cx:pt>
          <cx:pt idx="3">Dropout</cx:pt>
          <cx:pt idx="4">Dropout</cx:pt>
          <cx:pt idx="5">Dropout</cx:pt>
          <cx:pt idx="6">Dropout</cx:pt>
          <cx:pt idx="7">Dropout</cx:pt>
          <cx:pt idx="8">Dropout</cx:pt>
          <cx:pt idx="9">Dropout</cx:pt>
          <cx:pt idx="10">Dropout</cx:pt>
          <cx:pt idx="11">Dropout</cx:pt>
          <cx:pt idx="12">Dropout</cx:pt>
          <cx:pt idx="13">Dropout</cx:pt>
        </cx:lvl>
        <cx:lvl ptCount="14">
          <cx:pt idx="0">2000</cx:pt>
          <cx:pt idx="1">2001</cx:pt>
          <cx:pt idx="2">2002</cx:pt>
          <cx:pt idx="3">2003</cx:pt>
          <cx:pt idx="4">2004</cx:pt>
          <cx:pt idx="5">2005</cx:pt>
          <cx:pt idx="6">2006</cx:pt>
          <cx:pt idx="7">2007</cx:pt>
          <cx:pt idx="8">2008</cx:pt>
          <cx:pt idx="9">2009</cx:pt>
          <cx:pt idx="10">2010</cx:pt>
          <cx:pt idx="11">2011</cx:pt>
          <cx:pt idx="12">2012</cx:pt>
          <cx:pt idx="13">2013</cx:pt>
        </cx:lvl>
      </cx:strDim>
      <cx:numDim type="val">
        <cx:f>Plan3!$E$2:$E$491</cx:f>
        <cx:lvl ptCount="14" formatCode="Geral">
          <cx:pt idx="0">992</cx:pt>
          <cx:pt idx="1">997</cx:pt>
          <cx:pt idx="2">1371</cx:pt>
          <cx:pt idx="3">1571</cx:pt>
          <cx:pt idx="4">1531</cx:pt>
          <cx:pt idx="5">1882</cx:pt>
          <cx:pt idx="6">2120</cx:pt>
          <cx:pt idx="7">2342</cx:pt>
          <cx:pt idx="8">1443</cx:pt>
          <cx:pt idx="9">1405</cx:pt>
          <cx:pt idx="10">3253</cx:pt>
          <cx:pt idx="11">1926</cx:pt>
          <cx:pt idx="12">3503</cx:pt>
          <cx:pt idx="13">2936</cx:pt>
        </cx:lvl>
      </cx:numDim>
    </cx:data>
    <cx:data id="2">
      <cx:strDim type="cat">
        <cx:f>Plan3!$B$2:$C$491</cx:f>
        <cx:lvl ptCount="14">
          <cx:pt idx="0">Dropout</cx:pt>
          <cx:pt idx="1">Dropout</cx:pt>
          <cx:pt idx="2">Dropout</cx:pt>
          <cx:pt idx="3">Dropout</cx:pt>
          <cx:pt idx="4">Dropout</cx:pt>
          <cx:pt idx="5">Dropout</cx:pt>
          <cx:pt idx="6">Dropout</cx:pt>
          <cx:pt idx="7">Dropout</cx:pt>
          <cx:pt idx="8">Dropout</cx:pt>
          <cx:pt idx="9">Dropout</cx:pt>
          <cx:pt idx="10">Dropout</cx:pt>
          <cx:pt idx="11">Dropout</cx:pt>
          <cx:pt idx="12">Dropout</cx:pt>
          <cx:pt idx="13">Dropout</cx:pt>
        </cx:lvl>
        <cx:lvl ptCount="14">
          <cx:pt idx="0">2000</cx:pt>
          <cx:pt idx="1">2001</cx:pt>
          <cx:pt idx="2">2002</cx:pt>
          <cx:pt idx="3">2003</cx:pt>
          <cx:pt idx="4">2004</cx:pt>
          <cx:pt idx="5">2005</cx:pt>
          <cx:pt idx="6">2006</cx:pt>
          <cx:pt idx="7">2007</cx:pt>
          <cx:pt idx="8">2008</cx:pt>
          <cx:pt idx="9">2009</cx:pt>
          <cx:pt idx="10">2010</cx:pt>
          <cx:pt idx="11">2011</cx:pt>
          <cx:pt idx="12">2012</cx:pt>
          <cx:pt idx="13">2013</cx:pt>
        </cx:lvl>
      </cx:strDim>
      <cx:numDim type="val">
        <cx:f>Plan3!$F$2:$F$491</cx:f>
        <cx:lvl ptCount="14" formatCode="Geral">
          <cx:pt idx="0">20.260000000000002</cx:pt>
          <cx:pt idx="1">43.229999999999997</cx:pt>
          <cx:pt idx="2">37.93</cx:pt>
          <cx:pt idx="3">16.93</cx:pt>
          <cx:pt idx="4">25.41</cx:pt>
          <cx:pt idx="5">24.280000000000001</cx:pt>
          <cx:pt idx="6">25.329999999999998</cx:pt>
          <cx:pt idx="7">17.420000000000002</cx:pt>
          <cx:pt idx="8">32.990000000000002</cx:pt>
          <cx:pt idx="9">23.84</cx:pt>
          <cx:pt idx="10">17.280000000000001</cx:pt>
          <cx:pt idx="11">34.630000000000003</cx:pt>
          <cx:pt idx="12">17.100000000000001</cx:pt>
          <cx:pt idx="13">25.370000000000001</cx:pt>
        </cx:lvl>
      </cx:numDim>
    </cx:data>
  </cx:chartData>
  <cx:chart>
    <cx:title pos="t" align="ctr" overlay="0">
      <cx:tx>
        <cx:rich>
          <a:bodyPr rot="0" spcFirstLastPara="1" vertOverflow="ellipsis" vert="horz" wrap="square" lIns="38100" tIns="19050" rIns="38100" bIns="19050" anchor="ctr" anchorCtr="1" compatLnSpc="0"/>
          <a:lstStyle/>
          <a:p>
            <a:pPr algn="ctr" rtl="0">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r>
              <a:rPr kumimoji="0" lang="pt-BR" sz="1600" b="1" i="0" u="none" strike="noStrike" kern="1200" cap="none" spc="100" normalizeH="0" baseline="0" noProof="0">
                <a:ln>
                  <a:noFill/>
                </a:ln>
                <a:solidFill>
                  <a:sysClr val="window" lastClr="FFFFFF">
                    <a:lumMod val="95000"/>
                  </a:sysClr>
                </a:solidFill>
                <a:effectLst/>
                <a:uLnTx/>
                <a:uFillTx/>
                <a:latin typeface="Calibri" panose="020F0502020204030204"/>
              </a:rPr>
              <a:t>Percentage of Dropouts per year</a:t>
            </a:r>
            <a:endParaRPr lang="en-US"/>
          </a:p>
        </cx:rich>
      </cx:tx>
    </cx:title>
    <cx:plotArea>
      <cx:plotAreaRegion>
        <cx:series layoutId="clusteredColumn" uniqueId="{B0C0B4E9-CD0D-4FA7-A6E7-426EC8E20781}" formatIdx="0">
          <cx:tx>
            <cx:txData>
              <cx:f>Plan3!$D$1</cx:f>
              <cx:v>Total</cx:v>
            </cx:txData>
          </cx:tx>
          <cx:dataLabels>
            <cx:visibility seriesName="0" categoryName="0" value="1"/>
          </cx:dataLabels>
          <cx:dataId val="0"/>
          <cx:layoutPr>
            <cx:aggregation/>
          </cx:layoutPr>
          <cx:axisId val="1"/>
        </cx:series>
        <cx:series layoutId="clusteredColumn" hidden="1" uniqueId="{85157277-4430-44D7-85DD-2FC515E82A0F}" formatIdx="2">
          <cx:tx>
            <cx:txData>
              <cx:f>Plan3!$E$1</cx:f>
              <cx:v>TotalAluno</cx:v>
            </cx:txData>
          </cx:tx>
          <cx:dataLabels>
            <cx:visibility seriesName="0" categoryName="0" value="1"/>
          </cx:dataLabels>
          <cx:dataId val="1"/>
          <cx:layoutPr>
            <cx:aggregation/>
          </cx:layoutPr>
          <cx:axisId val="1"/>
        </cx:series>
        <cx:series layoutId="clusteredColumn" hidden="1" uniqueId="{A003D0F8-5AEC-48F4-8372-C6EFFFF677D6}" formatIdx="4">
          <cx:tx>
            <cx:txData>
              <cx:f>Plan3!$F$1</cx:f>
              <cx:v>Percentual</cx:v>
            </cx:txData>
          </cx:tx>
          <cx:dataLabels>
            <cx:visibility seriesName="0" categoryName="0" value="1"/>
          </cx:dataLabels>
          <cx:dataId val="2"/>
          <cx:layoutPr>
            <cx:aggregation/>
          </cx:layoutPr>
          <cx:axisId val="1"/>
        </cx:series>
        <cx:series layoutId="paretoLine" ownerIdx="0" uniqueId="{326F44D7-7D2C-4717-8153-7777333263DD}" formatIdx="1">
          <cx:axisId val="2"/>
        </cx:series>
        <cx:series layoutId="paretoLine" ownerIdx="1" uniqueId="{ABF1C274-B449-4474-A7FE-3E85E96B3D80}" formatIdx="3">
          <cx:axisId val="2"/>
        </cx:series>
        <cx:series layoutId="paretoLine" ownerIdx="2" uniqueId="{EF11D297-A48D-47A9-BED3-277CDBA7C67A}" formatIdx="5">
          <cx:axisId val="2"/>
        </cx:series>
      </cx:plotAreaRegion>
      <cx:axis id="0">
        <cx:catScaling/>
        <cx:tickLabels/>
      </cx:axis>
      <cx:axis id="1">
        <cx:valScaling/>
        <cx:majorGridlines/>
        <cx:tickLabels/>
      </cx:axis>
      <cx:axis id="2">
        <cx:valScaling max="1" min="0"/>
        <cx:units unit="percentage"/>
        <cx:tickLabels/>
      </cx:axis>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05AFE6E-7B17-417C-B316-4FB2142C3E67}" type="datetimeFigureOut">
              <a:rPr lang="pt-BR" smtClean="0"/>
              <a:t>30/12/2015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6B73F34-29E5-44BF-9F1C-3C843570BDCD}" type="slidenum">
              <a:rPr lang="pt-BR" smtClean="0"/>
              <a:t>‹nº›</a:t>
            </a:fld>
            <a:endParaRPr lang="pt-BR"/>
          </a:p>
        </p:txBody>
      </p:sp>
    </p:spTree>
    <p:extLst>
      <p:ext uri="{BB962C8B-B14F-4D97-AF65-F5344CB8AC3E}">
        <p14:creationId xmlns:p14="http://schemas.microsoft.com/office/powerpoint/2010/main" val="188192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05AFE6E-7B17-417C-B316-4FB2142C3E67}" type="datetimeFigureOut">
              <a:rPr lang="pt-BR" smtClean="0"/>
              <a:t>30/12/2015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6B73F34-29E5-44BF-9F1C-3C843570BDCD}" type="slidenum">
              <a:rPr lang="pt-BR" smtClean="0"/>
              <a:t>‹nº›</a:t>
            </a:fld>
            <a:endParaRPr lang="pt-BR"/>
          </a:p>
        </p:txBody>
      </p:sp>
    </p:spTree>
    <p:extLst>
      <p:ext uri="{BB962C8B-B14F-4D97-AF65-F5344CB8AC3E}">
        <p14:creationId xmlns:p14="http://schemas.microsoft.com/office/powerpoint/2010/main" val="3796783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05AFE6E-7B17-417C-B316-4FB2142C3E67}" type="datetimeFigureOut">
              <a:rPr lang="pt-BR" smtClean="0"/>
              <a:t>30/12/2015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6B73F34-29E5-44BF-9F1C-3C843570BDCD}" type="slidenum">
              <a:rPr lang="pt-BR" smtClean="0"/>
              <a:t>‹nº›</a:t>
            </a:fld>
            <a:endParaRPr lang="pt-BR"/>
          </a:p>
        </p:txBody>
      </p:sp>
    </p:spTree>
    <p:extLst>
      <p:ext uri="{BB962C8B-B14F-4D97-AF65-F5344CB8AC3E}">
        <p14:creationId xmlns:p14="http://schemas.microsoft.com/office/powerpoint/2010/main" val="149962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05AFE6E-7B17-417C-B316-4FB2142C3E67}" type="datetimeFigureOut">
              <a:rPr lang="pt-BR" smtClean="0"/>
              <a:t>30/12/2015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6B73F34-29E5-44BF-9F1C-3C843570BDCD}" type="slidenum">
              <a:rPr lang="pt-BR" smtClean="0"/>
              <a:t>‹nº›</a:t>
            </a:fld>
            <a:endParaRPr lang="pt-BR"/>
          </a:p>
        </p:txBody>
      </p:sp>
    </p:spTree>
    <p:extLst>
      <p:ext uri="{BB962C8B-B14F-4D97-AF65-F5344CB8AC3E}">
        <p14:creationId xmlns:p14="http://schemas.microsoft.com/office/powerpoint/2010/main" val="73173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305AFE6E-7B17-417C-B316-4FB2142C3E67}" type="datetimeFigureOut">
              <a:rPr lang="pt-BR" smtClean="0"/>
              <a:t>30/12/2015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6B73F34-29E5-44BF-9F1C-3C843570BDCD}" type="slidenum">
              <a:rPr lang="pt-BR" smtClean="0"/>
              <a:t>‹nº›</a:t>
            </a:fld>
            <a:endParaRPr lang="pt-BR"/>
          </a:p>
        </p:txBody>
      </p:sp>
    </p:spTree>
    <p:extLst>
      <p:ext uri="{BB962C8B-B14F-4D97-AF65-F5344CB8AC3E}">
        <p14:creationId xmlns:p14="http://schemas.microsoft.com/office/powerpoint/2010/main" val="902638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05AFE6E-7B17-417C-B316-4FB2142C3E67}" type="datetimeFigureOut">
              <a:rPr lang="pt-BR" smtClean="0"/>
              <a:t>30/12/2015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6B73F34-29E5-44BF-9F1C-3C843570BDCD}" type="slidenum">
              <a:rPr lang="pt-BR" smtClean="0"/>
              <a:t>‹nº›</a:t>
            </a:fld>
            <a:endParaRPr lang="pt-BR"/>
          </a:p>
        </p:txBody>
      </p:sp>
    </p:spTree>
    <p:extLst>
      <p:ext uri="{BB962C8B-B14F-4D97-AF65-F5344CB8AC3E}">
        <p14:creationId xmlns:p14="http://schemas.microsoft.com/office/powerpoint/2010/main" val="131605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05AFE6E-7B17-417C-B316-4FB2142C3E67}" type="datetimeFigureOut">
              <a:rPr lang="pt-BR" smtClean="0"/>
              <a:t>30/12/2015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6B73F34-29E5-44BF-9F1C-3C843570BDCD}" type="slidenum">
              <a:rPr lang="pt-BR" smtClean="0"/>
              <a:t>‹nº›</a:t>
            </a:fld>
            <a:endParaRPr lang="pt-BR"/>
          </a:p>
        </p:txBody>
      </p:sp>
    </p:spTree>
    <p:extLst>
      <p:ext uri="{BB962C8B-B14F-4D97-AF65-F5344CB8AC3E}">
        <p14:creationId xmlns:p14="http://schemas.microsoft.com/office/powerpoint/2010/main" val="107261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305AFE6E-7B17-417C-B316-4FB2142C3E67}" type="datetimeFigureOut">
              <a:rPr lang="pt-BR" smtClean="0"/>
              <a:t>30/12/2015</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6B73F34-29E5-44BF-9F1C-3C843570BDCD}" type="slidenum">
              <a:rPr lang="pt-BR" smtClean="0"/>
              <a:t>‹nº›</a:t>
            </a:fld>
            <a:endParaRPr lang="pt-BR"/>
          </a:p>
        </p:txBody>
      </p:sp>
    </p:spTree>
    <p:extLst>
      <p:ext uri="{BB962C8B-B14F-4D97-AF65-F5344CB8AC3E}">
        <p14:creationId xmlns:p14="http://schemas.microsoft.com/office/powerpoint/2010/main" val="387044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05AFE6E-7B17-417C-B316-4FB2142C3E67}" type="datetimeFigureOut">
              <a:rPr lang="pt-BR" smtClean="0"/>
              <a:t>30/12/2015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6B73F34-29E5-44BF-9F1C-3C843570BDCD}" type="slidenum">
              <a:rPr lang="pt-BR" smtClean="0"/>
              <a:t>‹nº›</a:t>
            </a:fld>
            <a:endParaRPr lang="pt-BR"/>
          </a:p>
        </p:txBody>
      </p:sp>
    </p:spTree>
    <p:extLst>
      <p:ext uri="{BB962C8B-B14F-4D97-AF65-F5344CB8AC3E}">
        <p14:creationId xmlns:p14="http://schemas.microsoft.com/office/powerpoint/2010/main" val="323044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305AFE6E-7B17-417C-B316-4FB2142C3E67}" type="datetimeFigureOut">
              <a:rPr lang="pt-BR" smtClean="0"/>
              <a:t>30/12/2015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6B73F34-29E5-44BF-9F1C-3C843570BDCD}" type="slidenum">
              <a:rPr lang="pt-BR" smtClean="0"/>
              <a:t>‹nº›</a:t>
            </a:fld>
            <a:endParaRPr lang="pt-BR"/>
          </a:p>
        </p:txBody>
      </p:sp>
    </p:spTree>
    <p:extLst>
      <p:ext uri="{BB962C8B-B14F-4D97-AF65-F5344CB8AC3E}">
        <p14:creationId xmlns:p14="http://schemas.microsoft.com/office/powerpoint/2010/main" val="276010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305AFE6E-7B17-417C-B316-4FB2142C3E67}" type="datetimeFigureOut">
              <a:rPr lang="pt-BR" smtClean="0"/>
              <a:t>30/12/2015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6B73F34-29E5-44BF-9F1C-3C843570BDCD}" type="slidenum">
              <a:rPr lang="pt-BR" smtClean="0"/>
              <a:t>‹nº›</a:t>
            </a:fld>
            <a:endParaRPr lang="pt-BR"/>
          </a:p>
        </p:txBody>
      </p:sp>
    </p:spTree>
    <p:extLst>
      <p:ext uri="{BB962C8B-B14F-4D97-AF65-F5344CB8AC3E}">
        <p14:creationId xmlns:p14="http://schemas.microsoft.com/office/powerpoint/2010/main" val="39733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AFE6E-7B17-417C-B316-4FB2142C3E67}" type="datetimeFigureOut">
              <a:rPr lang="pt-BR" smtClean="0"/>
              <a:t>30/12/2015</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B73F34-29E5-44BF-9F1C-3C843570BDCD}" type="slidenum">
              <a:rPr lang="pt-BR" smtClean="0"/>
              <a:t>‹nº›</a:t>
            </a:fld>
            <a:endParaRPr lang="pt-BR"/>
          </a:p>
        </p:txBody>
      </p:sp>
    </p:spTree>
    <p:extLst>
      <p:ext uri="{BB962C8B-B14F-4D97-AF65-F5344CB8AC3E}">
        <p14:creationId xmlns:p14="http://schemas.microsoft.com/office/powerpoint/2010/main" val="229954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pt-BR" dirty="0" smtClean="0"/>
              <a:t>WorldCist'16</a:t>
            </a:r>
          </a:p>
          <a:p>
            <a:r>
              <a:rPr lang="pt-BR" dirty="0" err="1" smtClean="0"/>
              <a:t>March</a:t>
            </a:r>
            <a:r>
              <a:rPr lang="pt-BR" dirty="0" smtClean="0"/>
              <a:t>, 22-24, Recife, </a:t>
            </a:r>
            <a:r>
              <a:rPr lang="pt-BR" dirty="0" err="1" smtClean="0"/>
              <a:t>Brazil</a:t>
            </a:r>
            <a:endParaRPr lang="pt-BR" dirty="0"/>
          </a:p>
        </p:txBody>
      </p:sp>
      <p:sp>
        <p:nvSpPr>
          <p:cNvPr id="4" name="Rectangle 1"/>
          <p:cNvSpPr>
            <a:spLocks noGrp="1" noChangeArrowheads="1"/>
          </p:cNvSpPr>
          <p:nvPr>
            <p:ph type="ctrTitle"/>
          </p:nvPr>
        </p:nvSpPr>
        <p:spPr bwMode="auto">
          <a:xfrm>
            <a:off x="2250219" y="1531333"/>
            <a:ext cx="728014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pt-BR" altLang="pt-BR" sz="2400" b="1" i="0" strike="noStrike" cap="none" normalizeH="0" baseline="0" dirty="0"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Data Mining in </a:t>
            </a:r>
            <a:r>
              <a:rPr kumimoji="0" lang="pt-BR" altLang="pt-BR" sz="2400" b="1" i="0" strike="noStrike" cap="none" normalizeH="0" baseline="0" dirty="0" err="1"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Academic</a:t>
            </a:r>
            <a:r>
              <a:rPr kumimoji="0" lang="pt-BR" altLang="pt-BR" sz="2400" b="1" i="0" strike="noStrike" cap="none" normalizeH="0" baseline="0" dirty="0"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pt-BR" altLang="pt-BR" sz="2400" b="1" i="0" strike="noStrike" cap="none" normalizeH="0" baseline="0" dirty="0" err="1"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Databases</a:t>
            </a:r>
            <a:r>
              <a:rPr kumimoji="0" lang="pt-BR" altLang="pt-BR" sz="2400" b="1" i="0" strike="noStrike" cap="none" normalizeH="0" baseline="0" dirty="0"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 </a:t>
            </a:r>
            <a:br>
              <a:rPr kumimoji="0" lang="pt-BR" altLang="pt-BR" sz="2400" b="1" i="0" strike="noStrike" cap="none" normalizeH="0" baseline="0" dirty="0"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pt-BR" altLang="pt-BR" sz="2400" b="1" i="0" strike="noStrike" cap="none" normalizeH="0" baseline="0" dirty="0" err="1"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to</a:t>
            </a:r>
            <a:r>
              <a:rPr kumimoji="0" lang="pt-BR" altLang="pt-BR" sz="2400" b="1" i="0" strike="noStrike" cap="none" normalizeH="0" baseline="0" dirty="0"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pt-BR" altLang="pt-BR" sz="2400" b="1" i="0" strike="noStrike" cap="none" normalizeH="0" baseline="0" dirty="0" err="1"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Detect</a:t>
            </a:r>
            <a:r>
              <a:rPr kumimoji="0" lang="pt-BR" altLang="pt-BR" sz="2400" b="1" i="0" strike="noStrike" cap="none" normalizeH="0" baseline="0" dirty="0"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 </a:t>
            </a:r>
            <a:br>
              <a:rPr kumimoji="0" lang="pt-BR" altLang="pt-BR" sz="2400" b="1" i="0" strike="noStrike" cap="none" normalizeH="0" baseline="0" dirty="0"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pt-BR" altLang="pt-BR" sz="2400" b="1" i="0" strike="noStrike" cap="none" normalizeH="0" baseline="0" dirty="0" err="1"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Behaviors</a:t>
            </a:r>
            <a:r>
              <a:rPr kumimoji="0" lang="pt-BR" altLang="pt-BR" sz="2400" b="1" i="0" strike="noStrike" cap="none" normalizeH="0" baseline="0" dirty="0"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pt-BR" altLang="pt-BR" sz="2400" b="1" i="0" strike="noStrike" cap="none" normalizeH="0" baseline="0" dirty="0" err="1"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of</a:t>
            </a:r>
            <a:r>
              <a:rPr kumimoji="0" lang="pt-BR" altLang="pt-BR" sz="2400" b="1" i="0" strike="noStrike" cap="none" normalizeH="0" baseline="0" dirty="0"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pt-BR" altLang="pt-BR" sz="2400" b="1" i="0" strike="noStrike" cap="none" normalizeH="0" baseline="0" dirty="0" err="1"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Students</a:t>
            </a:r>
            <a:r>
              <a:rPr kumimoji="0" lang="pt-BR" altLang="pt-BR" sz="2400" b="1" i="0" strike="noStrike" cap="none" normalizeH="0" baseline="0" dirty="0"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pt-BR" altLang="pt-BR" sz="2400" b="1" i="0" strike="noStrike" cap="none" normalizeH="0" baseline="0" dirty="0" err="1"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Related</a:t>
            </a:r>
            <a:r>
              <a:rPr kumimoji="0" lang="pt-BR" altLang="pt-BR" sz="2400" b="1" i="0" strike="noStrike" cap="none" normalizeH="0" baseline="0" dirty="0"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 </a:t>
            </a:r>
            <a:br>
              <a:rPr kumimoji="0" lang="pt-BR" altLang="pt-BR" sz="2400" b="1" i="0" strike="noStrike" cap="none" normalizeH="0" baseline="0" dirty="0"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pt-BR" altLang="pt-BR" sz="2400" b="1" i="0" strike="noStrike" cap="none" normalizeH="0" baseline="0" dirty="0" err="1"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to</a:t>
            </a:r>
            <a:r>
              <a:rPr kumimoji="0" lang="pt-BR" altLang="pt-BR" sz="2400" b="1" i="0" strike="noStrike" cap="none" normalizeH="0" baseline="0" dirty="0"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pt-BR" altLang="pt-BR" sz="2400" b="1" i="0" strike="noStrike" cap="none" normalizeH="0" baseline="0" dirty="0" err="1"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School</a:t>
            </a:r>
            <a:r>
              <a:rPr kumimoji="0" lang="pt-BR" altLang="pt-BR" sz="2400" b="1" i="0" strike="noStrike" cap="none" normalizeH="0" baseline="0" dirty="0"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pt-BR" altLang="pt-BR" sz="2400" b="1" i="0" strike="noStrike" cap="none" normalizeH="0" baseline="0" dirty="0" err="1"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Dropout</a:t>
            </a:r>
            <a:r>
              <a:rPr kumimoji="0" lang="pt-BR" altLang="pt-BR" sz="2400" b="1" i="0" strike="noStrike" cap="none" normalizeH="0" baseline="0" dirty="0"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pt-BR" altLang="pt-BR" sz="2400" b="1" i="0" strike="noStrike" cap="none" normalizeH="0" baseline="0" dirty="0" err="1"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and</a:t>
            </a:r>
            <a:r>
              <a:rPr kumimoji="0" lang="pt-BR" altLang="pt-BR" sz="2400" b="1" i="0" strike="noStrike" cap="none" normalizeH="0" baseline="0" dirty="0"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pt-BR" altLang="pt-BR" sz="2400" b="1" i="0" strike="noStrike" cap="none" normalizeH="0" baseline="0" dirty="0" err="1" smtClean="0">
                <a:ln>
                  <a:noFill/>
                </a:ln>
                <a:solidFill>
                  <a:srgbClr val="008080"/>
                </a:solidFill>
                <a:effectLst/>
                <a:latin typeface="Times New Roman" panose="02020603050405020304" pitchFamily="18" charset="0"/>
                <a:ea typeface="Calibri" panose="020F0502020204030204" pitchFamily="34" charset="0"/>
                <a:cs typeface="Times New Roman" panose="02020603050405020304" pitchFamily="18" charset="0"/>
              </a:rPr>
              <a:t>Disapproval</a:t>
            </a:r>
            <a:r>
              <a:rPr kumimoji="0" lang="pt-BR" altLang="pt-BR" sz="2400" b="0" i="0" u="none" strike="noStrike" cap="none" normalizeH="0" baseline="0" dirty="0" smtClean="0">
                <a:ln>
                  <a:noFill/>
                </a:ln>
                <a:solidFill>
                  <a:schemeClr val="tx1"/>
                </a:solidFill>
                <a:effectLst/>
              </a:rPr>
              <a:t> </a:t>
            </a:r>
            <a:endParaRPr kumimoji="0" lang="pt-BR" altLang="pt-BR"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809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79513" y="70930"/>
            <a:ext cx="12046226" cy="108200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Data Mining in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Academic</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Databases</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to</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Detect</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Behaviors</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of</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b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b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Students</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Related</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to</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School</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Dropout</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and</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Disapproval</a:t>
            </a:r>
            <a:r>
              <a:rPr lang="pt-BR" altLang="pt-BR" sz="3200" dirty="0" smtClean="0"/>
              <a:t> </a:t>
            </a:r>
            <a:endParaRPr lang="pt-BR" sz="3200" dirty="0"/>
          </a:p>
        </p:txBody>
      </p:sp>
    </p:spTree>
    <p:extLst>
      <p:ext uri="{BB962C8B-B14F-4D97-AF65-F5344CB8AC3E}">
        <p14:creationId xmlns:p14="http://schemas.microsoft.com/office/powerpoint/2010/main" val="157317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513" y="70930"/>
            <a:ext cx="12046226" cy="1082009"/>
          </a:xfrm>
        </p:spPr>
        <p:txBody>
          <a:bodyPr>
            <a:normAutofit/>
          </a:bodyPr>
          <a:lstStyle/>
          <a:p>
            <a:r>
              <a:rPr lang="pt-BR" altLang="pt-BR" sz="3200" b="1" dirty="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Data Mining in </a:t>
            </a:r>
            <a:r>
              <a:rPr lang="pt-BR" altLang="pt-BR" sz="3200" b="1" dirty="0" err="1">
                <a:solidFill>
                  <a:srgbClr val="008080"/>
                </a:solidFill>
                <a:latin typeface="Times New Roman" panose="02020603050405020304" pitchFamily="18" charset="0"/>
                <a:ea typeface="Calibri" panose="020F0502020204030204" pitchFamily="34" charset="0"/>
                <a:cs typeface="Times New Roman" panose="02020603050405020304" pitchFamily="18" charset="0"/>
              </a:rPr>
              <a:t>Academic</a:t>
            </a:r>
            <a:r>
              <a:rPr lang="pt-BR" altLang="pt-BR" sz="3200" b="1" dirty="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a:solidFill>
                  <a:srgbClr val="008080"/>
                </a:solidFill>
                <a:latin typeface="Times New Roman" panose="02020603050405020304" pitchFamily="18" charset="0"/>
                <a:ea typeface="Calibri" panose="020F0502020204030204" pitchFamily="34" charset="0"/>
                <a:cs typeface="Times New Roman" panose="02020603050405020304" pitchFamily="18" charset="0"/>
              </a:rPr>
              <a:t>Databases</a:t>
            </a:r>
            <a:r>
              <a:rPr lang="pt-BR" altLang="pt-BR" sz="3200" b="1" dirty="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a:solidFill>
                  <a:srgbClr val="008080"/>
                </a:solidFill>
                <a:latin typeface="Times New Roman" panose="02020603050405020304" pitchFamily="18" charset="0"/>
                <a:ea typeface="Calibri" panose="020F0502020204030204" pitchFamily="34" charset="0"/>
                <a:cs typeface="Times New Roman" panose="02020603050405020304" pitchFamily="18" charset="0"/>
              </a:rPr>
              <a:t>to</a:t>
            </a:r>
            <a:r>
              <a:rPr lang="pt-BR" altLang="pt-BR" sz="3200" b="1" dirty="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a:solidFill>
                  <a:srgbClr val="008080"/>
                </a:solidFill>
                <a:latin typeface="Times New Roman" panose="02020603050405020304" pitchFamily="18" charset="0"/>
                <a:ea typeface="Calibri" panose="020F0502020204030204" pitchFamily="34" charset="0"/>
                <a:cs typeface="Times New Roman" panose="02020603050405020304" pitchFamily="18" charset="0"/>
              </a:rPr>
              <a:t>Detect</a:t>
            </a:r>
            <a:r>
              <a:rPr lang="pt-BR" altLang="pt-BR" sz="3200" b="1" dirty="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a:solidFill>
                  <a:srgbClr val="008080"/>
                </a:solidFill>
                <a:latin typeface="Times New Roman" panose="02020603050405020304" pitchFamily="18" charset="0"/>
                <a:ea typeface="Calibri" panose="020F0502020204030204" pitchFamily="34" charset="0"/>
                <a:cs typeface="Times New Roman" panose="02020603050405020304" pitchFamily="18" charset="0"/>
              </a:rPr>
              <a:t>Behaviors</a:t>
            </a:r>
            <a:r>
              <a:rPr lang="pt-BR" altLang="pt-BR" sz="3200" b="1" dirty="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a:solidFill>
                  <a:srgbClr val="008080"/>
                </a:solidFill>
                <a:latin typeface="Times New Roman" panose="02020603050405020304" pitchFamily="18" charset="0"/>
                <a:ea typeface="Calibri" panose="020F0502020204030204" pitchFamily="34" charset="0"/>
                <a:cs typeface="Times New Roman" panose="02020603050405020304" pitchFamily="18" charset="0"/>
              </a:rPr>
              <a:t>of</a:t>
            </a:r>
            <a:r>
              <a:rPr lang="pt-BR" altLang="pt-BR" sz="3200" b="1" dirty="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br>
              <a:rPr lang="pt-BR" altLang="pt-BR" sz="3200" b="1" dirty="0">
                <a:solidFill>
                  <a:srgbClr val="008080"/>
                </a:solidFill>
                <a:latin typeface="Times New Roman" panose="02020603050405020304" pitchFamily="18" charset="0"/>
                <a:ea typeface="Calibri" panose="020F0502020204030204" pitchFamily="34" charset="0"/>
                <a:cs typeface="Times New Roman" panose="02020603050405020304" pitchFamily="18" charset="0"/>
              </a:rPr>
            </a:br>
            <a:r>
              <a:rPr lang="pt-BR" altLang="pt-BR" sz="3200" b="1" dirty="0" err="1">
                <a:solidFill>
                  <a:srgbClr val="008080"/>
                </a:solidFill>
                <a:latin typeface="Times New Roman" panose="02020603050405020304" pitchFamily="18" charset="0"/>
                <a:ea typeface="Calibri" panose="020F0502020204030204" pitchFamily="34" charset="0"/>
                <a:cs typeface="Times New Roman" panose="02020603050405020304" pitchFamily="18" charset="0"/>
              </a:rPr>
              <a:t>Students</a:t>
            </a:r>
            <a:r>
              <a:rPr lang="pt-BR" altLang="pt-BR" sz="3200" b="1" dirty="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a:solidFill>
                  <a:srgbClr val="008080"/>
                </a:solidFill>
                <a:latin typeface="Times New Roman" panose="02020603050405020304" pitchFamily="18" charset="0"/>
                <a:ea typeface="Calibri" panose="020F0502020204030204" pitchFamily="34" charset="0"/>
                <a:cs typeface="Times New Roman" panose="02020603050405020304" pitchFamily="18" charset="0"/>
              </a:rPr>
              <a:t>Related</a:t>
            </a:r>
            <a:r>
              <a:rPr lang="pt-BR" altLang="pt-BR" sz="3200" b="1" dirty="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a:solidFill>
                  <a:srgbClr val="008080"/>
                </a:solidFill>
                <a:latin typeface="Times New Roman" panose="02020603050405020304" pitchFamily="18" charset="0"/>
                <a:ea typeface="Calibri" panose="020F0502020204030204" pitchFamily="34" charset="0"/>
                <a:cs typeface="Times New Roman" panose="02020603050405020304" pitchFamily="18" charset="0"/>
              </a:rPr>
              <a:t>to</a:t>
            </a:r>
            <a:r>
              <a:rPr lang="pt-BR" altLang="pt-BR" sz="3200" b="1" dirty="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a:solidFill>
                  <a:srgbClr val="008080"/>
                </a:solidFill>
                <a:latin typeface="Times New Roman" panose="02020603050405020304" pitchFamily="18" charset="0"/>
                <a:ea typeface="Calibri" panose="020F0502020204030204" pitchFamily="34" charset="0"/>
                <a:cs typeface="Times New Roman" panose="02020603050405020304" pitchFamily="18" charset="0"/>
              </a:rPr>
              <a:t>School</a:t>
            </a:r>
            <a:r>
              <a:rPr lang="pt-BR" altLang="pt-BR" sz="3200" b="1" dirty="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a:solidFill>
                  <a:srgbClr val="008080"/>
                </a:solidFill>
                <a:latin typeface="Times New Roman" panose="02020603050405020304" pitchFamily="18" charset="0"/>
                <a:ea typeface="Calibri" panose="020F0502020204030204" pitchFamily="34" charset="0"/>
                <a:cs typeface="Times New Roman" panose="02020603050405020304" pitchFamily="18" charset="0"/>
              </a:rPr>
              <a:t>Dropout</a:t>
            </a:r>
            <a:r>
              <a:rPr lang="pt-BR" altLang="pt-BR" sz="3200" b="1" dirty="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a:solidFill>
                  <a:srgbClr val="008080"/>
                </a:solidFill>
                <a:latin typeface="Times New Roman" panose="02020603050405020304" pitchFamily="18" charset="0"/>
                <a:ea typeface="Calibri" panose="020F0502020204030204" pitchFamily="34" charset="0"/>
                <a:cs typeface="Times New Roman" panose="02020603050405020304" pitchFamily="18" charset="0"/>
              </a:rPr>
              <a:t>and</a:t>
            </a:r>
            <a:r>
              <a:rPr lang="pt-BR" altLang="pt-BR" sz="3200" b="1" dirty="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a:solidFill>
                  <a:srgbClr val="008080"/>
                </a:solidFill>
                <a:latin typeface="Times New Roman" panose="02020603050405020304" pitchFamily="18" charset="0"/>
                <a:ea typeface="Calibri" panose="020F0502020204030204" pitchFamily="34" charset="0"/>
                <a:cs typeface="Times New Roman" panose="02020603050405020304" pitchFamily="18" charset="0"/>
              </a:rPr>
              <a:t>Disapproval</a:t>
            </a:r>
            <a:r>
              <a:rPr lang="pt-BR" altLang="pt-BR" sz="3200" dirty="0"/>
              <a:t> </a:t>
            </a:r>
            <a:endParaRPr lang="pt-BR" sz="3200" dirty="0"/>
          </a:p>
        </p:txBody>
      </p:sp>
      <p:sp>
        <p:nvSpPr>
          <p:cNvPr id="3" name="CaixaDeTexto 2"/>
          <p:cNvSpPr txBox="1"/>
          <p:nvPr/>
        </p:nvSpPr>
        <p:spPr>
          <a:xfrm>
            <a:off x="230588" y="1534602"/>
            <a:ext cx="11744076" cy="2369880"/>
          </a:xfrm>
          <a:prstGeom prst="rect">
            <a:avLst/>
          </a:prstGeom>
          <a:noFill/>
        </p:spPr>
        <p:txBody>
          <a:bodyPr wrap="square" rtlCol="0">
            <a:spAutoFit/>
          </a:bodyPr>
          <a:lstStyle/>
          <a:p>
            <a:r>
              <a:rPr lang="pt-BR" sz="2800" b="1" dirty="0" smtClean="0"/>
              <a:t>Schedule</a:t>
            </a:r>
            <a:endParaRPr lang="pt-BR" sz="2800" b="1" dirty="0"/>
          </a:p>
          <a:p>
            <a:endParaRPr lang="pt-BR" sz="2000" b="1" dirty="0" smtClean="0"/>
          </a:p>
          <a:p>
            <a:pPr marL="342900" indent="-342900">
              <a:buFont typeface="Arial" panose="020B0604020202020204" pitchFamily="34" charset="0"/>
              <a:buChar char="•"/>
            </a:pPr>
            <a:r>
              <a:rPr lang="pt-BR" sz="2000" b="1" dirty="0" err="1" smtClean="0"/>
              <a:t>Introduction</a:t>
            </a:r>
            <a:r>
              <a:rPr lang="pt-BR" sz="2000" b="1" dirty="0" smtClean="0"/>
              <a:t>;</a:t>
            </a:r>
          </a:p>
          <a:p>
            <a:pPr marL="342900" indent="-342900">
              <a:buFont typeface="Arial" panose="020B0604020202020204" pitchFamily="34" charset="0"/>
              <a:buChar char="•"/>
            </a:pPr>
            <a:r>
              <a:rPr lang="pt-BR" sz="2000" b="1" dirty="0" err="1" smtClean="0"/>
              <a:t>School</a:t>
            </a:r>
            <a:r>
              <a:rPr lang="pt-BR" sz="2000" b="1" dirty="0" smtClean="0"/>
              <a:t> </a:t>
            </a:r>
            <a:r>
              <a:rPr lang="pt-BR" sz="2000" b="1" dirty="0" err="1" smtClean="0"/>
              <a:t>Dropout</a:t>
            </a:r>
            <a:r>
              <a:rPr lang="pt-BR" sz="2000" b="1" dirty="0" smtClean="0"/>
              <a:t> </a:t>
            </a:r>
            <a:r>
              <a:rPr lang="pt-BR" sz="2000" b="1" dirty="0" err="1" smtClean="0"/>
              <a:t>and</a:t>
            </a:r>
            <a:r>
              <a:rPr lang="pt-BR" sz="2000" b="1" dirty="0" smtClean="0"/>
              <a:t> </a:t>
            </a:r>
            <a:r>
              <a:rPr lang="pt-BR" sz="2000" b="1" dirty="0" err="1" smtClean="0"/>
              <a:t>Disapproval</a:t>
            </a:r>
            <a:r>
              <a:rPr lang="pt-BR" sz="2000" b="1" dirty="0" smtClean="0"/>
              <a:t>;</a:t>
            </a:r>
          </a:p>
          <a:p>
            <a:pPr marL="342900" indent="-342900">
              <a:buFont typeface="Arial" panose="020B0604020202020204" pitchFamily="34" charset="0"/>
              <a:buChar char="•"/>
            </a:pPr>
            <a:r>
              <a:rPr lang="pt-BR" sz="2000" b="1" dirty="0" err="1" smtClean="0"/>
              <a:t>School</a:t>
            </a:r>
            <a:r>
              <a:rPr lang="pt-BR" sz="2000" b="1" dirty="0" smtClean="0"/>
              <a:t> </a:t>
            </a:r>
            <a:r>
              <a:rPr lang="pt-BR" sz="2000" b="1" dirty="0" err="1" smtClean="0"/>
              <a:t>Dropout</a:t>
            </a:r>
            <a:r>
              <a:rPr lang="pt-BR" sz="2000" b="1" dirty="0" smtClean="0"/>
              <a:t> </a:t>
            </a:r>
            <a:r>
              <a:rPr lang="pt-BR" sz="2000" b="1" dirty="0" err="1" smtClean="0"/>
              <a:t>at</a:t>
            </a:r>
            <a:r>
              <a:rPr lang="pt-BR" sz="2000" b="1" dirty="0" smtClean="0"/>
              <a:t> </a:t>
            </a:r>
            <a:r>
              <a:rPr lang="pt-BR" sz="2000" b="1" dirty="0" err="1" smtClean="0"/>
              <a:t>the</a:t>
            </a:r>
            <a:r>
              <a:rPr lang="pt-BR" sz="2000" b="1" dirty="0" smtClean="0"/>
              <a:t> Federal </a:t>
            </a:r>
            <a:r>
              <a:rPr lang="pt-BR" sz="2000" b="1" dirty="0" err="1" smtClean="0"/>
              <a:t>Institutions</a:t>
            </a:r>
            <a:r>
              <a:rPr lang="pt-BR" sz="2000" b="1" dirty="0" smtClean="0"/>
              <a:t> Network;</a:t>
            </a:r>
            <a:endParaRPr lang="pt-BR" sz="2000" b="1" dirty="0" smtClean="0"/>
          </a:p>
          <a:p>
            <a:pPr marL="342900" indent="-342900">
              <a:buFont typeface="Arial" panose="020B0604020202020204" pitchFamily="34" charset="0"/>
              <a:buChar char="•"/>
            </a:pPr>
            <a:r>
              <a:rPr lang="pt-BR" sz="2000" b="1" dirty="0" smtClean="0"/>
              <a:t>The </a:t>
            </a:r>
            <a:r>
              <a:rPr lang="pt-BR" sz="2000" b="1" dirty="0" err="1" smtClean="0"/>
              <a:t>Dropout</a:t>
            </a:r>
            <a:r>
              <a:rPr lang="pt-BR" sz="2000" b="1" dirty="0" smtClean="0"/>
              <a:t> in IFRN (Campus Natal-</a:t>
            </a:r>
            <a:r>
              <a:rPr lang="pt-BR" sz="2000" b="1" dirty="0" err="1" smtClean="0"/>
              <a:t>Cetral</a:t>
            </a:r>
            <a:r>
              <a:rPr lang="pt-BR" sz="2000" b="1" dirty="0" smtClean="0"/>
              <a:t>) </a:t>
            </a:r>
            <a:r>
              <a:rPr lang="pt-BR" sz="2000" b="1" dirty="0" err="1" smtClean="0"/>
              <a:t>from</a:t>
            </a:r>
            <a:r>
              <a:rPr lang="pt-BR" sz="2000" b="1" dirty="0" smtClean="0"/>
              <a:t> 2000 </a:t>
            </a:r>
            <a:r>
              <a:rPr lang="pt-BR" sz="2000" b="1" dirty="0" err="1" smtClean="0"/>
              <a:t>to</a:t>
            </a:r>
            <a:r>
              <a:rPr lang="pt-BR" sz="2000" b="1" dirty="0" smtClean="0"/>
              <a:t> 2013;</a:t>
            </a:r>
          </a:p>
          <a:p>
            <a:pPr marL="342900" indent="-342900">
              <a:buFont typeface="Arial" panose="020B0604020202020204" pitchFamily="34" charset="0"/>
              <a:buChar char="•"/>
            </a:pPr>
            <a:r>
              <a:rPr lang="pt-BR" sz="2000" b="1" dirty="0" smtClean="0"/>
              <a:t>Data Mining </a:t>
            </a:r>
            <a:r>
              <a:rPr lang="pt-BR" sz="2000" b="1" dirty="0" err="1" smtClean="0"/>
              <a:t>Application</a:t>
            </a:r>
            <a:r>
              <a:rPr lang="pt-BR" sz="2000" b="1" dirty="0" smtClean="0"/>
              <a:t> in IFRN </a:t>
            </a:r>
            <a:r>
              <a:rPr lang="pt-BR" sz="2000" b="1" dirty="0" err="1" smtClean="0"/>
              <a:t>Database</a:t>
            </a:r>
            <a:r>
              <a:rPr lang="pt-BR" sz="2000" b="1" dirty="0" smtClean="0"/>
              <a:t>.</a:t>
            </a:r>
            <a:endParaRPr lang="pt-BR" sz="2000" b="1" dirty="0"/>
          </a:p>
        </p:txBody>
      </p:sp>
    </p:spTree>
    <p:extLst>
      <p:ext uri="{BB962C8B-B14F-4D97-AF65-F5344CB8AC3E}">
        <p14:creationId xmlns:p14="http://schemas.microsoft.com/office/powerpoint/2010/main" val="253482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79513" y="70930"/>
            <a:ext cx="12046226" cy="108200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altLang="pt-BR" sz="3200" b="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Data Mining in Academic Databases to Detect Behaviors of </a:t>
            </a:r>
            <a:br>
              <a:rPr lang="pt-BR" altLang="pt-BR" sz="3200" b="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br>
            <a:r>
              <a:rPr lang="pt-BR" altLang="pt-BR" sz="3200" b="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Students Related to School Dropout and Disapproval</a:t>
            </a:r>
            <a:r>
              <a:rPr lang="pt-BR" altLang="pt-BR" sz="3200" smtClean="0"/>
              <a:t> </a:t>
            </a:r>
            <a:endParaRPr lang="pt-BR" sz="3200" dirty="0"/>
          </a:p>
        </p:txBody>
      </p:sp>
      <p:sp>
        <p:nvSpPr>
          <p:cNvPr id="11" name="CaixaDeTexto 10"/>
          <p:cNvSpPr txBox="1"/>
          <p:nvPr/>
        </p:nvSpPr>
        <p:spPr>
          <a:xfrm>
            <a:off x="230587" y="2162754"/>
            <a:ext cx="11696369" cy="1200329"/>
          </a:xfrm>
          <a:prstGeom prst="rect">
            <a:avLst/>
          </a:prstGeom>
          <a:noFill/>
        </p:spPr>
        <p:txBody>
          <a:bodyPr wrap="square" rtlCol="0">
            <a:spAutoFit/>
          </a:bodyPr>
          <a:lstStyle/>
          <a:p>
            <a:pPr algn="just"/>
            <a:r>
              <a:rPr lang="pt-BR" dirty="0"/>
              <a:t>The </a:t>
            </a:r>
            <a:r>
              <a:rPr lang="pt-BR" dirty="0" err="1"/>
              <a:t>problem</a:t>
            </a:r>
            <a:r>
              <a:rPr lang="pt-BR" dirty="0"/>
              <a:t> </a:t>
            </a:r>
            <a:r>
              <a:rPr lang="pt-BR" dirty="0" err="1"/>
              <a:t>of</a:t>
            </a:r>
            <a:r>
              <a:rPr lang="pt-BR" dirty="0"/>
              <a:t> </a:t>
            </a:r>
            <a:r>
              <a:rPr lang="pt-BR" dirty="0" err="1"/>
              <a:t>dropout</a:t>
            </a:r>
            <a:r>
              <a:rPr lang="pt-BR" dirty="0"/>
              <a:t> </a:t>
            </a:r>
            <a:r>
              <a:rPr lang="pt-BR" dirty="0" err="1"/>
              <a:t>and</a:t>
            </a:r>
            <a:r>
              <a:rPr lang="pt-BR" dirty="0"/>
              <a:t> </a:t>
            </a:r>
            <a:r>
              <a:rPr lang="pt-BR" dirty="0" err="1"/>
              <a:t>school</a:t>
            </a:r>
            <a:r>
              <a:rPr lang="pt-BR" dirty="0"/>
              <a:t> </a:t>
            </a:r>
            <a:r>
              <a:rPr lang="pt-BR" dirty="0" err="1"/>
              <a:t>failure</a:t>
            </a:r>
            <a:r>
              <a:rPr lang="pt-BR" dirty="0"/>
              <a:t> in federal </a:t>
            </a:r>
            <a:r>
              <a:rPr lang="pt-BR" dirty="0" err="1"/>
              <a:t>institutions</a:t>
            </a:r>
            <a:r>
              <a:rPr lang="pt-BR" dirty="0"/>
              <a:t> </a:t>
            </a:r>
            <a:r>
              <a:rPr lang="pt-BR" dirty="0" err="1"/>
              <a:t>has</a:t>
            </a:r>
            <a:r>
              <a:rPr lang="pt-BR" dirty="0"/>
              <a:t> </a:t>
            </a:r>
            <a:r>
              <a:rPr lang="pt-BR" dirty="0" err="1"/>
              <a:t>generated</a:t>
            </a:r>
            <a:r>
              <a:rPr lang="pt-BR" dirty="0"/>
              <a:t> some </a:t>
            </a:r>
            <a:r>
              <a:rPr lang="pt-BR" dirty="0" err="1"/>
              <a:t>challenges</a:t>
            </a:r>
            <a:r>
              <a:rPr lang="pt-BR" dirty="0"/>
              <a:t> </a:t>
            </a:r>
            <a:r>
              <a:rPr lang="pt-BR" dirty="0" err="1"/>
              <a:t>to</a:t>
            </a:r>
            <a:r>
              <a:rPr lang="pt-BR" dirty="0"/>
              <a:t> </a:t>
            </a:r>
            <a:r>
              <a:rPr lang="pt-BR" dirty="0" err="1"/>
              <a:t>overcome</a:t>
            </a:r>
            <a:r>
              <a:rPr lang="pt-BR" dirty="0"/>
              <a:t>. The high </a:t>
            </a:r>
            <a:r>
              <a:rPr lang="pt-BR" dirty="0" err="1"/>
              <a:t>incidence</a:t>
            </a:r>
            <a:r>
              <a:rPr lang="pt-BR" dirty="0"/>
              <a:t> </a:t>
            </a:r>
            <a:r>
              <a:rPr lang="pt-BR" dirty="0" err="1"/>
              <a:t>related</a:t>
            </a:r>
            <a:r>
              <a:rPr lang="pt-BR" dirty="0"/>
              <a:t> </a:t>
            </a:r>
            <a:r>
              <a:rPr lang="pt-BR" dirty="0" err="1"/>
              <a:t>to</a:t>
            </a:r>
            <a:r>
              <a:rPr lang="pt-BR" dirty="0"/>
              <a:t> </a:t>
            </a:r>
            <a:r>
              <a:rPr lang="pt-BR" dirty="0" err="1"/>
              <a:t>these</a:t>
            </a:r>
            <a:r>
              <a:rPr lang="pt-BR" dirty="0"/>
              <a:t> </a:t>
            </a:r>
            <a:r>
              <a:rPr lang="pt-BR" dirty="0" err="1"/>
              <a:t>factors</a:t>
            </a:r>
            <a:r>
              <a:rPr lang="pt-BR" dirty="0"/>
              <a:t>, it </a:t>
            </a:r>
            <a:r>
              <a:rPr lang="pt-BR" dirty="0" err="1"/>
              <a:t>has</a:t>
            </a:r>
            <a:r>
              <a:rPr lang="pt-BR" dirty="0"/>
              <a:t> </a:t>
            </a:r>
            <a:r>
              <a:rPr lang="pt-BR" dirty="0" err="1"/>
              <a:t>been</a:t>
            </a:r>
            <a:r>
              <a:rPr lang="pt-BR" dirty="0"/>
              <a:t> </a:t>
            </a:r>
            <a:r>
              <a:rPr lang="pt-BR" dirty="0" err="1"/>
              <a:t>lived</a:t>
            </a:r>
            <a:r>
              <a:rPr lang="pt-BR" dirty="0"/>
              <a:t> in </a:t>
            </a:r>
            <a:r>
              <a:rPr lang="pt-BR" dirty="0" err="1"/>
              <a:t>the</a:t>
            </a:r>
            <a:r>
              <a:rPr lang="pt-BR" dirty="0"/>
              <a:t> </a:t>
            </a:r>
            <a:r>
              <a:rPr lang="pt-BR" dirty="0" err="1"/>
              <a:t>practical</a:t>
            </a:r>
            <a:r>
              <a:rPr lang="pt-BR" dirty="0"/>
              <a:t> </a:t>
            </a:r>
            <a:r>
              <a:rPr lang="pt-BR" dirty="0" err="1"/>
              <a:t>experience</a:t>
            </a:r>
            <a:r>
              <a:rPr lang="pt-BR" dirty="0"/>
              <a:t> </a:t>
            </a:r>
            <a:r>
              <a:rPr lang="pt-BR" dirty="0" err="1"/>
              <a:t>of</a:t>
            </a:r>
            <a:r>
              <a:rPr lang="pt-BR" dirty="0"/>
              <a:t> </a:t>
            </a:r>
            <a:r>
              <a:rPr lang="pt-BR" dirty="0" err="1"/>
              <a:t>all</a:t>
            </a:r>
            <a:r>
              <a:rPr lang="pt-BR" dirty="0"/>
              <a:t> </a:t>
            </a:r>
            <a:r>
              <a:rPr lang="pt-BR" dirty="0" err="1"/>
              <a:t>educators</a:t>
            </a:r>
            <a:r>
              <a:rPr lang="pt-BR" dirty="0"/>
              <a:t> </a:t>
            </a:r>
            <a:r>
              <a:rPr lang="pt-BR" dirty="0" err="1"/>
              <a:t>that</a:t>
            </a:r>
            <a:r>
              <a:rPr lang="pt-BR" dirty="0"/>
              <a:t> </a:t>
            </a:r>
            <a:r>
              <a:rPr lang="pt-BR" dirty="0" err="1"/>
              <a:t>make</a:t>
            </a:r>
            <a:r>
              <a:rPr lang="pt-BR" dirty="0"/>
              <a:t> </a:t>
            </a:r>
            <a:r>
              <a:rPr lang="pt-BR" dirty="0" err="1"/>
              <a:t>education</a:t>
            </a:r>
            <a:r>
              <a:rPr lang="pt-BR" dirty="0"/>
              <a:t> in </a:t>
            </a:r>
            <a:r>
              <a:rPr lang="pt-BR" dirty="0" err="1"/>
              <a:t>these</a:t>
            </a:r>
            <a:r>
              <a:rPr lang="pt-BR" dirty="0"/>
              <a:t> </a:t>
            </a:r>
            <a:r>
              <a:rPr lang="pt-BR" dirty="0" err="1"/>
              <a:t>institutions</a:t>
            </a:r>
            <a:r>
              <a:rPr lang="pt-BR" dirty="0" smtClean="0"/>
              <a:t>. </a:t>
            </a:r>
            <a:r>
              <a:rPr lang="pt-BR" dirty="0" smtClean="0"/>
              <a:t>It </a:t>
            </a:r>
            <a:r>
              <a:rPr lang="pt-BR" dirty="0" err="1" smtClean="0"/>
              <a:t>is</a:t>
            </a:r>
            <a:r>
              <a:rPr lang="pt-BR" dirty="0" smtClean="0"/>
              <a:t> </a:t>
            </a:r>
            <a:r>
              <a:rPr lang="pt-BR" dirty="0" err="1" smtClean="0"/>
              <a:t>known</a:t>
            </a:r>
            <a:r>
              <a:rPr lang="pt-BR" dirty="0" smtClean="0"/>
              <a:t> in </a:t>
            </a:r>
            <a:r>
              <a:rPr lang="pt-BR" dirty="0" err="1" smtClean="0"/>
              <a:t>advance</a:t>
            </a:r>
            <a:r>
              <a:rPr lang="pt-BR" dirty="0" smtClean="0"/>
              <a:t> </a:t>
            </a:r>
            <a:r>
              <a:rPr lang="pt-BR" dirty="0" err="1" smtClean="0"/>
              <a:t>that</a:t>
            </a:r>
            <a:r>
              <a:rPr lang="pt-BR" dirty="0" smtClean="0"/>
              <a:t> </a:t>
            </a:r>
            <a:r>
              <a:rPr lang="pt-BR" dirty="0" err="1" smtClean="0"/>
              <a:t>school</a:t>
            </a:r>
            <a:r>
              <a:rPr lang="pt-BR" dirty="0" smtClean="0"/>
              <a:t> </a:t>
            </a:r>
            <a:r>
              <a:rPr lang="pt-BR" dirty="0" err="1" smtClean="0"/>
              <a:t>dropout</a:t>
            </a:r>
            <a:r>
              <a:rPr lang="pt-BR" dirty="0" smtClean="0"/>
              <a:t> </a:t>
            </a:r>
            <a:r>
              <a:rPr lang="pt-BR" dirty="0" err="1" smtClean="0"/>
              <a:t>and</a:t>
            </a:r>
            <a:r>
              <a:rPr lang="pt-BR" dirty="0" smtClean="0"/>
              <a:t> </a:t>
            </a:r>
            <a:r>
              <a:rPr lang="pt-BR" dirty="0" err="1" smtClean="0"/>
              <a:t>school</a:t>
            </a:r>
            <a:r>
              <a:rPr lang="pt-BR" dirty="0" smtClean="0"/>
              <a:t> </a:t>
            </a:r>
            <a:r>
              <a:rPr lang="pt-BR" dirty="0" err="1" smtClean="0"/>
              <a:t>disapproval</a:t>
            </a:r>
            <a:r>
              <a:rPr lang="pt-BR" dirty="0" smtClean="0"/>
              <a:t> are </a:t>
            </a:r>
            <a:r>
              <a:rPr lang="pt-BR" dirty="0" err="1" smtClean="0"/>
              <a:t>associated</a:t>
            </a:r>
            <a:r>
              <a:rPr lang="pt-BR" dirty="0" smtClean="0"/>
              <a:t> </a:t>
            </a:r>
            <a:r>
              <a:rPr lang="pt-BR" dirty="0" err="1" smtClean="0"/>
              <a:t>with</a:t>
            </a:r>
            <a:r>
              <a:rPr lang="pt-BR" dirty="0" smtClean="0"/>
              <a:t> </a:t>
            </a:r>
            <a:r>
              <a:rPr lang="pt-BR" dirty="0" err="1" smtClean="0"/>
              <a:t>factors</a:t>
            </a:r>
            <a:r>
              <a:rPr lang="pt-BR" dirty="0" smtClean="0"/>
              <a:t> </a:t>
            </a:r>
            <a:r>
              <a:rPr lang="pt-BR" dirty="0" err="1" smtClean="0"/>
              <a:t>such</a:t>
            </a:r>
            <a:r>
              <a:rPr lang="pt-BR" dirty="0" smtClean="0"/>
              <a:t>: </a:t>
            </a:r>
            <a:r>
              <a:rPr lang="pt-BR" dirty="0" err="1" smtClean="0"/>
              <a:t>areas</a:t>
            </a:r>
            <a:r>
              <a:rPr lang="pt-BR" dirty="0" smtClean="0"/>
              <a:t> </a:t>
            </a:r>
            <a:r>
              <a:rPr lang="pt-BR" dirty="0" err="1" smtClean="0"/>
              <a:t>of</a:t>
            </a:r>
            <a:r>
              <a:rPr lang="pt-BR" dirty="0" smtClean="0"/>
              <a:t> </a:t>
            </a:r>
            <a:r>
              <a:rPr lang="pt-BR" dirty="0" err="1" smtClean="0"/>
              <a:t>knowledge</a:t>
            </a:r>
            <a:r>
              <a:rPr lang="pt-BR" dirty="0" smtClean="0"/>
              <a:t> </a:t>
            </a:r>
            <a:r>
              <a:rPr lang="pt-BR" dirty="0" err="1" smtClean="0"/>
              <a:t>of</a:t>
            </a:r>
            <a:r>
              <a:rPr lang="pt-BR" dirty="0" smtClean="0"/>
              <a:t> </a:t>
            </a:r>
            <a:r>
              <a:rPr lang="pt-BR" dirty="0" err="1" smtClean="0"/>
              <a:t>students</a:t>
            </a:r>
            <a:r>
              <a:rPr lang="pt-BR" dirty="0" smtClean="0"/>
              <a:t>, </a:t>
            </a:r>
            <a:r>
              <a:rPr lang="pt-BR" dirty="0" err="1" smtClean="0"/>
              <a:t>educational</a:t>
            </a:r>
            <a:r>
              <a:rPr lang="pt-BR" dirty="0" smtClean="0"/>
              <a:t> </a:t>
            </a:r>
            <a:r>
              <a:rPr lang="pt-BR" dirty="0" err="1" smtClean="0"/>
              <a:t>levels</a:t>
            </a:r>
            <a:r>
              <a:rPr lang="pt-BR" dirty="0" smtClean="0"/>
              <a:t> </a:t>
            </a:r>
            <a:r>
              <a:rPr lang="pt-BR" dirty="0" err="1" smtClean="0"/>
              <a:t>and</a:t>
            </a:r>
            <a:r>
              <a:rPr lang="pt-BR" dirty="0" smtClean="0"/>
              <a:t> </a:t>
            </a:r>
            <a:r>
              <a:rPr lang="pt-BR" dirty="0" err="1" smtClean="0"/>
              <a:t>specific</a:t>
            </a:r>
            <a:r>
              <a:rPr lang="pt-BR" dirty="0" smtClean="0"/>
              <a:t> </a:t>
            </a:r>
            <a:r>
              <a:rPr lang="pt-BR" dirty="0" err="1" smtClean="0"/>
              <a:t>methodologies</a:t>
            </a:r>
            <a:r>
              <a:rPr lang="pt-BR" dirty="0" smtClean="0"/>
              <a:t> </a:t>
            </a:r>
            <a:r>
              <a:rPr lang="pt-BR" dirty="0" err="1" smtClean="0"/>
              <a:t>of</a:t>
            </a:r>
            <a:r>
              <a:rPr lang="pt-BR" dirty="0" smtClean="0"/>
              <a:t> </a:t>
            </a:r>
            <a:r>
              <a:rPr lang="pt-BR" dirty="0" err="1" smtClean="0"/>
              <a:t>teaching</a:t>
            </a:r>
            <a:r>
              <a:rPr lang="pt-BR" dirty="0" smtClean="0"/>
              <a:t> </a:t>
            </a:r>
            <a:r>
              <a:rPr lang="pt-BR" dirty="0" err="1" smtClean="0"/>
              <a:t>and</a:t>
            </a:r>
            <a:r>
              <a:rPr lang="pt-BR" dirty="0" smtClean="0"/>
              <a:t> </a:t>
            </a:r>
            <a:r>
              <a:rPr lang="pt-BR" dirty="0" err="1" smtClean="0"/>
              <a:t>learning</a:t>
            </a:r>
            <a:r>
              <a:rPr lang="pt-BR" dirty="0" smtClean="0"/>
              <a:t>.</a:t>
            </a:r>
          </a:p>
        </p:txBody>
      </p:sp>
      <p:sp>
        <p:nvSpPr>
          <p:cNvPr id="14" name="CaixaDeTexto 13"/>
          <p:cNvSpPr txBox="1"/>
          <p:nvPr/>
        </p:nvSpPr>
        <p:spPr>
          <a:xfrm>
            <a:off x="294198" y="1828800"/>
            <a:ext cx="11632758" cy="400110"/>
          </a:xfrm>
          <a:prstGeom prst="rect">
            <a:avLst/>
          </a:prstGeom>
          <a:noFill/>
        </p:spPr>
        <p:txBody>
          <a:bodyPr wrap="square" rtlCol="0">
            <a:spAutoFit/>
          </a:bodyPr>
          <a:lstStyle/>
          <a:p>
            <a:r>
              <a:rPr lang="pt-BR" sz="2000" b="1" dirty="0" err="1" smtClean="0"/>
              <a:t>Introduction</a:t>
            </a:r>
            <a:endParaRPr lang="pt-BR" sz="2000" b="1" dirty="0"/>
          </a:p>
        </p:txBody>
      </p:sp>
    </p:spTree>
    <p:extLst>
      <p:ext uri="{BB962C8B-B14F-4D97-AF65-F5344CB8AC3E}">
        <p14:creationId xmlns:p14="http://schemas.microsoft.com/office/powerpoint/2010/main" val="1765420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79513" y="70930"/>
            <a:ext cx="12046226" cy="108200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altLang="pt-BR" sz="3200" b="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Data Mining in Academic Databases to Detect Behaviors of </a:t>
            </a:r>
            <a:br>
              <a:rPr lang="pt-BR" altLang="pt-BR" sz="3200" b="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br>
            <a:r>
              <a:rPr lang="pt-BR" altLang="pt-BR" sz="3200" b="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Students Related to School Dropout and Disapproval</a:t>
            </a:r>
            <a:r>
              <a:rPr lang="pt-BR" altLang="pt-BR" sz="3200" smtClean="0"/>
              <a:t> </a:t>
            </a:r>
            <a:endParaRPr lang="pt-BR" sz="3200" dirty="0"/>
          </a:p>
        </p:txBody>
      </p:sp>
      <p:sp>
        <p:nvSpPr>
          <p:cNvPr id="3" name="CaixaDeTexto 2"/>
          <p:cNvSpPr txBox="1"/>
          <p:nvPr/>
        </p:nvSpPr>
        <p:spPr>
          <a:xfrm>
            <a:off x="143123" y="1749287"/>
            <a:ext cx="11839493" cy="400110"/>
          </a:xfrm>
          <a:prstGeom prst="rect">
            <a:avLst/>
          </a:prstGeom>
          <a:noFill/>
        </p:spPr>
        <p:txBody>
          <a:bodyPr wrap="square" rtlCol="0">
            <a:spAutoFit/>
          </a:bodyPr>
          <a:lstStyle/>
          <a:p>
            <a:r>
              <a:rPr lang="pt-BR" sz="2000" b="1" dirty="0" err="1"/>
              <a:t>School</a:t>
            </a:r>
            <a:r>
              <a:rPr lang="pt-BR" sz="2000" b="1" dirty="0"/>
              <a:t> </a:t>
            </a:r>
            <a:r>
              <a:rPr lang="pt-BR" sz="2000" b="1" dirty="0" err="1"/>
              <a:t>Dropout</a:t>
            </a:r>
            <a:r>
              <a:rPr lang="pt-BR" sz="2000" b="1" dirty="0"/>
              <a:t> </a:t>
            </a:r>
            <a:r>
              <a:rPr lang="pt-BR" sz="2000" b="1" dirty="0" err="1"/>
              <a:t>and</a:t>
            </a:r>
            <a:r>
              <a:rPr lang="pt-BR" sz="2000" b="1" dirty="0"/>
              <a:t> </a:t>
            </a:r>
            <a:r>
              <a:rPr lang="pt-BR" sz="2000" b="1" dirty="0" err="1"/>
              <a:t>Disapproval</a:t>
            </a:r>
            <a:r>
              <a:rPr lang="pt-BR" sz="2000" b="1" dirty="0" smtClean="0"/>
              <a:t>;</a:t>
            </a:r>
            <a:endParaRPr lang="pt-BR" sz="2000" b="1" dirty="0"/>
          </a:p>
        </p:txBody>
      </p:sp>
      <p:sp>
        <p:nvSpPr>
          <p:cNvPr id="4" name="CaixaDeTexto 3"/>
          <p:cNvSpPr txBox="1"/>
          <p:nvPr/>
        </p:nvSpPr>
        <p:spPr>
          <a:xfrm>
            <a:off x="222637" y="2242268"/>
            <a:ext cx="11759979" cy="1477328"/>
          </a:xfrm>
          <a:prstGeom prst="rect">
            <a:avLst/>
          </a:prstGeom>
          <a:noFill/>
        </p:spPr>
        <p:txBody>
          <a:bodyPr wrap="square" rtlCol="0">
            <a:spAutoFit/>
          </a:bodyPr>
          <a:lstStyle/>
          <a:p>
            <a:pPr algn="just"/>
            <a:r>
              <a:rPr lang="pt-BR" dirty="0"/>
              <a:t>The </a:t>
            </a:r>
            <a:r>
              <a:rPr lang="pt-BR" dirty="0" err="1"/>
              <a:t>problem</a:t>
            </a:r>
            <a:r>
              <a:rPr lang="pt-BR" dirty="0"/>
              <a:t> </a:t>
            </a:r>
            <a:r>
              <a:rPr lang="pt-BR" dirty="0" err="1"/>
              <a:t>of</a:t>
            </a:r>
            <a:r>
              <a:rPr lang="pt-BR" dirty="0"/>
              <a:t> </a:t>
            </a:r>
            <a:r>
              <a:rPr lang="pt-BR" dirty="0" err="1"/>
              <a:t>school</a:t>
            </a:r>
            <a:r>
              <a:rPr lang="pt-BR" dirty="0"/>
              <a:t> </a:t>
            </a:r>
            <a:r>
              <a:rPr lang="pt-BR" dirty="0" err="1"/>
              <a:t>dropouts</a:t>
            </a:r>
            <a:r>
              <a:rPr lang="pt-BR" dirty="0"/>
              <a:t> in </a:t>
            </a:r>
            <a:r>
              <a:rPr lang="pt-BR" dirty="0" err="1"/>
              <a:t>Brazil</a:t>
            </a:r>
            <a:r>
              <a:rPr lang="pt-BR" dirty="0"/>
              <a:t> </a:t>
            </a:r>
            <a:r>
              <a:rPr lang="pt-BR" dirty="0" err="1"/>
              <a:t>is</a:t>
            </a:r>
            <a:r>
              <a:rPr lang="pt-BR" dirty="0"/>
              <a:t> </a:t>
            </a:r>
            <a:r>
              <a:rPr lang="pt-BR" dirty="0" err="1"/>
              <a:t>not</a:t>
            </a:r>
            <a:r>
              <a:rPr lang="pt-BR" dirty="0"/>
              <a:t> a </a:t>
            </a:r>
            <a:r>
              <a:rPr lang="pt-BR" dirty="0" err="1"/>
              <a:t>recent</a:t>
            </a:r>
            <a:r>
              <a:rPr lang="pt-BR" dirty="0"/>
              <a:t> </a:t>
            </a:r>
            <a:r>
              <a:rPr lang="pt-BR" dirty="0" err="1"/>
              <a:t>problem</a:t>
            </a:r>
            <a:r>
              <a:rPr lang="pt-BR" dirty="0"/>
              <a:t>, </a:t>
            </a:r>
            <a:r>
              <a:rPr lang="pt-BR" dirty="0" err="1"/>
              <a:t>but</a:t>
            </a:r>
            <a:r>
              <a:rPr lang="pt-BR" dirty="0"/>
              <a:t> </a:t>
            </a:r>
            <a:r>
              <a:rPr lang="pt-BR" dirty="0" err="1"/>
              <a:t>rather</a:t>
            </a:r>
            <a:r>
              <a:rPr lang="pt-BR" dirty="0"/>
              <a:t> a </a:t>
            </a:r>
            <a:r>
              <a:rPr lang="pt-BR" dirty="0" err="1"/>
              <a:t>repeat</a:t>
            </a:r>
            <a:r>
              <a:rPr lang="pt-BR" dirty="0"/>
              <a:t> </a:t>
            </a:r>
            <a:r>
              <a:rPr lang="pt-BR" dirty="0" err="1"/>
              <a:t>offender</a:t>
            </a:r>
            <a:r>
              <a:rPr lang="pt-BR" dirty="0"/>
              <a:t>. It </a:t>
            </a:r>
            <a:r>
              <a:rPr lang="pt-BR" dirty="0" err="1"/>
              <a:t>is</a:t>
            </a:r>
            <a:r>
              <a:rPr lang="pt-BR" dirty="0"/>
              <a:t> </a:t>
            </a:r>
            <a:r>
              <a:rPr lang="pt-BR" dirty="0" err="1"/>
              <a:t>one</a:t>
            </a:r>
            <a:r>
              <a:rPr lang="pt-BR" dirty="0"/>
              <a:t>, </a:t>
            </a:r>
            <a:r>
              <a:rPr lang="pt-BR" dirty="0" err="1"/>
              <a:t>of</a:t>
            </a:r>
            <a:r>
              <a:rPr lang="pt-BR" dirty="0"/>
              <a:t> </a:t>
            </a:r>
            <a:r>
              <a:rPr lang="pt-BR" dirty="0" err="1"/>
              <a:t>the</a:t>
            </a:r>
            <a:r>
              <a:rPr lang="pt-BR" dirty="0"/>
              <a:t> </a:t>
            </a:r>
            <a:r>
              <a:rPr lang="pt-BR" dirty="0" err="1"/>
              <a:t>factors</a:t>
            </a:r>
            <a:r>
              <a:rPr lang="pt-BR" dirty="0"/>
              <a:t>, </a:t>
            </a:r>
            <a:r>
              <a:rPr lang="pt-BR" dirty="0" err="1"/>
              <a:t>that</a:t>
            </a:r>
            <a:r>
              <a:rPr lang="pt-BR" dirty="0"/>
              <a:t> </a:t>
            </a:r>
            <a:r>
              <a:rPr lang="pt-BR" dirty="0" err="1"/>
              <a:t>concerns</a:t>
            </a:r>
            <a:r>
              <a:rPr lang="pt-BR" dirty="0"/>
              <a:t> </a:t>
            </a:r>
            <a:r>
              <a:rPr lang="pt-BR" dirty="0" err="1"/>
              <a:t>educators</a:t>
            </a:r>
            <a:r>
              <a:rPr lang="pt-BR" dirty="0"/>
              <a:t> </a:t>
            </a:r>
            <a:r>
              <a:rPr lang="pt-BR" dirty="0" err="1"/>
              <a:t>and</a:t>
            </a:r>
            <a:r>
              <a:rPr lang="pt-BR" dirty="0"/>
              <a:t> </a:t>
            </a:r>
            <a:r>
              <a:rPr lang="pt-BR" dirty="0" err="1"/>
              <a:t>public</a:t>
            </a:r>
            <a:r>
              <a:rPr lang="pt-BR" dirty="0"/>
              <a:t> </a:t>
            </a:r>
            <a:r>
              <a:rPr lang="pt-BR" dirty="0" err="1"/>
              <a:t>policy</a:t>
            </a:r>
            <a:r>
              <a:rPr lang="pt-BR" dirty="0"/>
              <a:t> </a:t>
            </a:r>
            <a:r>
              <a:rPr lang="pt-BR" dirty="0" err="1"/>
              <a:t>makers</a:t>
            </a:r>
            <a:r>
              <a:rPr lang="pt-BR" dirty="0"/>
              <a:t> in </a:t>
            </a:r>
            <a:r>
              <a:rPr lang="pt-BR" dirty="0" err="1"/>
              <a:t>our</a:t>
            </a:r>
            <a:r>
              <a:rPr lang="pt-BR" dirty="0"/>
              <a:t> country. </a:t>
            </a:r>
            <a:r>
              <a:rPr lang="pt-BR" dirty="0" err="1"/>
              <a:t>According</a:t>
            </a:r>
            <a:r>
              <a:rPr lang="pt-BR" dirty="0"/>
              <a:t> </a:t>
            </a:r>
            <a:r>
              <a:rPr lang="pt-BR" dirty="0" err="1"/>
              <a:t>to</a:t>
            </a:r>
            <a:r>
              <a:rPr lang="pt-BR" dirty="0"/>
              <a:t> </a:t>
            </a:r>
            <a:r>
              <a:rPr lang="pt-BR" dirty="0" err="1"/>
              <a:t>the</a:t>
            </a:r>
            <a:r>
              <a:rPr lang="pt-BR" dirty="0"/>
              <a:t> </a:t>
            </a:r>
            <a:r>
              <a:rPr lang="pt-BR" dirty="0" err="1"/>
              <a:t>Ministry</a:t>
            </a:r>
            <a:r>
              <a:rPr lang="pt-BR" dirty="0"/>
              <a:t> </a:t>
            </a:r>
            <a:r>
              <a:rPr lang="pt-BR" dirty="0" err="1"/>
              <a:t>of</a:t>
            </a:r>
            <a:r>
              <a:rPr lang="pt-BR" dirty="0"/>
              <a:t> </a:t>
            </a:r>
            <a:r>
              <a:rPr lang="pt-BR" dirty="0" err="1"/>
              <a:t>Education</a:t>
            </a:r>
            <a:r>
              <a:rPr lang="pt-BR" dirty="0"/>
              <a:t> (MEC), </a:t>
            </a:r>
            <a:r>
              <a:rPr lang="pt-BR" dirty="0" err="1"/>
              <a:t>school</a:t>
            </a:r>
            <a:r>
              <a:rPr lang="pt-BR" dirty="0"/>
              <a:t> </a:t>
            </a:r>
            <a:r>
              <a:rPr lang="pt-BR" dirty="0" err="1"/>
              <a:t>dropouts</a:t>
            </a:r>
            <a:r>
              <a:rPr lang="pt-BR" dirty="0"/>
              <a:t> </a:t>
            </a:r>
            <a:r>
              <a:rPr lang="pt-BR" dirty="0" err="1"/>
              <a:t>reaches</a:t>
            </a:r>
            <a:r>
              <a:rPr lang="pt-BR" dirty="0"/>
              <a:t> 6.9% in </a:t>
            </a:r>
            <a:r>
              <a:rPr lang="pt-BR" dirty="0" err="1"/>
              <a:t>primary</a:t>
            </a:r>
            <a:r>
              <a:rPr lang="pt-BR" dirty="0"/>
              <a:t> </a:t>
            </a:r>
            <a:r>
              <a:rPr lang="pt-BR" dirty="0" err="1"/>
              <a:t>and</a:t>
            </a:r>
            <a:r>
              <a:rPr lang="pt-BR" dirty="0"/>
              <a:t> 10% in high </a:t>
            </a:r>
            <a:r>
              <a:rPr lang="pt-BR" dirty="0" err="1"/>
              <a:t>school</a:t>
            </a:r>
            <a:r>
              <a:rPr lang="pt-BR" dirty="0"/>
              <a:t> (3.2 </a:t>
            </a:r>
            <a:r>
              <a:rPr lang="pt-BR" dirty="0" err="1"/>
              <a:t>million</a:t>
            </a:r>
            <a:r>
              <a:rPr lang="pt-BR" dirty="0"/>
              <a:t> </a:t>
            </a:r>
            <a:r>
              <a:rPr lang="pt-BR" dirty="0" err="1"/>
              <a:t>children</a:t>
            </a:r>
            <a:r>
              <a:rPr lang="pt-BR" dirty="0"/>
              <a:t> </a:t>
            </a:r>
            <a:r>
              <a:rPr lang="pt-BR" dirty="0" err="1"/>
              <a:t>and</a:t>
            </a:r>
            <a:r>
              <a:rPr lang="pt-BR" dirty="0"/>
              <a:t> </a:t>
            </a:r>
            <a:r>
              <a:rPr lang="pt-BR" dirty="0" err="1"/>
              <a:t>young</a:t>
            </a:r>
            <a:r>
              <a:rPr lang="pt-BR" dirty="0"/>
              <a:t> </a:t>
            </a:r>
            <a:r>
              <a:rPr lang="pt-BR" dirty="0" err="1"/>
              <a:t>people</a:t>
            </a:r>
            <a:r>
              <a:rPr lang="pt-BR" dirty="0"/>
              <a:t>, </a:t>
            </a:r>
            <a:r>
              <a:rPr lang="pt-BR" dirty="0" err="1"/>
              <a:t>according</a:t>
            </a:r>
            <a:r>
              <a:rPr lang="pt-BR" dirty="0"/>
              <a:t> </a:t>
            </a:r>
            <a:r>
              <a:rPr lang="pt-BR" dirty="0" err="1"/>
              <a:t>to</a:t>
            </a:r>
            <a:r>
              <a:rPr lang="pt-BR" dirty="0"/>
              <a:t> data </a:t>
            </a:r>
            <a:r>
              <a:rPr lang="pt-BR" dirty="0" err="1"/>
              <a:t>of</a:t>
            </a:r>
            <a:r>
              <a:rPr lang="pt-BR" dirty="0"/>
              <a:t> 2005). </a:t>
            </a:r>
            <a:r>
              <a:rPr lang="pt-BR" dirty="0" err="1"/>
              <a:t>There</a:t>
            </a:r>
            <a:r>
              <a:rPr lang="pt-BR" dirty="0"/>
              <a:t> are over 2.9 </a:t>
            </a:r>
            <a:r>
              <a:rPr lang="pt-BR" dirty="0" err="1"/>
              <a:t>million</a:t>
            </a:r>
            <a:r>
              <a:rPr lang="pt-BR" dirty="0"/>
              <a:t> </a:t>
            </a:r>
            <a:r>
              <a:rPr lang="pt-BR" dirty="0" err="1"/>
              <a:t>students</a:t>
            </a:r>
            <a:r>
              <a:rPr lang="pt-BR" dirty="0"/>
              <a:t> [14] </a:t>
            </a:r>
            <a:r>
              <a:rPr lang="pt-BR" dirty="0" err="1"/>
              <a:t>who</a:t>
            </a:r>
            <a:r>
              <a:rPr lang="pt-BR" dirty="0"/>
              <a:t> </a:t>
            </a:r>
            <a:r>
              <a:rPr lang="pt-BR" dirty="0" err="1"/>
              <a:t>leave</a:t>
            </a:r>
            <a:r>
              <a:rPr lang="pt-BR" dirty="0"/>
              <a:t> </a:t>
            </a:r>
            <a:r>
              <a:rPr lang="pt-BR" dirty="0" err="1"/>
              <a:t>school</a:t>
            </a:r>
            <a:r>
              <a:rPr lang="pt-BR" dirty="0"/>
              <a:t> a </a:t>
            </a:r>
            <a:r>
              <a:rPr lang="pt-BR" dirty="0" err="1"/>
              <a:t>year</a:t>
            </a:r>
            <a:r>
              <a:rPr lang="pt-BR" dirty="0"/>
              <a:t> </a:t>
            </a:r>
            <a:r>
              <a:rPr lang="pt-BR" dirty="0" err="1"/>
              <a:t>and</a:t>
            </a:r>
            <a:r>
              <a:rPr lang="pt-BR" dirty="0"/>
              <a:t> </a:t>
            </a:r>
            <a:r>
              <a:rPr lang="pt-BR" dirty="0" err="1"/>
              <a:t>return</a:t>
            </a:r>
            <a:r>
              <a:rPr lang="pt-BR" dirty="0"/>
              <a:t> </a:t>
            </a:r>
            <a:r>
              <a:rPr lang="pt-BR" dirty="0" err="1"/>
              <a:t>the</a:t>
            </a:r>
            <a:r>
              <a:rPr lang="pt-BR" dirty="0"/>
              <a:t> </a:t>
            </a:r>
            <a:r>
              <a:rPr lang="pt-BR" dirty="0" err="1"/>
              <a:t>next</a:t>
            </a:r>
            <a:r>
              <a:rPr lang="pt-BR" dirty="0"/>
              <a:t>, </a:t>
            </a:r>
            <a:r>
              <a:rPr lang="pt-BR" dirty="0" err="1"/>
              <a:t>thickening</a:t>
            </a:r>
            <a:r>
              <a:rPr lang="pt-BR" dirty="0"/>
              <a:t> </a:t>
            </a:r>
            <a:r>
              <a:rPr lang="pt-BR" dirty="0" err="1"/>
              <a:t>other</a:t>
            </a:r>
            <a:r>
              <a:rPr lang="pt-BR" dirty="0"/>
              <a:t> </a:t>
            </a:r>
            <a:r>
              <a:rPr lang="pt-BR" dirty="0" err="1"/>
              <a:t>disturbing</a:t>
            </a:r>
            <a:r>
              <a:rPr lang="pt-BR" dirty="0"/>
              <a:t> </a:t>
            </a:r>
            <a:r>
              <a:rPr lang="pt-BR" dirty="0" err="1"/>
              <a:t>content</a:t>
            </a:r>
            <a:r>
              <a:rPr lang="en-US" dirty="0"/>
              <a:t>: the level-age distortion.</a:t>
            </a:r>
            <a:endParaRPr lang="pt-BR" dirty="0"/>
          </a:p>
        </p:txBody>
      </p:sp>
    </p:spTree>
    <p:extLst>
      <p:ext uri="{BB962C8B-B14F-4D97-AF65-F5344CB8AC3E}">
        <p14:creationId xmlns:p14="http://schemas.microsoft.com/office/powerpoint/2010/main" val="38989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79513" y="70930"/>
            <a:ext cx="12046226" cy="108200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altLang="pt-BR" sz="3200" b="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Data Mining in Academic Databases to Detect Behaviors of </a:t>
            </a:r>
            <a:br>
              <a:rPr lang="pt-BR" altLang="pt-BR" sz="3200" b="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br>
            <a:r>
              <a:rPr lang="pt-BR" altLang="pt-BR" sz="3200" b="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Students Related to School Dropout and Disapproval</a:t>
            </a:r>
            <a:r>
              <a:rPr lang="pt-BR" altLang="pt-BR" sz="3200" smtClean="0"/>
              <a:t> </a:t>
            </a:r>
            <a:endParaRPr lang="pt-BR" sz="3200" dirty="0"/>
          </a:p>
        </p:txBody>
      </p:sp>
      <p:sp>
        <p:nvSpPr>
          <p:cNvPr id="3" name="CaixaDeTexto 2"/>
          <p:cNvSpPr txBox="1"/>
          <p:nvPr/>
        </p:nvSpPr>
        <p:spPr>
          <a:xfrm>
            <a:off x="166977" y="1749287"/>
            <a:ext cx="11823590" cy="400110"/>
          </a:xfrm>
          <a:prstGeom prst="rect">
            <a:avLst/>
          </a:prstGeom>
          <a:noFill/>
        </p:spPr>
        <p:txBody>
          <a:bodyPr wrap="square" rtlCol="0">
            <a:spAutoFit/>
          </a:bodyPr>
          <a:lstStyle/>
          <a:p>
            <a:r>
              <a:rPr lang="pt-BR" sz="2000" b="1" dirty="0" err="1"/>
              <a:t>School</a:t>
            </a:r>
            <a:r>
              <a:rPr lang="pt-BR" sz="2000" b="1" dirty="0"/>
              <a:t> </a:t>
            </a:r>
            <a:r>
              <a:rPr lang="pt-BR" sz="2000" b="1" dirty="0" err="1"/>
              <a:t>Dropout</a:t>
            </a:r>
            <a:r>
              <a:rPr lang="pt-BR" sz="2000" b="1" dirty="0"/>
              <a:t> </a:t>
            </a:r>
            <a:r>
              <a:rPr lang="pt-BR" sz="2000" b="1" dirty="0" err="1"/>
              <a:t>at</a:t>
            </a:r>
            <a:r>
              <a:rPr lang="pt-BR" sz="2000" b="1" dirty="0"/>
              <a:t> </a:t>
            </a:r>
            <a:r>
              <a:rPr lang="pt-BR" sz="2000" b="1" dirty="0" err="1"/>
              <a:t>the</a:t>
            </a:r>
            <a:r>
              <a:rPr lang="pt-BR" sz="2000" b="1" dirty="0"/>
              <a:t> Federal </a:t>
            </a:r>
            <a:r>
              <a:rPr lang="pt-BR" sz="2000" b="1" dirty="0" err="1"/>
              <a:t>Institutions</a:t>
            </a:r>
            <a:r>
              <a:rPr lang="pt-BR" sz="2000" b="1" dirty="0"/>
              <a:t> Network</a:t>
            </a:r>
            <a:r>
              <a:rPr lang="pt-BR" sz="2000" b="1" dirty="0" smtClean="0"/>
              <a:t>;</a:t>
            </a:r>
            <a:endParaRPr lang="pt-BR" sz="2000" b="1" dirty="0"/>
          </a:p>
        </p:txBody>
      </p:sp>
      <p:sp>
        <p:nvSpPr>
          <p:cNvPr id="4" name="CaixaDeTexto 3"/>
          <p:cNvSpPr txBox="1"/>
          <p:nvPr/>
        </p:nvSpPr>
        <p:spPr>
          <a:xfrm>
            <a:off x="294198" y="2210463"/>
            <a:ext cx="11616856" cy="1754326"/>
          </a:xfrm>
          <a:prstGeom prst="rect">
            <a:avLst/>
          </a:prstGeom>
          <a:noFill/>
        </p:spPr>
        <p:txBody>
          <a:bodyPr wrap="square" rtlCol="0">
            <a:spAutoFit/>
          </a:bodyPr>
          <a:lstStyle/>
          <a:p>
            <a:pPr algn="just"/>
            <a:r>
              <a:rPr lang="en-US" dirty="0"/>
              <a:t>Data released in accordance with [17], Brazil is one of the countries most disapprove. In high school the rate reaches 13.1%. Are almost $ 3 billion / year spending beyond what is necessary, only in the final years of schooling. The worst is that, as shown in qualitative and quantitative research, there is great relationship between repetition and dropout. No wonder that the study recently published by the "Education for All" shows that only 54% of young Brazilians manage to graduate from high school up to 19 years. Of young people between 15 and 17, one in five still in elementary school, accumulating failures. And 15.7% dropped out, certainly after school failure experiences [17].</a:t>
            </a:r>
            <a:endParaRPr lang="pt-BR" dirty="0"/>
          </a:p>
        </p:txBody>
      </p:sp>
    </p:spTree>
    <p:extLst>
      <p:ext uri="{BB962C8B-B14F-4D97-AF65-F5344CB8AC3E}">
        <p14:creationId xmlns:p14="http://schemas.microsoft.com/office/powerpoint/2010/main" val="693662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79513" y="70930"/>
            <a:ext cx="12046226" cy="108200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altLang="pt-BR" sz="3200" b="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Data Mining in Academic Databases to Detect Behaviors of </a:t>
            </a:r>
            <a:br>
              <a:rPr lang="pt-BR" altLang="pt-BR" sz="3200" b="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br>
            <a:r>
              <a:rPr lang="pt-BR" altLang="pt-BR" sz="3200" b="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Students Related to School Dropout and Disapproval</a:t>
            </a:r>
            <a:r>
              <a:rPr lang="pt-BR" altLang="pt-BR" sz="3200" smtClean="0"/>
              <a:t> </a:t>
            </a:r>
            <a:endParaRPr lang="pt-BR" sz="3200" dirty="0"/>
          </a:p>
        </p:txBody>
      </p:sp>
      <p:sp>
        <p:nvSpPr>
          <p:cNvPr id="3" name="CaixaDeTexto 2"/>
          <p:cNvSpPr txBox="1"/>
          <p:nvPr/>
        </p:nvSpPr>
        <p:spPr>
          <a:xfrm>
            <a:off x="182880" y="1765190"/>
            <a:ext cx="11775882" cy="400110"/>
          </a:xfrm>
          <a:prstGeom prst="rect">
            <a:avLst/>
          </a:prstGeom>
          <a:noFill/>
        </p:spPr>
        <p:txBody>
          <a:bodyPr wrap="square" rtlCol="0">
            <a:spAutoFit/>
          </a:bodyPr>
          <a:lstStyle/>
          <a:p>
            <a:r>
              <a:rPr lang="pt-BR" sz="2000" b="1" dirty="0"/>
              <a:t>The </a:t>
            </a:r>
            <a:r>
              <a:rPr lang="pt-BR" sz="2000" b="1" dirty="0" err="1"/>
              <a:t>Dropout</a:t>
            </a:r>
            <a:r>
              <a:rPr lang="pt-BR" sz="2000" b="1" dirty="0"/>
              <a:t> in IFRN (Campus Natal-</a:t>
            </a:r>
            <a:r>
              <a:rPr lang="pt-BR" sz="2000" b="1" dirty="0" err="1"/>
              <a:t>Cetral</a:t>
            </a:r>
            <a:r>
              <a:rPr lang="pt-BR" sz="2000" b="1" dirty="0"/>
              <a:t>) </a:t>
            </a:r>
            <a:r>
              <a:rPr lang="pt-BR" sz="2000" b="1" dirty="0" err="1"/>
              <a:t>from</a:t>
            </a:r>
            <a:r>
              <a:rPr lang="pt-BR" sz="2000" b="1" dirty="0"/>
              <a:t> 2000 </a:t>
            </a:r>
            <a:r>
              <a:rPr lang="pt-BR" sz="2000" b="1" dirty="0" err="1"/>
              <a:t>to</a:t>
            </a:r>
            <a:r>
              <a:rPr lang="pt-BR" sz="2000" b="1" dirty="0"/>
              <a:t> 2013</a:t>
            </a:r>
            <a:r>
              <a:rPr lang="pt-BR" sz="2000" b="1" dirty="0" smtClean="0"/>
              <a:t>;</a:t>
            </a:r>
            <a:endParaRPr lang="pt-BR" sz="2000" b="1" dirty="0"/>
          </a:p>
        </p:txBody>
      </p:sp>
      <mc:AlternateContent xmlns:mc="http://schemas.openxmlformats.org/markup-compatibility/2006">
        <mc:Choice xmlns:cx1="http://schemas.microsoft.com/office/drawing/2015/9/8/chartex" Requires="cx1">
          <p:graphicFrame>
            <p:nvGraphicFramePr>
              <p:cNvPr id="4" name="Gráfico 3"/>
              <p:cNvGraphicFramePr/>
              <p:nvPr>
                <p:extLst>
                  <p:ext uri="{D42A27DB-BD31-4B8C-83A1-F6EECF244321}">
                    <p14:modId xmlns:p14="http://schemas.microsoft.com/office/powerpoint/2010/main" val="3263176036"/>
                  </p:ext>
                </p:extLst>
              </p:nvPr>
            </p:nvGraphicFramePr>
            <p:xfrm>
              <a:off x="339752" y="2165300"/>
              <a:ext cx="4963768" cy="3265441"/>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Gráfico 3"/>
              <p:cNvPicPr>
                <a:picLocks noGrp="1" noRot="1" noChangeAspect="1" noMove="1" noResize="1" noEditPoints="1" noAdjustHandles="1" noChangeArrowheads="1" noChangeShapeType="1"/>
              </p:cNvPicPr>
              <p:nvPr/>
            </p:nvPicPr>
            <p:blipFill>
              <a:blip r:embed="rId3"/>
              <a:stretch>
                <a:fillRect/>
              </a:stretch>
            </p:blipFill>
            <p:spPr>
              <a:xfrm>
                <a:off x="339752" y="2165300"/>
                <a:ext cx="4963768" cy="3265441"/>
              </a:xfrm>
              <a:prstGeom prst="rect">
                <a:avLst/>
              </a:prstGeom>
            </p:spPr>
          </p:pic>
        </mc:Fallback>
      </mc:AlternateContent>
      <p:graphicFrame>
        <p:nvGraphicFramePr>
          <p:cNvPr id="5" name="Gráfico 4"/>
          <p:cNvGraphicFramePr/>
          <p:nvPr>
            <p:extLst>
              <p:ext uri="{D42A27DB-BD31-4B8C-83A1-F6EECF244321}">
                <p14:modId xmlns:p14="http://schemas.microsoft.com/office/powerpoint/2010/main" val="117723668"/>
              </p:ext>
            </p:extLst>
          </p:nvPr>
        </p:nvGraphicFramePr>
        <p:xfrm>
          <a:off x="5460392" y="2165301"/>
          <a:ext cx="4796791" cy="32654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5960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79513" y="70930"/>
            <a:ext cx="12046226" cy="108200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Data Mining in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Academic</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Databases</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to</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Detect</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Behaviors</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of</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b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b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Students</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Related</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to</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School</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Dropout</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and</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Disapproval</a:t>
            </a:r>
            <a:r>
              <a:rPr lang="pt-BR" altLang="pt-BR" sz="3200" dirty="0" smtClean="0"/>
              <a:t> </a:t>
            </a:r>
            <a:endParaRPr lang="pt-BR" sz="3200" dirty="0"/>
          </a:p>
        </p:txBody>
      </p:sp>
      <p:sp>
        <p:nvSpPr>
          <p:cNvPr id="3" name="CaixaDeTexto 2"/>
          <p:cNvSpPr txBox="1"/>
          <p:nvPr/>
        </p:nvSpPr>
        <p:spPr>
          <a:xfrm>
            <a:off x="174929" y="1701581"/>
            <a:ext cx="11863346" cy="400110"/>
          </a:xfrm>
          <a:prstGeom prst="rect">
            <a:avLst/>
          </a:prstGeom>
          <a:noFill/>
        </p:spPr>
        <p:txBody>
          <a:bodyPr wrap="square" rtlCol="0">
            <a:spAutoFit/>
          </a:bodyPr>
          <a:lstStyle/>
          <a:p>
            <a:r>
              <a:rPr lang="pt-BR" sz="2000" b="1" dirty="0"/>
              <a:t>Data Mining </a:t>
            </a:r>
            <a:r>
              <a:rPr lang="pt-BR" sz="2000" b="1" dirty="0" err="1"/>
              <a:t>Application</a:t>
            </a:r>
            <a:r>
              <a:rPr lang="pt-BR" sz="2000" b="1" dirty="0"/>
              <a:t> in IFRN </a:t>
            </a:r>
            <a:r>
              <a:rPr lang="pt-BR" sz="2000" b="1" dirty="0" err="1" smtClean="0"/>
              <a:t>Database</a:t>
            </a:r>
            <a:endParaRPr lang="pt-BR" sz="2000" b="1" dirty="0"/>
          </a:p>
        </p:txBody>
      </p:sp>
      <p:pic>
        <p:nvPicPr>
          <p:cNvPr id="4" name="Imagem 3"/>
          <p:cNvPicPr/>
          <p:nvPr/>
        </p:nvPicPr>
        <p:blipFill>
          <a:blip r:embed="rId2"/>
          <a:stretch>
            <a:fillRect/>
          </a:stretch>
        </p:blipFill>
        <p:spPr>
          <a:xfrm>
            <a:off x="259743" y="2141445"/>
            <a:ext cx="6077448" cy="4108279"/>
          </a:xfrm>
          <a:prstGeom prst="rect">
            <a:avLst/>
          </a:prstGeom>
        </p:spPr>
      </p:pic>
      <p:sp>
        <p:nvSpPr>
          <p:cNvPr id="5" name="CaixaDeTexto 4"/>
          <p:cNvSpPr txBox="1"/>
          <p:nvPr/>
        </p:nvSpPr>
        <p:spPr>
          <a:xfrm>
            <a:off x="6575729" y="2347224"/>
            <a:ext cx="3864334" cy="1200329"/>
          </a:xfrm>
          <a:prstGeom prst="rect">
            <a:avLst/>
          </a:prstGeom>
          <a:noFill/>
        </p:spPr>
        <p:txBody>
          <a:bodyPr wrap="square" rtlCol="0">
            <a:spAutoFit/>
          </a:bodyPr>
          <a:lstStyle/>
          <a:p>
            <a:pPr algn="just"/>
            <a:r>
              <a:rPr lang="pt-BR" dirty="0"/>
              <a:t>Network </a:t>
            </a:r>
            <a:r>
              <a:rPr lang="pt-BR" dirty="0" err="1"/>
              <a:t>Decision</a:t>
            </a:r>
            <a:r>
              <a:rPr lang="pt-BR" dirty="0"/>
              <a:t> </a:t>
            </a:r>
            <a:r>
              <a:rPr lang="pt-BR" dirty="0" err="1"/>
              <a:t>Tree</a:t>
            </a:r>
            <a:r>
              <a:rPr lang="pt-BR" dirty="0"/>
              <a:t> </a:t>
            </a:r>
            <a:r>
              <a:rPr lang="pt-BR" dirty="0" err="1"/>
              <a:t>showing</a:t>
            </a:r>
            <a:r>
              <a:rPr lang="pt-BR" dirty="0"/>
              <a:t> </a:t>
            </a:r>
            <a:r>
              <a:rPr lang="pt-BR" dirty="0" err="1"/>
              <a:t>the</a:t>
            </a:r>
            <a:r>
              <a:rPr lang="pt-BR" dirty="0"/>
              <a:t> </a:t>
            </a:r>
            <a:r>
              <a:rPr lang="pt-BR" dirty="0" err="1"/>
              <a:t>relationships</a:t>
            </a:r>
            <a:r>
              <a:rPr lang="pt-BR" dirty="0"/>
              <a:t> </a:t>
            </a:r>
            <a:r>
              <a:rPr lang="pt-BR" dirty="0" err="1"/>
              <a:t>between</a:t>
            </a:r>
            <a:r>
              <a:rPr lang="pt-BR" dirty="0"/>
              <a:t> </a:t>
            </a:r>
            <a:r>
              <a:rPr lang="pt-BR" dirty="0" err="1" smtClean="0"/>
              <a:t>attributes</a:t>
            </a:r>
            <a:r>
              <a:rPr lang="pt-BR" dirty="0" smtClean="0"/>
              <a:t>. Tool </a:t>
            </a:r>
            <a:r>
              <a:rPr lang="pt-BR" dirty="0" err="1"/>
              <a:t>used</a:t>
            </a:r>
            <a:r>
              <a:rPr lang="pt-BR" dirty="0"/>
              <a:t> </a:t>
            </a:r>
            <a:r>
              <a:rPr lang="pt-BR" dirty="0" err="1"/>
              <a:t>to</a:t>
            </a:r>
            <a:r>
              <a:rPr lang="pt-BR" dirty="0"/>
              <a:t> </a:t>
            </a:r>
            <a:r>
              <a:rPr lang="pt-BR" dirty="0" err="1"/>
              <a:t>create</a:t>
            </a:r>
            <a:r>
              <a:rPr lang="pt-BR" dirty="0"/>
              <a:t> </a:t>
            </a:r>
            <a:r>
              <a:rPr lang="pt-BR" dirty="0" err="1"/>
              <a:t>the</a:t>
            </a:r>
            <a:r>
              <a:rPr lang="pt-BR" dirty="0"/>
              <a:t> </a:t>
            </a:r>
            <a:r>
              <a:rPr lang="pt-BR" dirty="0" err="1"/>
              <a:t>chart</a:t>
            </a:r>
            <a:r>
              <a:rPr lang="pt-BR" dirty="0"/>
              <a:t> </a:t>
            </a:r>
            <a:r>
              <a:rPr lang="pt-BR" dirty="0" err="1"/>
              <a:t>was</a:t>
            </a:r>
            <a:r>
              <a:rPr lang="pt-BR" dirty="0"/>
              <a:t> Microsoft </a:t>
            </a:r>
            <a:r>
              <a:rPr lang="pt-BR" dirty="0" err="1"/>
              <a:t>Analysis</a:t>
            </a:r>
            <a:r>
              <a:rPr lang="pt-BR" dirty="0"/>
              <a:t> Services </a:t>
            </a:r>
          </a:p>
        </p:txBody>
      </p:sp>
      <p:sp>
        <p:nvSpPr>
          <p:cNvPr id="6" name="CaixaDeTexto 5"/>
          <p:cNvSpPr txBox="1"/>
          <p:nvPr/>
        </p:nvSpPr>
        <p:spPr>
          <a:xfrm>
            <a:off x="6774511" y="4971890"/>
            <a:ext cx="4738978" cy="646331"/>
          </a:xfrm>
          <a:prstGeom prst="rect">
            <a:avLst/>
          </a:prstGeom>
          <a:noFill/>
        </p:spPr>
        <p:txBody>
          <a:bodyPr wrap="square" rtlCol="0">
            <a:spAutoFit/>
          </a:bodyPr>
          <a:lstStyle/>
          <a:p>
            <a:r>
              <a:rPr lang="en-US" dirty="0" smtClean="0"/>
              <a:t>This tree shows the attributes that influence the dropout situation.</a:t>
            </a:r>
            <a:endParaRPr lang="pt-BR" dirty="0"/>
          </a:p>
        </p:txBody>
      </p:sp>
      <p:sp>
        <p:nvSpPr>
          <p:cNvPr id="7" name="Seta em Curva para Cima 6"/>
          <p:cNvSpPr/>
          <p:nvPr/>
        </p:nvSpPr>
        <p:spPr>
          <a:xfrm rot="12176846">
            <a:off x="6413786" y="3923497"/>
            <a:ext cx="1597332" cy="87072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743046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79513" y="70930"/>
            <a:ext cx="12046226" cy="108200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Data Mining in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Academic</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Databases</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to</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Detect</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Behaviors</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of</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b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b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Students</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Related</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to</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School</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Dropout</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and</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Disapproval</a:t>
            </a:r>
            <a:r>
              <a:rPr lang="pt-BR" altLang="pt-BR" sz="3200" dirty="0" smtClean="0"/>
              <a:t> </a:t>
            </a:r>
            <a:endParaRPr lang="pt-BR" sz="3200" dirty="0"/>
          </a:p>
        </p:txBody>
      </p:sp>
      <p:sp>
        <p:nvSpPr>
          <p:cNvPr id="3" name="CaixaDeTexto 2"/>
          <p:cNvSpPr txBox="1"/>
          <p:nvPr/>
        </p:nvSpPr>
        <p:spPr>
          <a:xfrm>
            <a:off x="174929" y="1701581"/>
            <a:ext cx="11863346" cy="400110"/>
          </a:xfrm>
          <a:prstGeom prst="rect">
            <a:avLst/>
          </a:prstGeom>
          <a:noFill/>
        </p:spPr>
        <p:txBody>
          <a:bodyPr wrap="square" rtlCol="0">
            <a:spAutoFit/>
          </a:bodyPr>
          <a:lstStyle/>
          <a:p>
            <a:r>
              <a:rPr lang="pt-BR" sz="2000" b="1" dirty="0"/>
              <a:t>Data Mining </a:t>
            </a:r>
            <a:r>
              <a:rPr lang="pt-BR" sz="2000" b="1" dirty="0" err="1"/>
              <a:t>Application</a:t>
            </a:r>
            <a:r>
              <a:rPr lang="pt-BR" sz="2000" b="1" dirty="0"/>
              <a:t> in IFRN </a:t>
            </a:r>
            <a:r>
              <a:rPr lang="pt-BR" sz="2000" b="1" dirty="0" err="1" smtClean="0"/>
              <a:t>Database</a:t>
            </a:r>
            <a:endParaRPr lang="pt-BR" sz="2000" b="1" dirty="0"/>
          </a:p>
        </p:txBody>
      </p:sp>
      <p:pic>
        <p:nvPicPr>
          <p:cNvPr id="4" name="Imagem 3"/>
          <p:cNvPicPr/>
          <p:nvPr/>
        </p:nvPicPr>
        <p:blipFill>
          <a:blip r:embed="rId2"/>
          <a:stretch>
            <a:fillRect/>
          </a:stretch>
        </p:blipFill>
        <p:spPr>
          <a:xfrm>
            <a:off x="5446644" y="2254691"/>
            <a:ext cx="6027088" cy="4281281"/>
          </a:xfrm>
          <a:prstGeom prst="rect">
            <a:avLst/>
          </a:prstGeom>
        </p:spPr>
      </p:pic>
      <p:sp>
        <p:nvSpPr>
          <p:cNvPr id="5" name="CaixaDeTexto 4"/>
          <p:cNvSpPr txBox="1"/>
          <p:nvPr/>
        </p:nvSpPr>
        <p:spPr>
          <a:xfrm>
            <a:off x="238539" y="2417197"/>
            <a:ext cx="4929809" cy="1477328"/>
          </a:xfrm>
          <a:prstGeom prst="rect">
            <a:avLst/>
          </a:prstGeom>
          <a:noFill/>
        </p:spPr>
        <p:txBody>
          <a:bodyPr wrap="square" rtlCol="0">
            <a:spAutoFit/>
          </a:bodyPr>
          <a:lstStyle/>
          <a:p>
            <a:pPr algn="just"/>
            <a:r>
              <a:rPr lang="pt-BR" dirty="0"/>
              <a:t>Figure </a:t>
            </a:r>
            <a:r>
              <a:rPr lang="pt-BR" dirty="0" smtClean="0"/>
              <a:t>shows </a:t>
            </a:r>
            <a:r>
              <a:rPr lang="pt-BR" dirty="0" err="1"/>
              <a:t>the</a:t>
            </a:r>
            <a:r>
              <a:rPr lang="pt-BR" dirty="0"/>
              <a:t> </a:t>
            </a:r>
            <a:r>
              <a:rPr lang="pt-BR" dirty="0" smtClean="0"/>
              <a:t>Cluster </a:t>
            </a:r>
            <a:r>
              <a:rPr lang="pt-BR" dirty="0" err="1"/>
              <a:t>chart</a:t>
            </a:r>
            <a:r>
              <a:rPr lang="pt-BR" dirty="0"/>
              <a:t> </a:t>
            </a:r>
            <a:r>
              <a:rPr lang="pt-BR" dirty="0" err="1" smtClean="0"/>
              <a:t>that</a:t>
            </a:r>
            <a:r>
              <a:rPr lang="pt-BR" dirty="0" smtClean="0"/>
              <a:t> </a:t>
            </a:r>
            <a:r>
              <a:rPr lang="pt-BR" dirty="0" err="1" smtClean="0"/>
              <a:t>the</a:t>
            </a:r>
            <a:r>
              <a:rPr lang="pt-BR" dirty="0" smtClean="0"/>
              <a:t> </a:t>
            </a:r>
            <a:r>
              <a:rPr lang="pt-BR" dirty="0" err="1"/>
              <a:t>highest</a:t>
            </a:r>
            <a:r>
              <a:rPr lang="pt-BR" dirty="0"/>
              <a:t> </a:t>
            </a:r>
            <a:r>
              <a:rPr lang="pt-BR" dirty="0" err="1"/>
              <a:t>concentration</a:t>
            </a:r>
            <a:r>
              <a:rPr lang="pt-BR" dirty="0"/>
              <a:t> </a:t>
            </a:r>
            <a:r>
              <a:rPr lang="pt-BR" dirty="0" err="1"/>
              <a:t>of</a:t>
            </a:r>
            <a:r>
              <a:rPr lang="pt-BR" dirty="0"/>
              <a:t> cases </a:t>
            </a:r>
            <a:r>
              <a:rPr lang="pt-BR" dirty="0" err="1"/>
              <a:t>of</a:t>
            </a:r>
            <a:r>
              <a:rPr lang="pt-BR" dirty="0"/>
              <a:t> </a:t>
            </a:r>
            <a:r>
              <a:rPr lang="pt-BR" dirty="0" err="1"/>
              <a:t>dropout</a:t>
            </a:r>
            <a:r>
              <a:rPr lang="pt-BR" dirty="0"/>
              <a:t>, are </a:t>
            </a:r>
            <a:r>
              <a:rPr lang="pt-BR" dirty="0" err="1"/>
              <a:t>precisely</a:t>
            </a:r>
            <a:r>
              <a:rPr lang="pt-BR" dirty="0"/>
              <a:t> </a:t>
            </a:r>
            <a:r>
              <a:rPr lang="pt-BR" dirty="0" err="1"/>
              <a:t>those</a:t>
            </a:r>
            <a:r>
              <a:rPr lang="pt-BR" dirty="0"/>
              <a:t> </a:t>
            </a:r>
            <a:r>
              <a:rPr lang="pt-BR" dirty="0" err="1"/>
              <a:t>with</a:t>
            </a:r>
            <a:r>
              <a:rPr lang="pt-BR" dirty="0"/>
              <a:t> </a:t>
            </a:r>
            <a:r>
              <a:rPr lang="pt-BR" dirty="0" err="1"/>
              <a:t>the</a:t>
            </a:r>
            <a:r>
              <a:rPr lang="pt-BR" dirty="0"/>
              <a:t> </a:t>
            </a:r>
            <a:r>
              <a:rPr lang="pt-BR" dirty="0" err="1"/>
              <a:t>most</a:t>
            </a:r>
            <a:r>
              <a:rPr lang="pt-BR" dirty="0"/>
              <a:t> intense blue </a:t>
            </a:r>
            <a:r>
              <a:rPr lang="pt-BR" dirty="0" smtClean="0"/>
              <a:t>color </a:t>
            </a:r>
            <a:r>
              <a:rPr lang="pt-BR" dirty="0" err="1" smtClean="0"/>
              <a:t>and</a:t>
            </a:r>
            <a:r>
              <a:rPr lang="pt-BR" dirty="0" smtClean="0"/>
              <a:t> </a:t>
            </a:r>
            <a:r>
              <a:rPr lang="pt-BR" dirty="0" err="1"/>
              <a:t>the</a:t>
            </a:r>
            <a:r>
              <a:rPr lang="pt-BR" dirty="0"/>
              <a:t> clusters </a:t>
            </a:r>
            <a:r>
              <a:rPr lang="pt-BR" dirty="0" err="1"/>
              <a:t>with</a:t>
            </a:r>
            <a:r>
              <a:rPr lang="pt-BR" dirty="0"/>
              <a:t> </a:t>
            </a:r>
            <a:r>
              <a:rPr lang="pt-BR" dirty="0" err="1"/>
              <a:t>fewer</a:t>
            </a:r>
            <a:r>
              <a:rPr lang="pt-BR" dirty="0"/>
              <a:t> cases </a:t>
            </a:r>
            <a:r>
              <a:rPr lang="pt-BR" dirty="0" err="1"/>
              <a:t>of</a:t>
            </a:r>
            <a:r>
              <a:rPr lang="pt-BR" dirty="0"/>
              <a:t> </a:t>
            </a:r>
            <a:r>
              <a:rPr lang="pt-BR" dirty="0" err="1"/>
              <a:t>evasion</a:t>
            </a:r>
            <a:r>
              <a:rPr lang="pt-BR" dirty="0"/>
              <a:t>, are </a:t>
            </a:r>
            <a:r>
              <a:rPr lang="pt-BR" dirty="0" err="1"/>
              <a:t>those</a:t>
            </a:r>
            <a:r>
              <a:rPr lang="pt-BR" dirty="0"/>
              <a:t> </a:t>
            </a:r>
            <a:r>
              <a:rPr lang="pt-BR" dirty="0" err="1"/>
              <a:t>with</a:t>
            </a:r>
            <a:r>
              <a:rPr lang="pt-BR" dirty="0"/>
              <a:t> a </a:t>
            </a:r>
            <a:r>
              <a:rPr lang="pt-BR" dirty="0" err="1"/>
              <a:t>less</a:t>
            </a:r>
            <a:r>
              <a:rPr lang="pt-BR" dirty="0"/>
              <a:t> intense color</a:t>
            </a:r>
            <a:r>
              <a:rPr lang="en-US" dirty="0"/>
              <a:t>.</a:t>
            </a:r>
            <a:endParaRPr lang="pt-BR" dirty="0"/>
          </a:p>
        </p:txBody>
      </p:sp>
      <p:sp>
        <p:nvSpPr>
          <p:cNvPr id="6" name="Seta em Curva para Cima 5"/>
          <p:cNvSpPr/>
          <p:nvPr/>
        </p:nvSpPr>
        <p:spPr>
          <a:xfrm rot="2121455">
            <a:off x="2616719" y="4243742"/>
            <a:ext cx="2571002" cy="75250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2880722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79513" y="70930"/>
            <a:ext cx="12046226" cy="108200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Data Mining in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Academic</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Databases</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to</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Detect</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Behaviors</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of</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b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b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Students</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Related</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to</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School</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Dropout</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and</a:t>
            </a:r>
            <a:r>
              <a:rPr lang="pt-BR" altLang="pt-BR" sz="3200" b="1" dirty="0"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 </a:t>
            </a:r>
            <a:r>
              <a:rPr lang="pt-BR" altLang="pt-BR" sz="3200" b="1" dirty="0" err="1" smtClean="0">
                <a:solidFill>
                  <a:srgbClr val="008080"/>
                </a:solidFill>
                <a:latin typeface="Times New Roman" panose="02020603050405020304" pitchFamily="18" charset="0"/>
                <a:ea typeface="Calibri" panose="020F0502020204030204" pitchFamily="34" charset="0"/>
                <a:cs typeface="Times New Roman" panose="02020603050405020304" pitchFamily="18" charset="0"/>
              </a:rPr>
              <a:t>Disapproval</a:t>
            </a:r>
            <a:r>
              <a:rPr lang="pt-BR" altLang="pt-BR" sz="3200" dirty="0" smtClean="0"/>
              <a:t> </a:t>
            </a:r>
            <a:endParaRPr lang="pt-BR" sz="3200" dirty="0"/>
          </a:p>
        </p:txBody>
      </p:sp>
      <p:sp>
        <p:nvSpPr>
          <p:cNvPr id="3" name="CaixaDeTexto 2"/>
          <p:cNvSpPr txBox="1"/>
          <p:nvPr/>
        </p:nvSpPr>
        <p:spPr>
          <a:xfrm>
            <a:off x="174929" y="1701581"/>
            <a:ext cx="11863346" cy="400110"/>
          </a:xfrm>
          <a:prstGeom prst="rect">
            <a:avLst/>
          </a:prstGeom>
          <a:noFill/>
        </p:spPr>
        <p:txBody>
          <a:bodyPr wrap="square" rtlCol="0">
            <a:spAutoFit/>
          </a:bodyPr>
          <a:lstStyle/>
          <a:p>
            <a:r>
              <a:rPr lang="pt-BR" sz="2000" b="1" dirty="0"/>
              <a:t>Data Mining </a:t>
            </a:r>
            <a:r>
              <a:rPr lang="pt-BR" sz="2000" b="1" dirty="0" err="1"/>
              <a:t>Application</a:t>
            </a:r>
            <a:r>
              <a:rPr lang="pt-BR" sz="2000" b="1" dirty="0"/>
              <a:t> in IFRN </a:t>
            </a:r>
            <a:r>
              <a:rPr lang="pt-BR" sz="2000" b="1" dirty="0" err="1" smtClean="0"/>
              <a:t>Database</a:t>
            </a:r>
            <a:endParaRPr lang="pt-BR" sz="2000" b="1" dirty="0"/>
          </a:p>
        </p:txBody>
      </p:sp>
      <p:pic>
        <p:nvPicPr>
          <p:cNvPr id="4" name="Imagem 3"/>
          <p:cNvPicPr/>
          <p:nvPr/>
        </p:nvPicPr>
        <p:blipFill>
          <a:blip r:embed="rId2"/>
          <a:stretch>
            <a:fillRect/>
          </a:stretch>
        </p:blipFill>
        <p:spPr>
          <a:xfrm>
            <a:off x="174928" y="2228187"/>
            <a:ext cx="5550011" cy="2630060"/>
          </a:xfrm>
          <a:prstGeom prst="rect">
            <a:avLst/>
          </a:prstGeom>
        </p:spPr>
      </p:pic>
      <p:pic>
        <p:nvPicPr>
          <p:cNvPr id="5" name="Imagem 4"/>
          <p:cNvPicPr/>
          <p:nvPr/>
        </p:nvPicPr>
        <p:blipFill>
          <a:blip r:embed="rId3"/>
          <a:stretch>
            <a:fillRect/>
          </a:stretch>
        </p:blipFill>
        <p:spPr>
          <a:xfrm>
            <a:off x="5724939" y="2228187"/>
            <a:ext cx="5685183" cy="2630059"/>
          </a:xfrm>
          <a:prstGeom prst="rect">
            <a:avLst/>
          </a:prstGeom>
        </p:spPr>
      </p:pic>
      <p:sp>
        <p:nvSpPr>
          <p:cNvPr id="6" name="CaixaDeTexto 5"/>
          <p:cNvSpPr txBox="1"/>
          <p:nvPr/>
        </p:nvSpPr>
        <p:spPr>
          <a:xfrm>
            <a:off x="174929" y="5017273"/>
            <a:ext cx="5550010" cy="830997"/>
          </a:xfrm>
          <a:prstGeom prst="rect">
            <a:avLst/>
          </a:prstGeom>
          <a:noFill/>
        </p:spPr>
        <p:txBody>
          <a:bodyPr wrap="square" rtlCol="0">
            <a:spAutoFit/>
          </a:bodyPr>
          <a:lstStyle/>
          <a:p>
            <a:pPr algn="just"/>
            <a:r>
              <a:rPr lang="pt-BR" sz="1600" dirty="0"/>
              <a:t>The cluster 1 shows </a:t>
            </a:r>
            <a:r>
              <a:rPr lang="pt-BR" sz="1600" dirty="0" err="1"/>
              <a:t>that</a:t>
            </a:r>
            <a:r>
              <a:rPr lang="pt-BR" sz="1600" dirty="0"/>
              <a:t> </a:t>
            </a:r>
            <a:r>
              <a:rPr lang="pt-BR" sz="1600" dirty="0" err="1"/>
              <a:t>the</a:t>
            </a:r>
            <a:r>
              <a:rPr lang="pt-BR" sz="1600" dirty="0"/>
              <a:t> profile </a:t>
            </a:r>
            <a:r>
              <a:rPr lang="pt-BR" sz="1600" dirty="0" err="1"/>
              <a:t>of</a:t>
            </a:r>
            <a:r>
              <a:rPr lang="pt-BR" sz="1600" dirty="0"/>
              <a:t> </a:t>
            </a:r>
            <a:r>
              <a:rPr lang="pt-BR" sz="1600" dirty="0" err="1"/>
              <a:t>successful</a:t>
            </a:r>
            <a:r>
              <a:rPr lang="pt-BR" sz="1600" dirty="0"/>
              <a:t> </a:t>
            </a:r>
            <a:r>
              <a:rPr lang="pt-BR" sz="1600" dirty="0" err="1"/>
              <a:t>students</a:t>
            </a:r>
            <a:r>
              <a:rPr lang="pt-BR" sz="1600" dirty="0"/>
              <a:t> are </a:t>
            </a:r>
            <a:r>
              <a:rPr lang="pt-BR" sz="1600" dirty="0" err="1"/>
              <a:t>those</a:t>
            </a:r>
            <a:r>
              <a:rPr lang="pt-BR" sz="1600" dirty="0"/>
              <a:t> </a:t>
            </a:r>
            <a:r>
              <a:rPr lang="pt-BR" sz="1600" dirty="0" err="1"/>
              <a:t>with</a:t>
            </a:r>
            <a:r>
              <a:rPr lang="pt-BR" sz="1600" dirty="0"/>
              <a:t> final </a:t>
            </a:r>
            <a:r>
              <a:rPr lang="pt-BR" sz="1600" dirty="0" err="1"/>
              <a:t>average</a:t>
            </a:r>
            <a:r>
              <a:rPr lang="pt-BR" sz="1600" dirty="0"/>
              <a:t> </a:t>
            </a:r>
            <a:r>
              <a:rPr lang="pt-BR" sz="1600" dirty="0" err="1"/>
              <a:t>above</a:t>
            </a:r>
            <a:r>
              <a:rPr lang="pt-BR" sz="1600" dirty="0"/>
              <a:t> 70, GPA </a:t>
            </a:r>
            <a:r>
              <a:rPr lang="pt-BR" sz="1600" dirty="0" err="1"/>
              <a:t>above</a:t>
            </a:r>
            <a:r>
              <a:rPr lang="pt-BR" sz="1600" dirty="0"/>
              <a:t> 60, </a:t>
            </a:r>
            <a:r>
              <a:rPr lang="pt-BR" sz="1600" dirty="0" err="1"/>
              <a:t>coming</a:t>
            </a:r>
            <a:r>
              <a:rPr lang="pt-BR" sz="1600" dirty="0"/>
              <a:t> </a:t>
            </a:r>
            <a:r>
              <a:rPr lang="pt-BR" sz="1600" dirty="0" err="1"/>
              <a:t>from</a:t>
            </a:r>
            <a:r>
              <a:rPr lang="pt-BR" sz="1600" dirty="0"/>
              <a:t> </a:t>
            </a:r>
            <a:r>
              <a:rPr lang="pt-BR" sz="1600" dirty="0" err="1"/>
              <a:t>public</a:t>
            </a:r>
            <a:r>
              <a:rPr lang="pt-BR" sz="1600" dirty="0"/>
              <a:t> </a:t>
            </a:r>
            <a:r>
              <a:rPr lang="pt-BR" sz="1600" dirty="0" err="1"/>
              <a:t>school</a:t>
            </a:r>
            <a:r>
              <a:rPr lang="pt-BR" sz="1600" dirty="0"/>
              <a:t>, </a:t>
            </a:r>
            <a:r>
              <a:rPr lang="pt-BR" sz="1600" dirty="0" err="1"/>
              <a:t>live</a:t>
            </a:r>
            <a:r>
              <a:rPr lang="pt-BR" sz="1600" dirty="0"/>
              <a:t> </a:t>
            </a:r>
            <a:r>
              <a:rPr lang="pt-BR" sz="1600" dirty="0" err="1"/>
              <a:t>with</a:t>
            </a:r>
            <a:r>
              <a:rPr lang="pt-BR" sz="1600" dirty="0"/>
              <a:t> </a:t>
            </a:r>
            <a:r>
              <a:rPr lang="pt-BR" sz="1600" dirty="0" err="1"/>
              <a:t>their</a:t>
            </a:r>
            <a:r>
              <a:rPr lang="pt-BR" sz="1600" dirty="0"/>
              <a:t> </a:t>
            </a:r>
            <a:r>
              <a:rPr lang="pt-BR" sz="1600" dirty="0" err="1"/>
              <a:t>parents</a:t>
            </a:r>
            <a:r>
              <a:rPr lang="pt-BR" sz="1600" dirty="0"/>
              <a:t> </a:t>
            </a:r>
            <a:r>
              <a:rPr lang="pt-BR" sz="1600" dirty="0" err="1"/>
              <a:t>and</a:t>
            </a:r>
            <a:r>
              <a:rPr lang="pt-BR" sz="1600" dirty="0"/>
              <a:t> </a:t>
            </a:r>
            <a:r>
              <a:rPr lang="pt-BR" sz="1600" dirty="0" err="1"/>
              <a:t>brown</a:t>
            </a:r>
            <a:r>
              <a:rPr lang="pt-BR" sz="1600" dirty="0"/>
              <a:t> </a:t>
            </a:r>
            <a:r>
              <a:rPr lang="pt-BR" sz="1600" dirty="0" err="1"/>
              <a:t>ethnicity</a:t>
            </a:r>
            <a:r>
              <a:rPr lang="pt-BR" sz="1600" dirty="0"/>
              <a:t>. </a:t>
            </a:r>
          </a:p>
        </p:txBody>
      </p:sp>
      <p:sp>
        <p:nvSpPr>
          <p:cNvPr id="7" name="CaixaDeTexto 6"/>
          <p:cNvSpPr txBox="1"/>
          <p:nvPr/>
        </p:nvSpPr>
        <p:spPr>
          <a:xfrm>
            <a:off x="5788550" y="5017273"/>
            <a:ext cx="5565913" cy="830997"/>
          </a:xfrm>
          <a:prstGeom prst="rect">
            <a:avLst/>
          </a:prstGeom>
          <a:noFill/>
        </p:spPr>
        <p:txBody>
          <a:bodyPr wrap="square" rtlCol="0">
            <a:spAutoFit/>
          </a:bodyPr>
          <a:lstStyle/>
          <a:p>
            <a:pPr algn="just"/>
            <a:r>
              <a:rPr lang="pt-BR" sz="1600" dirty="0" err="1"/>
              <a:t>Observing</a:t>
            </a:r>
            <a:r>
              <a:rPr lang="pt-BR" sz="1600" dirty="0"/>
              <a:t> </a:t>
            </a:r>
            <a:r>
              <a:rPr lang="pt-BR" sz="1600" dirty="0" err="1"/>
              <a:t>the</a:t>
            </a:r>
            <a:r>
              <a:rPr lang="pt-BR" sz="1600" dirty="0"/>
              <a:t> cluster 5 </a:t>
            </a:r>
            <a:r>
              <a:rPr lang="pt-BR" sz="1600" dirty="0" err="1"/>
              <a:t>characteristics</a:t>
            </a:r>
            <a:r>
              <a:rPr lang="pt-BR" sz="1600" dirty="0"/>
              <a:t>: it </a:t>
            </a:r>
            <a:r>
              <a:rPr lang="pt-BR" sz="1600" dirty="0" err="1"/>
              <a:t>is</a:t>
            </a:r>
            <a:r>
              <a:rPr lang="pt-BR" sz="1600" dirty="0"/>
              <a:t> </a:t>
            </a:r>
            <a:r>
              <a:rPr lang="pt-BR" sz="1600" dirty="0" err="1"/>
              <a:t>clear</a:t>
            </a:r>
            <a:r>
              <a:rPr lang="pt-BR" sz="1600" dirty="0"/>
              <a:t> </a:t>
            </a:r>
            <a:r>
              <a:rPr lang="pt-BR" sz="1600" dirty="0" err="1"/>
              <a:t>that</a:t>
            </a:r>
            <a:r>
              <a:rPr lang="pt-BR" sz="1600" dirty="0"/>
              <a:t> in cluster </a:t>
            </a:r>
            <a:r>
              <a:rPr lang="pt-BR" sz="1600" dirty="0" err="1"/>
              <a:t>formation</a:t>
            </a:r>
            <a:r>
              <a:rPr lang="pt-BR" sz="1600" dirty="0"/>
              <a:t> 5, </a:t>
            </a:r>
            <a:r>
              <a:rPr lang="pt-BR" sz="1600" dirty="0" err="1"/>
              <a:t>family</a:t>
            </a:r>
            <a:r>
              <a:rPr lang="pt-BR" sz="1600" dirty="0"/>
              <a:t> </a:t>
            </a:r>
            <a:r>
              <a:rPr lang="pt-BR" sz="1600" dirty="0" err="1"/>
              <a:t>income</a:t>
            </a:r>
            <a:r>
              <a:rPr lang="pt-BR" sz="1600" dirty="0"/>
              <a:t> (</a:t>
            </a:r>
            <a:r>
              <a:rPr lang="pt-BR" sz="1600" dirty="0" err="1"/>
              <a:t>up</a:t>
            </a:r>
            <a:r>
              <a:rPr lang="pt-BR" sz="1600" dirty="0"/>
              <a:t> </a:t>
            </a:r>
            <a:r>
              <a:rPr lang="pt-BR" sz="1600" dirty="0" err="1"/>
              <a:t>to</a:t>
            </a:r>
            <a:r>
              <a:rPr lang="pt-BR" sz="1600" dirty="0"/>
              <a:t> 1 </a:t>
            </a:r>
            <a:r>
              <a:rPr lang="pt-BR" sz="1600" dirty="0" err="1"/>
              <a:t>salary</a:t>
            </a:r>
            <a:r>
              <a:rPr lang="pt-BR" sz="1600" dirty="0"/>
              <a:t>) </a:t>
            </a:r>
            <a:r>
              <a:rPr lang="pt-BR" sz="1600" dirty="0" err="1"/>
              <a:t>and</a:t>
            </a:r>
            <a:r>
              <a:rPr lang="pt-BR" sz="1600" dirty="0"/>
              <a:t> </a:t>
            </a:r>
            <a:r>
              <a:rPr lang="pt-BR" sz="1600" dirty="0" err="1"/>
              <a:t>the</a:t>
            </a:r>
            <a:r>
              <a:rPr lang="pt-BR" sz="1600" dirty="0"/>
              <a:t> </a:t>
            </a:r>
            <a:r>
              <a:rPr lang="pt-BR" sz="1600" dirty="0" err="1"/>
              <a:t>situation</a:t>
            </a:r>
            <a:r>
              <a:rPr lang="pt-BR" sz="1600" dirty="0"/>
              <a:t> (</a:t>
            </a:r>
            <a:r>
              <a:rPr lang="pt-BR" sz="1600" dirty="0" err="1"/>
              <a:t>deprecated</a:t>
            </a:r>
            <a:r>
              <a:rPr lang="pt-BR" sz="1600" dirty="0"/>
              <a:t>), </a:t>
            </a:r>
            <a:r>
              <a:rPr lang="pt-BR" sz="1600" dirty="0" err="1"/>
              <a:t>appear</a:t>
            </a:r>
            <a:r>
              <a:rPr lang="pt-BR" sz="1600" dirty="0"/>
              <a:t> as </a:t>
            </a:r>
            <a:r>
              <a:rPr lang="pt-BR" sz="1600" dirty="0" err="1"/>
              <a:t>factors</a:t>
            </a:r>
            <a:r>
              <a:rPr lang="pt-BR" sz="1600" dirty="0"/>
              <a:t> </a:t>
            </a:r>
            <a:r>
              <a:rPr lang="pt-BR" sz="1600" dirty="0" err="1"/>
              <a:t>influencing</a:t>
            </a:r>
            <a:r>
              <a:rPr lang="pt-BR" sz="1600" dirty="0"/>
              <a:t> </a:t>
            </a:r>
            <a:r>
              <a:rPr lang="pt-BR" sz="1600" dirty="0" err="1"/>
              <a:t>school</a:t>
            </a:r>
            <a:r>
              <a:rPr lang="pt-BR" sz="1600" dirty="0"/>
              <a:t> </a:t>
            </a:r>
            <a:r>
              <a:rPr lang="pt-BR" sz="1600" dirty="0" err="1"/>
              <a:t>dropout</a:t>
            </a:r>
            <a:r>
              <a:rPr lang="pt-BR" sz="1600" dirty="0" smtClean="0"/>
              <a:t>.</a:t>
            </a:r>
            <a:endParaRPr lang="pt-BR" sz="1600" dirty="0"/>
          </a:p>
        </p:txBody>
      </p:sp>
    </p:spTree>
    <p:extLst>
      <p:ext uri="{BB962C8B-B14F-4D97-AF65-F5344CB8AC3E}">
        <p14:creationId xmlns:p14="http://schemas.microsoft.com/office/powerpoint/2010/main" val="382300067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633</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Calibri</vt:lpstr>
      <vt:lpstr>Calibri Light</vt:lpstr>
      <vt:lpstr>Times New Roman</vt:lpstr>
      <vt:lpstr>Tema do Office</vt:lpstr>
      <vt:lpstr>Data Mining in Academic Databases  to Detect  Behaviors of Students Related  to School Dropout and Disapproval </vt:lpstr>
      <vt:lpstr>Data Mining in Academic Databases to Detect Behaviors of  Students Related to School Dropout and Disapproval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in Academic Databases to Detect Behaviors of  Students Related to School Dropout and Disapproval</dc:title>
  <dc:creator>José Antonio Cunha</dc:creator>
  <cp:lastModifiedBy>José Antonio Cunha</cp:lastModifiedBy>
  <cp:revision>12</cp:revision>
  <dcterms:created xsi:type="dcterms:W3CDTF">2015-12-30T17:21:58Z</dcterms:created>
  <dcterms:modified xsi:type="dcterms:W3CDTF">2015-12-30T19:24:42Z</dcterms:modified>
</cp:coreProperties>
</file>