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4" r:id="rId4"/>
    <p:sldId id="276" r:id="rId5"/>
    <p:sldId id="278" r:id="rId6"/>
    <p:sldId id="286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5439D-41D2-46E4-B878-0BEC0E6518DB}" type="datetimeFigureOut">
              <a:rPr lang="pt-BR" smtClean="0"/>
              <a:t>13/05/2014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498D4-9323-4FE6-8097-4CAA0E211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2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036-FE67-4916-A67F-4785DAE69225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7CA3-B09A-4E85-B438-4A6F07062655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F221-99CB-4061-A927-53D4CC51A1D4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B32-5C1F-4A4F-B47F-740CABEA1A8A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278-3A3D-46AE-A1DF-00FE0B35DDBA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C8C7-946C-4C1B-BEDA-FBA48007CB69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82EC-BC27-4BE6-8EB0-C119249FEC76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D109-AD95-4272-875F-2365BE8F2645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B4F-EF77-455A-B89F-B2AD644B0F57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902-BF30-462B-B0A8-2DC7B67F9854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0C69-E0B0-4451-9372-600C29F81C51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A7B4-3A94-47BA-B8AA-2985FDB8F2FA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7660-B555-4E06-AD2F-E58C2F25A397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F389-D2BB-4C81-B4BD-9F1B2D8D5AB8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AD3B-0420-4941-9465-B769FC65E6DE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1325-9D24-45E6-BFAF-06D50B5A5019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2633-2D05-4852-A1CC-D4EB2B608C22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aset.org/Publications/an-educational-data-mining-system-for-advising-higher-education-students/1695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4780" y="659735"/>
            <a:ext cx="8911687" cy="6198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05000" y="1905000"/>
            <a:ext cx="986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Para desenvolver a ferramenta, é necessário realizar as seguintes tarefas: </a:t>
            </a: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28E-8255-4C2D-B905-9EEC5CBBC702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80062" y="2398816"/>
            <a:ext cx="9224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Coleta, análise, limpeza e preparação dos dados;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Modelo multidimensional  </a:t>
            </a:r>
            <a:r>
              <a:rPr lang="pt-BR" i="1" dirty="0" smtClean="0"/>
              <a:t>(Data </a:t>
            </a:r>
            <a:r>
              <a:rPr lang="pt-BR" i="1" dirty="0" err="1" smtClean="0"/>
              <a:t>Warehouse</a:t>
            </a:r>
            <a:r>
              <a:rPr lang="pt-BR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Extração, Transformação e Carga dos dados para o modelo multidimensional (</a:t>
            </a:r>
            <a:r>
              <a:rPr lang="pt-BR" b="1" dirty="0" smtClean="0"/>
              <a:t>ETL</a:t>
            </a:r>
            <a:r>
              <a:rPr lang="pt-BR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Executar o processo de aquisição do conhecimento (</a:t>
            </a:r>
            <a:r>
              <a:rPr lang="pt-BR" i="1" dirty="0" smtClean="0"/>
              <a:t>Data Mining</a:t>
            </a:r>
            <a:r>
              <a:rPr lang="pt-BR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Criar a Base de Casos;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Implementar o cliente, que vai disponibilizar o acesso de todos esses recursos, para os utilizadores (gestores, pedagogos, professores e alunos).</a:t>
            </a: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43"/>
            <a:ext cx="1341910" cy="7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2897" y="707242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Processo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79600" y="1905000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Visão gráfica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2172-EC04-404B-93AE-0C0984A9778E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2274332"/>
            <a:ext cx="7528791" cy="3856106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"/>
            <a:ext cx="1311579" cy="6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4777" y="719116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38096" y="1617317"/>
            <a:ext cx="996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Extraindo informações dos dados (gestores)</a:t>
            </a: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B5BD-FB5E-4486-B338-8E7337AB0C6A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96" y="2366651"/>
            <a:ext cx="3662060" cy="3763786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289"/>
            <a:ext cx="1311579" cy="6920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447" y="2366649"/>
            <a:ext cx="4001984" cy="35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019" y="707235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3AD8-5D6E-4C9D-925B-59C30F8C82E7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pic>
        <p:nvPicPr>
          <p:cNvPr id="1026" name="Picture 2" descr="http://videos.web-03.net/artigos/Welington_Lourenco_Melo_De_Paula/BI_ETL/imagem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80" y="1650670"/>
            <a:ext cx="2871459" cy="21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echathon.mytechlabs.com/wp-content/uploads/2013/02/data-mining-tas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33" y="3238159"/>
            <a:ext cx="3796519" cy="27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298377" y="5752598"/>
            <a:ext cx="240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Conhecimento adquirido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165274" y="3325091"/>
            <a:ext cx="350713" cy="224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0373487" y="3616960"/>
            <a:ext cx="397432" cy="21306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74622" y="1675459"/>
            <a:ext cx="1353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2">
                    <a:lumMod val="50000"/>
                  </a:schemeClr>
                </a:solidFill>
              </a:rPr>
              <a:t>Visualizar e interpretar os resultados</a:t>
            </a:r>
            <a:endParaRPr lang="pt-BR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544" y="1567326"/>
            <a:ext cx="894807" cy="973996"/>
          </a:xfrm>
          <a:prstGeom prst="rect">
            <a:avLst/>
          </a:prstGeom>
        </p:spPr>
      </p:pic>
      <p:sp>
        <p:nvSpPr>
          <p:cNvPr id="14" name="Seta em curva para a direita 13"/>
          <p:cNvSpPr/>
          <p:nvPr/>
        </p:nvSpPr>
        <p:spPr>
          <a:xfrm rot="19757272">
            <a:off x="3287128" y="4000580"/>
            <a:ext cx="2127638" cy="13903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9441037" y="4275117"/>
            <a:ext cx="617363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dobrada para cima 15"/>
          <p:cNvSpPr/>
          <p:nvPr/>
        </p:nvSpPr>
        <p:spPr>
          <a:xfrm>
            <a:off x="10949049" y="2752930"/>
            <a:ext cx="555562" cy="17240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"/>
            <a:ext cx="1311579" cy="67525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753092" y="1249187"/>
            <a:ext cx="45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Aquisição do conhecimento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362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4769" y="719121"/>
            <a:ext cx="8911687" cy="4759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44390" y="1310776"/>
            <a:ext cx="32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1" dirty="0" smtClean="0">
                <a:solidFill>
                  <a:srgbClr val="00B0F0"/>
                </a:solidFill>
              </a:rPr>
              <a:t>Procurando a solução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E180-A19E-48A0-AD7D-F774D6D96182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pic>
        <p:nvPicPr>
          <p:cNvPr id="2050" name="Picture 2" descr="http://www.acheiox.com.br/wp-content/uploads/2011/03/fuzzy-164x1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43" y="1757969"/>
            <a:ext cx="1272694" cy="13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/>
          <p:cNvCxnSpPr>
            <a:stCxn id="2050" idx="3"/>
          </p:cNvCxnSpPr>
          <p:nvPr/>
        </p:nvCxnSpPr>
        <p:spPr>
          <a:xfrm>
            <a:off x="5135137" y="2428503"/>
            <a:ext cx="4228160" cy="79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com Único Canto Aparado e Arredondado 10"/>
          <p:cNvSpPr/>
          <p:nvPr/>
        </p:nvSpPr>
        <p:spPr>
          <a:xfrm>
            <a:off x="9387681" y="1967104"/>
            <a:ext cx="877824" cy="9387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72753" y="1993392"/>
            <a:ext cx="14848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Recuperar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356945" y="1700784"/>
            <a:ext cx="132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Casos </a:t>
            </a:r>
          </a:p>
          <a:p>
            <a:r>
              <a:rPr lang="pt-BR" b="1" dirty="0" smtClean="0"/>
              <a:t>Similares</a:t>
            </a:r>
            <a:endParaRPr lang="pt-BR" b="1" dirty="0"/>
          </a:p>
        </p:txBody>
      </p:sp>
      <p:sp>
        <p:nvSpPr>
          <p:cNvPr id="14" name="Retângulo com Único Canto Aparado e Arredondado 13"/>
          <p:cNvSpPr/>
          <p:nvPr/>
        </p:nvSpPr>
        <p:spPr>
          <a:xfrm>
            <a:off x="9387681" y="4557904"/>
            <a:ext cx="877824" cy="9387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com Único Canto Aparado e Arredondado 14"/>
          <p:cNvSpPr/>
          <p:nvPr/>
        </p:nvSpPr>
        <p:spPr>
          <a:xfrm>
            <a:off x="3974433" y="4560155"/>
            <a:ext cx="877824" cy="9387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stCxn id="11" idx="1"/>
            <a:endCxn id="14" idx="3"/>
          </p:cNvCxnSpPr>
          <p:nvPr/>
        </p:nvCxnSpPr>
        <p:spPr>
          <a:xfrm>
            <a:off x="9826593" y="2905888"/>
            <a:ext cx="0" cy="1652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4" idx="2"/>
            <a:endCxn id="15" idx="0"/>
          </p:cNvCxnSpPr>
          <p:nvPr/>
        </p:nvCxnSpPr>
        <p:spPr>
          <a:xfrm flipH="1">
            <a:off x="4852257" y="5027296"/>
            <a:ext cx="4535424" cy="2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com Único Canto Aparado e Arredondado 17"/>
          <p:cNvSpPr/>
          <p:nvPr/>
        </p:nvSpPr>
        <p:spPr>
          <a:xfrm>
            <a:off x="6333585" y="3375477"/>
            <a:ext cx="1456944" cy="9387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Casos</a:t>
            </a:r>
          </a:p>
          <a:p>
            <a:pPr algn="ctr"/>
            <a:r>
              <a:rPr lang="pt-BR" dirty="0" smtClean="0"/>
              <a:t>anteriores</a:t>
            </a:r>
            <a:endParaRPr lang="pt-BR" dirty="0"/>
          </a:p>
        </p:txBody>
      </p:sp>
      <p:cxnSp>
        <p:nvCxnSpPr>
          <p:cNvPr id="19" name="Conector em curva 18"/>
          <p:cNvCxnSpPr/>
          <p:nvPr/>
        </p:nvCxnSpPr>
        <p:spPr>
          <a:xfrm flipV="1">
            <a:off x="4328001" y="3572256"/>
            <a:ext cx="1804416" cy="8656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9924129" y="3011424"/>
            <a:ext cx="341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</a:t>
            </a:r>
          </a:p>
          <a:p>
            <a:r>
              <a:rPr lang="pt-BR" b="1" dirty="0" smtClean="0"/>
              <a:t>E</a:t>
            </a:r>
          </a:p>
          <a:p>
            <a:r>
              <a:rPr lang="pt-BR" b="1" dirty="0" smtClean="0"/>
              <a:t>U</a:t>
            </a:r>
          </a:p>
          <a:p>
            <a:r>
              <a:rPr lang="pt-BR" b="1" dirty="0" smtClean="0"/>
              <a:t>S</a:t>
            </a:r>
          </a:p>
          <a:p>
            <a:r>
              <a:rPr lang="pt-BR" b="1" dirty="0" smtClean="0"/>
              <a:t>A 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181185" y="5084064"/>
            <a:ext cx="1237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Revisão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937345" y="4352544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Base de Casos</a:t>
            </a:r>
            <a:endParaRPr lang="pt-BR" sz="2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875105" y="5620512"/>
            <a:ext cx="1237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Solução 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718657" y="5620512"/>
            <a:ext cx="1237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Solução </a:t>
            </a:r>
            <a:endParaRPr lang="pt-BR" b="1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10356945" y="5084064"/>
            <a:ext cx="859536" cy="536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5" idx="2"/>
            <a:endCxn id="24" idx="0"/>
          </p:cNvCxnSpPr>
          <p:nvPr/>
        </p:nvCxnSpPr>
        <p:spPr>
          <a:xfrm flipH="1">
            <a:off x="3337401" y="5029547"/>
            <a:ext cx="637032" cy="590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986625" y="3464797"/>
            <a:ext cx="7680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Reter </a:t>
            </a:r>
            <a:endParaRPr lang="pt-BR" b="1" dirty="0"/>
          </a:p>
        </p:txBody>
      </p:sp>
      <p:pic>
        <p:nvPicPr>
          <p:cNvPr id="28" name="Picture 8" descr="Ilustração feliz dos desenhos animados do homem de negóc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57" y="3244036"/>
            <a:ext cx="1146047" cy="13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ector em curva 57"/>
          <p:cNvCxnSpPr/>
          <p:nvPr/>
        </p:nvCxnSpPr>
        <p:spPr>
          <a:xfrm flipV="1">
            <a:off x="7678264" y="2847222"/>
            <a:ext cx="1694688" cy="58311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Espaço Reservado para Número de Slide 20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F389-D2BB-4C81-B4BD-9F1B2D8D5AB8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RIA Services Architectu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0118" y="1935678"/>
            <a:ext cx="6495803" cy="347947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654769" y="719121"/>
            <a:ext cx="8911687" cy="47593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O Cliente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54769" y="1318161"/>
            <a:ext cx="795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Arquitetura de desenvolvimento da </a:t>
            </a:r>
            <a:r>
              <a:rPr lang="pt-BR" dirty="0" smtClean="0"/>
              <a:t>Ferramenta</a:t>
            </a:r>
            <a:endParaRPr lang="pt-BR" dirty="0"/>
          </a:p>
        </p:txBody>
      </p:sp>
      <p:sp>
        <p:nvSpPr>
          <p:cNvPr id="14" name="Seta para a esquerda e para a direita 13"/>
          <p:cNvSpPr/>
          <p:nvPr/>
        </p:nvSpPr>
        <p:spPr>
          <a:xfrm>
            <a:off x="3641780" y="4071252"/>
            <a:ext cx="750115" cy="285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http://2.bp.blogspot.com/_mlJAtnmIzo4/THvZ5QYX3EI/AAAAAAAAAl4/FC1jdbL3iXk/s1600/nokian81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3220675"/>
            <a:ext cx="1052569" cy="19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temas para artigos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AC2B-AADA-4722-8C2D-1955E82605E2}" type="datetime1">
              <a:rPr lang="pt-BR" smtClean="0"/>
              <a:t>13/05/2014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Planeamento da Tese - UMinho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" y="7618"/>
            <a:ext cx="1294915" cy="681150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47693"/>
              </p:ext>
            </p:extLst>
          </p:nvPr>
        </p:nvGraphicFramePr>
        <p:xfrm>
          <a:off x="2032000" y="1515314"/>
          <a:ext cx="812799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Conferencia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Artigo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Local/Data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The ICEDM 2015: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Conference on Educational Data Mining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Predictions Using Data Mining and Case-based Reasoning: A Case Study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Copenhage</a:t>
                      </a:r>
                      <a:r>
                        <a:rPr lang="pt-BR" sz="1400" dirty="0" smtClean="0"/>
                        <a:t>, </a:t>
                      </a:r>
                      <a:r>
                        <a:rPr lang="pt-BR" sz="1400" dirty="0" err="1" smtClean="0"/>
                        <a:t>Denmark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June</a:t>
                      </a:r>
                      <a:r>
                        <a:rPr lang="pt-BR" sz="1400" dirty="0" smtClean="0"/>
                        <a:t> 11-12, 2015</a:t>
                      </a:r>
                    </a:p>
                    <a:p>
                      <a:endParaRPr lang="pt-BR" sz="1400" dirty="0" smtClean="0"/>
                    </a:p>
                    <a:p>
                      <a:r>
                        <a:rPr lang="pt-BR" sz="1400" dirty="0" err="1" smtClean="0"/>
                        <a:t>Paper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pt-BR" sz="1400" dirty="0" err="1" smtClean="0">
                          <a:sym typeface="Wingdings" panose="05000000000000000000" pitchFamily="2" charset="2"/>
                        </a:rPr>
                        <a:t>December</a:t>
                      </a:r>
                      <a:r>
                        <a:rPr lang="pt-BR" sz="1400" baseline="0" dirty="0" smtClean="0">
                          <a:sym typeface="Wingdings" panose="05000000000000000000" pitchFamily="2" charset="2"/>
                        </a:rPr>
                        <a:t> 11, 2014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ICEIS 2015: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Conference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pt-BR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An Educational Data Mining System for Advising Higher Education Students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Lisbon</a:t>
                      </a:r>
                      <a:r>
                        <a:rPr lang="pt-BR" sz="1400" dirty="0" smtClean="0"/>
                        <a:t>, Portugal</a:t>
                      </a:r>
                    </a:p>
                    <a:p>
                      <a:r>
                        <a:rPr lang="pt-BR" sz="1400" dirty="0" err="1" smtClean="0"/>
                        <a:t>April</a:t>
                      </a:r>
                      <a:r>
                        <a:rPr lang="pt-BR" sz="1400" dirty="0" smtClean="0"/>
                        <a:t> 16-17,</a:t>
                      </a:r>
                      <a:r>
                        <a:rPr lang="pt-BR" sz="1400" baseline="0" dirty="0" smtClean="0"/>
                        <a:t> 2015</a:t>
                      </a:r>
                    </a:p>
                    <a:p>
                      <a:r>
                        <a:rPr lang="pt-BR" sz="1400" baseline="0" dirty="0" err="1" smtClean="0"/>
                        <a:t>Paper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pt-BR" sz="1400" baseline="0" dirty="0" err="1" smtClean="0">
                          <a:sym typeface="Wingdings" panose="05000000000000000000" pitchFamily="2" charset="2"/>
                        </a:rPr>
                        <a:t>Octuber</a:t>
                      </a:r>
                      <a:r>
                        <a:rPr lang="pt-BR" sz="1400" baseline="0" dirty="0" smtClean="0">
                          <a:sym typeface="Wingdings" panose="05000000000000000000" pitchFamily="2" charset="2"/>
                        </a:rPr>
                        <a:t> 16, 2014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BigData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2014 : The International Conference on Data Mining, Internet Computing, and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Mining </a:t>
                      </a:r>
                      <a:r>
                        <a:rPr lang="pt-B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pt-B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17-19, 2014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 Pacific University of Technology and Innovation (APU)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Kuala Lumpur, Malaysia 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pt-B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17, 2014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ICMLDA 2015 : International Conference on Machine Learning and Data Analysis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An Educational Data Mining System for Advising Higher Education Students</a:t>
                      </a:r>
                      <a:endParaRPr lang="pt-BR" sz="1400" dirty="0" smtClean="0"/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Rio de Janeiro, </a:t>
                      </a:r>
                      <a:r>
                        <a:rPr lang="pt-BR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  <a:r>
                        <a:rPr lang="pt-B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r>
                        <a:rPr lang="pt-B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11 - 12, 2015</a:t>
                      </a:r>
                    </a:p>
                    <a:p>
                      <a:endParaRPr lang="pt-BR" sz="1400" dirty="0" smtClean="0"/>
                    </a:p>
                    <a:p>
                      <a:r>
                        <a:rPr lang="pt-BR" sz="1400" dirty="0" err="1" smtClean="0"/>
                        <a:t>Paper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26, 2014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5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2560</TotalTime>
  <Words>311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Cacho</vt:lpstr>
      <vt:lpstr>Metodologia</vt:lpstr>
      <vt:lpstr>Processo </vt:lpstr>
      <vt:lpstr>Metodologia</vt:lpstr>
      <vt:lpstr>Metodologia</vt:lpstr>
      <vt:lpstr>Metodologia</vt:lpstr>
      <vt:lpstr>Apresentação do PowerPoint</vt:lpstr>
      <vt:lpstr>Lista de temas para artigos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Dashboard para Acompanhar a Aprendizagem do Estudante em um Ambiente de EAD, Utilizando Data Mining</dc:title>
  <dc:creator>José Antonio Cunha</dc:creator>
  <cp:lastModifiedBy>José Antonio Cunha</cp:lastModifiedBy>
  <cp:revision>227</cp:revision>
  <dcterms:created xsi:type="dcterms:W3CDTF">2013-05-13T09:12:19Z</dcterms:created>
  <dcterms:modified xsi:type="dcterms:W3CDTF">2014-05-13T12:20:24Z</dcterms:modified>
</cp:coreProperties>
</file>