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85" r:id="rId4"/>
    <p:sldId id="257" r:id="rId5"/>
    <p:sldId id="258" r:id="rId6"/>
    <p:sldId id="272" r:id="rId7"/>
    <p:sldId id="273" r:id="rId8"/>
    <p:sldId id="274" r:id="rId9"/>
    <p:sldId id="276" r:id="rId10"/>
    <p:sldId id="278" r:id="rId11"/>
    <p:sldId id="286" r:id="rId12"/>
    <p:sldId id="281" r:id="rId13"/>
    <p:sldId id="28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5439D-41D2-46E4-B878-0BEC0E6518DB}" type="datetimeFigureOut">
              <a:rPr lang="pt-BR" smtClean="0"/>
              <a:t>22/04/2014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498D4-9323-4FE6-8097-4CAA0E2111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28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498D4-9323-4FE6-8097-4CAA0E2111A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18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D036-FE67-4916-A67F-4785DAE69225}" type="datetime1">
              <a:rPr lang="pt-BR" smtClean="0"/>
              <a:t>22/04/2014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7CA3-B09A-4E85-B438-4A6F07062655}" type="datetime1">
              <a:rPr lang="pt-BR" smtClean="0"/>
              <a:t>22/04/2014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F221-99CB-4061-A927-53D4CC51A1D4}" type="datetime1">
              <a:rPr lang="pt-BR" smtClean="0"/>
              <a:t>22/04/2014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1B32-5C1F-4A4F-B47F-740CABEA1A8A}" type="datetime1">
              <a:rPr lang="pt-BR" smtClean="0"/>
              <a:t>22/04/2014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278-3A3D-46AE-A1DF-00FE0B35DDBA}" type="datetime1">
              <a:rPr lang="pt-BR" smtClean="0"/>
              <a:t>22/04/2014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C8C7-946C-4C1B-BEDA-FBA48007CB69}" type="datetime1">
              <a:rPr lang="pt-BR" smtClean="0"/>
              <a:t>22/04/2014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82EC-BC27-4BE6-8EB0-C119249FEC76}" type="datetime1">
              <a:rPr lang="pt-BR" smtClean="0"/>
              <a:t>22/04/2014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D109-AD95-4272-875F-2365BE8F2645}" type="datetime1">
              <a:rPr lang="pt-BR" smtClean="0"/>
              <a:t>22/04/2014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B4F-EF77-455A-B89F-B2AD644B0F57}" type="datetime1">
              <a:rPr lang="pt-BR" smtClean="0"/>
              <a:t>22/04/2014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2902-BF30-462B-B0A8-2DC7B67F9854}" type="datetime1">
              <a:rPr lang="pt-BR" smtClean="0"/>
              <a:t>22/04/2014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0C69-E0B0-4451-9372-600C29F81C51}" type="datetime1">
              <a:rPr lang="pt-BR" smtClean="0"/>
              <a:t>22/04/2014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A7B4-3A94-47BA-B8AA-2985FDB8F2FA}" type="datetime1">
              <a:rPr lang="pt-BR" smtClean="0"/>
              <a:t>22/04/2014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7660-B555-4E06-AD2F-E58C2F25A397}" type="datetime1">
              <a:rPr lang="pt-BR" smtClean="0"/>
              <a:t>22/04/2014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F389-D2BB-4C81-B4BD-9F1B2D8D5AB8}" type="datetime1">
              <a:rPr lang="pt-BR" smtClean="0"/>
              <a:t>22/04/2014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AD3B-0420-4941-9465-B769FC65E6DE}" type="datetime1">
              <a:rPr lang="pt-BR" smtClean="0"/>
              <a:t>22/04/2014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1325-9D24-45E6-BFAF-06D50B5A5019}" type="datetime1">
              <a:rPr lang="pt-BR" smtClean="0"/>
              <a:t>22/04/2014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2633-2D05-4852-A1CC-D4EB2B608C22}" type="datetime1">
              <a:rPr lang="pt-BR" smtClean="0"/>
              <a:t>22/04/2014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Planeamento da Tese - UMinho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aset.org/Publications/an-educational-data-mining-system-for-advising-higher-education-students/16952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47545" y="2169722"/>
            <a:ext cx="8915399" cy="1118959"/>
          </a:xfrm>
        </p:spPr>
        <p:txBody>
          <a:bodyPr>
            <a:normAutofit/>
          </a:bodyPr>
          <a:lstStyle/>
          <a:p>
            <a:r>
              <a:rPr lang="pt-PT" sz="2400" b="1" dirty="0" smtClean="0"/>
              <a:t>Uma Ferramenta de Suporte Educacional, usando Mineração de Dados e Raciocínio Basedo em Casos</a:t>
            </a:r>
            <a:endParaRPr lang="pt-BR" sz="2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47545" y="4461419"/>
            <a:ext cx="8915399" cy="1126283"/>
          </a:xfrm>
        </p:spPr>
        <p:txBody>
          <a:bodyPr>
            <a:normAutofit lnSpcReduction="10000"/>
          </a:bodyPr>
          <a:lstStyle/>
          <a:p>
            <a:endParaRPr lang="pt-BR" dirty="0" smtClean="0"/>
          </a:p>
          <a:p>
            <a:r>
              <a:rPr lang="pt-BR" dirty="0" smtClean="0"/>
              <a:t>Orientador: </a:t>
            </a:r>
            <a:r>
              <a:rPr lang="pt-BR" b="1" dirty="0" smtClean="0"/>
              <a:t>César </a:t>
            </a:r>
            <a:r>
              <a:rPr lang="pt-BR" b="1" dirty="0" err="1" smtClean="0"/>
              <a:t>Analide</a:t>
            </a:r>
            <a:endParaRPr lang="pt-BR" b="1" dirty="0"/>
          </a:p>
          <a:p>
            <a:r>
              <a:rPr lang="pt-BR" dirty="0" smtClean="0"/>
              <a:t>Palestrante: José Antônio da Cunha 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88654" y="50688"/>
            <a:ext cx="941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Universidade do Minho</a:t>
            </a:r>
          </a:p>
          <a:p>
            <a:pPr algn="ctr"/>
            <a:r>
              <a:rPr lang="pt-BR" sz="2800" b="1" dirty="0" smtClean="0"/>
              <a:t>Departamento de Informática</a:t>
            </a:r>
          </a:p>
          <a:p>
            <a:pPr algn="ctr"/>
            <a:r>
              <a:rPr lang="pt-BR" sz="2800" b="1" dirty="0" smtClean="0"/>
              <a:t>Programa Doutoral em Informática - PDINF</a:t>
            </a:r>
            <a:endParaRPr lang="pt-BR" sz="28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88" y="16097"/>
            <a:ext cx="1936124" cy="142633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447545" y="3811979"/>
            <a:ext cx="844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Defesa de Planeamento de Tese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35172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54769" y="719121"/>
            <a:ext cx="8911687" cy="47593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844390" y="1310776"/>
            <a:ext cx="327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i="1" dirty="0" smtClean="0">
                <a:solidFill>
                  <a:srgbClr val="00B0F0"/>
                </a:solidFill>
              </a:rPr>
              <a:t>Procurando a solução</a:t>
            </a:r>
            <a:endParaRPr lang="pt-BR" b="1" dirty="0">
              <a:solidFill>
                <a:srgbClr val="00B0F0"/>
              </a:solidFill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E180-A19E-48A0-AD7D-F774D6D96182}" type="datetime1">
              <a:rPr lang="pt-BR" smtClean="0"/>
              <a:t>22/04/2014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pic>
        <p:nvPicPr>
          <p:cNvPr id="2050" name="Picture 2" descr="http://www.acheiox.com.br/wp-content/uploads/2011/03/fuzzy-164x1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443" y="1757969"/>
            <a:ext cx="1272694" cy="134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de seta reta 9"/>
          <p:cNvCxnSpPr>
            <a:stCxn id="2050" idx="3"/>
          </p:cNvCxnSpPr>
          <p:nvPr/>
        </p:nvCxnSpPr>
        <p:spPr>
          <a:xfrm>
            <a:off x="5135137" y="2428503"/>
            <a:ext cx="4228160" cy="79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com Único Canto Aparado e Arredondado 10"/>
          <p:cNvSpPr/>
          <p:nvPr/>
        </p:nvSpPr>
        <p:spPr>
          <a:xfrm>
            <a:off x="9387681" y="1967104"/>
            <a:ext cx="877824" cy="938784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772753" y="1993392"/>
            <a:ext cx="148488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Recuperar</a:t>
            </a:r>
            <a:endParaRPr lang="pt-BR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0356945" y="1700784"/>
            <a:ext cx="1322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Casos </a:t>
            </a:r>
          </a:p>
          <a:p>
            <a:r>
              <a:rPr lang="pt-BR" b="1" dirty="0" smtClean="0"/>
              <a:t>Similares</a:t>
            </a:r>
            <a:endParaRPr lang="pt-BR" b="1" dirty="0"/>
          </a:p>
        </p:txBody>
      </p:sp>
      <p:sp>
        <p:nvSpPr>
          <p:cNvPr id="14" name="Retângulo com Único Canto Aparado e Arredondado 13"/>
          <p:cNvSpPr/>
          <p:nvPr/>
        </p:nvSpPr>
        <p:spPr>
          <a:xfrm>
            <a:off x="9387681" y="4557904"/>
            <a:ext cx="877824" cy="938784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com Único Canto Aparado e Arredondado 14"/>
          <p:cNvSpPr/>
          <p:nvPr/>
        </p:nvSpPr>
        <p:spPr>
          <a:xfrm>
            <a:off x="3974433" y="4560155"/>
            <a:ext cx="877824" cy="938784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/>
          <p:cNvCxnSpPr>
            <a:stCxn id="11" idx="1"/>
            <a:endCxn id="14" idx="3"/>
          </p:cNvCxnSpPr>
          <p:nvPr/>
        </p:nvCxnSpPr>
        <p:spPr>
          <a:xfrm>
            <a:off x="9826593" y="2905888"/>
            <a:ext cx="0" cy="16520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4" idx="2"/>
            <a:endCxn id="15" idx="0"/>
          </p:cNvCxnSpPr>
          <p:nvPr/>
        </p:nvCxnSpPr>
        <p:spPr>
          <a:xfrm flipH="1">
            <a:off x="4852257" y="5027296"/>
            <a:ext cx="4535424" cy="22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com Único Canto Aparado e Arredondado 17"/>
          <p:cNvSpPr/>
          <p:nvPr/>
        </p:nvSpPr>
        <p:spPr>
          <a:xfrm>
            <a:off x="6333585" y="3375477"/>
            <a:ext cx="1456944" cy="938784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Casos</a:t>
            </a:r>
          </a:p>
          <a:p>
            <a:pPr algn="ctr"/>
            <a:r>
              <a:rPr lang="pt-BR" dirty="0" smtClean="0"/>
              <a:t>anteriores</a:t>
            </a:r>
            <a:endParaRPr lang="pt-BR" dirty="0"/>
          </a:p>
        </p:txBody>
      </p:sp>
      <p:cxnSp>
        <p:nvCxnSpPr>
          <p:cNvPr id="19" name="Conector em curva 18"/>
          <p:cNvCxnSpPr/>
          <p:nvPr/>
        </p:nvCxnSpPr>
        <p:spPr>
          <a:xfrm flipV="1">
            <a:off x="4328001" y="3572256"/>
            <a:ext cx="1804416" cy="86563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9924129" y="3011424"/>
            <a:ext cx="341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</a:t>
            </a:r>
          </a:p>
          <a:p>
            <a:r>
              <a:rPr lang="pt-BR" b="1" dirty="0" smtClean="0"/>
              <a:t>E</a:t>
            </a:r>
          </a:p>
          <a:p>
            <a:r>
              <a:rPr lang="pt-BR" b="1" dirty="0" smtClean="0"/>
              <a:t>U</a:t>
            </a:r>
          </a:p>
          <a:p>
            <a:r>
              <a:rPr lang="pt-BR" b="1" dirty="0" smtClean="0"/>
              <a:t>S</a:t>
            </a:r>
          </a:p>
          <a:p>
            <a:r>
              <a:rPr lang="pt-BR" b="1" dirty="0" smtClean="0"/>
              <a:t>A </a:t>
            </a:r>
            <a:endParaRPr lang="pt-BR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6181185" y="5084064"/>
            <a:ext cx="123748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Revisão</a:t>
            </a:r>
            <a:endParaRPr lang="pt-BR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5937345" y="4352544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Base de Casos</a:t>
            </a:r>
            <a:endParaRPr lang="pt-BR" sz="2400" b="1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0875105" y="5620512"/>
            <a:ext cx="123748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Solução </a:t>
            </a:r>
            <a:endParaRPr lang="pt-BR" b="1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718657" y="5620512"/>
            <a:ext cx="123748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Solução </a:t>
            </a:r>
            <a:endParaRPr lang="pt-BR" b="1" dirty="0"/>
          </a:p>
        </p:txBody>
      </p:sp>
      <p:cxnSp>
        <p:nvCxnSpPr>
          <p:cNvPr id="25" name="Conector de seta reta 24"/>
          <p:cNvCxnSpPr/>
          <p:nvPr/>
        </p:nvCxnSpPr>
        <p:spPr>
          <a:xfrm>
            <a:off x="10356945" y="5084064"/>
            <a:ext cx="859536" cy="5364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15" idx="2"/>
            <a:endCxn id="24" idx="0"/>
          </p:cNvCxnSpPr>
          <p:nvPr/>
        </p:nvCxnSpPr>
        <p:spPr>
          <a:xfrm flipH="1">
            <a:off x="3337401" y="5029547"/>
            <a:ext cx="637032" cy="5909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3986625" y="3464797"/>
            <a:ext cx="7680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Reter </a:t>
            </a:r>
            <a:endParaRPr lang="pt-BR" b="1" dirty="0"/>
          </a:p>
        </p:txBody>
      </p:sp>
      <p:pic>
        <p:nvPicPr>
          <p:cNvPr id="28" name="Picture 8" descr="Ilustração feliz dos desenhos animados do homem de negóc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657" y="3244036"/>
            <a:ext cx="1146047" cy="137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Conector em curva 57"/>
          <p:cNvCxnSpPr/>
          <p:nvPr/>
        </p:nvCxnSpPr>
        <p:spPr>
          <a:xfrm flipV="1">
            <a:off x="7678264" y="2847222"/>
            <a:ext cx="1694688" cy="583116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Espaço Reservado para Número de Slide 20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1" name="Imagem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" y="7618"/>
            <a:ext cx="1294915" cy="6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8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F389-D2BB-4C81-B4BD-9F1B2D8D5AB8}" type="datetime1">
              <a:rPr lang="pt-BR" smtClean="0"/>
              <a:t>22/04/2014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2" descr="RIA Services Architecture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0118" y="1935678"/>
            <a:ext cx="6495803" cy="347947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654769" y="719121"/>
            <a:ext cx="8911687" cy="47593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O Cliente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" y="7618"/>
            <a:ext cx="1294915" cy="68115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654769" y="1318161"/>
            <a:ext cx="795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Arquitetura de desenvolvimento da </a:t>
            </a:r>
            <a:r>
              <a:rPr lang="pt-BR" dirty="0" smtClean="0"/>
              <a:t>Ferramenta</a:t>
            </a:r>
            <a:endParaRPr lang="pt-BR" dirty="0"/>
          </a:p>
        </p:txBody>
      </p:sp>
      <p:sp>
        <p:nvSpPr>
          <p:cNvPr id="14" name="Seta para a esquerda e para a direita 13"/>
          <p:cNvSpPr/>
          <p:nvPr/>
        </p:nvSpPr>
        <p:spPr>
          <a:xfrm>
            <a:off x="3641780" y="4071252"/>
            <a:ext cx="750115" cy="2850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0" name="Picture 6" descr="http://2.bp.blogspot.com/_mlJAtnmIzo4/THvZ5QYX3EI/AAAAAAAAAl4/FC1jdbL3iXk/s1600/nokian81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1" y="3220675"/>
            <a:ext cx="1052569" cy="198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04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Calendário de atividades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881383"/>
              </p:ext>
            </p:extLst>
          </p:nvPr>
        </p:nvGraphicFramePr>
        <p:xfrm>
          <a:off x="1499616" y="1386450"/>
          <a:ext cx="9684511" cy="4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6944"/>
                <a:gridCol w="1548384"/>
                <a:gridCol w="2869183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Atividade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Data inicial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Data final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Coletar dados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01/05/2014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30/05/2014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Modelar base de dados multidimensional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02/06/2014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30/08/2014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Preparar e </a:t>
                      </a:r>
                      <a:r>
                        <a:rPr lang="pt-BR" sz="1600" baseline="0" dirty="0" smtClean="0"/>
                        <a:t>carregar dos dados (ETL)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01/09/2014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28/11/2014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Criar os Cubos (Data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aseline="0" dirty="0" err="1" smtClean="0"/>
                        <a:t>Marts</a:t>
                      </a:r>
                      <a:r>
                        <a:rPr lang="pt-BR" sz="1600" baseline="0" dirty="0" smtClean="0"/>
                        <a:t>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01/12/2014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15/12/2014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Definir os indicadores de desempenho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16/12/2014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30/12/2014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Modelar todo processo Data Mining e realizar</a:t>
                      </a:r>
                      <a:r>
                        <a:rPr lang="pt-BR" sz="1600" baseline="0" dirty="0" smtClean="0"/>
                        <a:t> testes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01/01/2015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31/03/2015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Interpretar os resultados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01/04/2015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30/04/2015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Criar a base Casos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01/05/2015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30/06/2015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Desenvolver a</a:t>
                      </a:r>
                      <a:r>
                        <a:rPr lang="pt-BR" sz="1600" baseline="0" dirty="0" smtClean="0"/>
                        <a:t> ferramenta proposta no projeto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01/05/2014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30/06/2015 (vai ser</a:t>
                      </a:r>
                      <a:r>
                        <a:rPr lang="pt-BR" sz="1600" baseline="0" dirty="0" smtClean="0"/>
                        <a:t> desenvolvida em paralelo com as outras atividades).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Realizar</a:t>
                      </a:r>
                      <a:r>
                        <a:rPr lang="pt-BR" sz="1600" baseline="0" dirty="0" smtClean="0"/>
                        <a:t> teste para analisar os resultados</a:t>
                      </a:r>
                      <a:endParaRPr lang="pt-BR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Será feito continuamente</a:t>
                      </a:r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97AF-F1D9-4068-BA52-2AD6875C1638}" type="datetime1">
              <a:rPr lang="pt-BR" smtClean="0"/>
              <a:t>22/04/2014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" y="7618"/>
            <a:ext cx="1294915" cy="6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9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temas para artigos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AC2B-AADA-4722-8C2D-1955E82605E2}" type="datetime1">
              <a:rPr lang="pt-BR" smtClean="0"/>
              <a:t>22/04/2014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" y="7618"/>
            <a:ext cx="1294915" cy="681150"/>
          </a:xfrm>
          <a:prstGeom prst="rect">
            <a:avLst/>
          </a:prstGeom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947693"/>
              </p:ext>
            </p:extLst>
          </p:nvPr>
        </p:nvGraphicFramePr>
        <p:xfrm>
          <a:off x="2032000" y="1515314"/>
          <a:ext cx="8127999" cy="436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Conferencia 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Artigo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Local/Data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The ICEDM 2015: </a:t>
                      </a: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Conference on Educational Data Mining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Predictions Using Data Mining and Case-based Reasoning: A Case Study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Copenhage</a:t>
                      </a:r>
                      <a:r>
                        <a:rPr lang="pt-BR" sz="1400" dirty="0" smtClean="0"/>
                        <a:t>, </a:t>
                      </a:r>
                      <a:r>
                        <a:rPr lang="pt-BR" sz="1400" dirty="0" err="1" smtClean="0"/>
                        <a:t>Denmark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 err="1" smtClean="0"/>
                        <a:t>June</a:t>
                      </a:r>
                      <a:r>
                        <a:rPr lang="pt-BR" sz="1400" dirty="0" smtClean="0"/>
                        <a:t> 11-12, 2015</a:t>
                      </a:r>
                    </a:p>
                    <a:p>
                      <a:endParaRPr lang="pt-BR" sz="1400" dirty="0" smtClean="0"/>
                    </a:p>
                    <a:p>
                      <a:r>
                        <a:rPr lang="pt-BR" sz="1400" dirty="0" err="1" smtClean="0"/>
                        <a:t>Paper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pt-BR" sz="1400" dirty="0" err="1" smtClean="0">
                          <a:sym typeface="Wingdings" panose="05000000000000000000" pitchFamily="2" charset="2"/>
                        </a:rPr>
                        <a:t>December</a:t>
                      </a:r>
                      <a:r>
                        <a:rPr lang="pt-BR" sz="1400" baseline="0" dirty="0" smtClean="0">
                          <a:sym typeface="Wingdings" panose="05000000000000000000" pitchFamily="2" charset="2"/>
                        </a:rPr>
                        <a:t> 11, 2014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ICEIS 2015: </a:t>
                      </a:r>
                      <a:r>
                        <a:rPr lang="pt-BR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</a:t>
                      </a:r>
                      <a:r>
                        <a:rPr lang="pt-BR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Conference</a:t>
                      </a:r>
                      <a:r>
                        <a:rPr lang="pt-BR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pt-BR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Education</a:t>
                      </a:r>
                      <a:r>
                        <a:rPr lang="pt-BR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pt-BR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</a:t>
                      </a:r>
                      <a:r>
                        <a:rPr lang="pt-BR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Sciences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An Educational Data Mining System for Advising Higher Education Students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Lisbon</a:t>
                      </a:r>
                      <a:r>
                        <a:rPr lang="pt-BR" sz="1400" dirty="0" smtClean="0"/>
                        <a:t>, Portugal</a:t>
                      </a:r>
                    </a:p>
                    <a:p>
                      <a:r>
                        <a:rPr lang="pt-BR" sz="1400" dirty="0" err="1" smtClean="0"/>
                        <a:t>April</a:t>
                      </a:r>
                      <a:r>
                        <a:rPr lang="pt-BR" sz="1400" dirty="0" smtClean="0"/>
                        <a:t> 16-17,</a:t>
                      </a:r>
                      <a:r>
                        <a:rPr lang="pt-BR" sz="1400" baseline="0" dirty="0" smtClean="0"/>
                        <a:t> 2015</a:t>
                      </a:r>
                    </a:p>
                    <a:p>
                      <a:r>
                        <a:rPr lang="pt-BR" sz="1400" baseline="0" dirty="0" err="1" smtClean="0"/>
                        <a:t>Paper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pt-BR" sz="1400" baseline="0" dirty="0" err="1" smtClean="0">
                          <a:sym typeface="Wingdings" panose="05000000000000000000" pitchFamily="2" charset="2"/>
                        </a:rPr>
                        <a:t>Octuber</a:t>
                      </a:r>
                      <a:r>
                        <a:rPr lang="pt-BR" sz="1400" baseline="0" dirty="0" smtClean="0">
                          <a:sym typeface="Wingdings" panose="05000000000000000000" pitchFamily="2" charset="2"/>
                        </a:rPr>
                        <a:t> 16, 2014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BigData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2014 : The International Conference on Data Mining, Internet Computing, and Big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Mining </a:t>
                      </a:r>
                      <a:r>
                        <a:rPr lang="pt-B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Tasks</a:t>
                      </a:r>
                      <a:r>
                        <a:rPr lang="pt-B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pt-B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 17-19, 2014 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Asia Pacific University of Technology and Innovation (APU) 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Kuala Lumpur, Malaysia </a:t>
                      </a:r>
                    </a:p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Paper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pt-B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  <a:r>
                        <a:rPr lang="pt-B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17, 2014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ICMLDA 2015 : International Conference on Machine Learning and Data Analysis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An Educational Data Mining System for Advising Higher Education Students</a:t>
                      </a:r>
                      <a:endParaRPr lang="pt-BR" sz="1400" dirty="0" smtClean="0"/>
                    </a:p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Rio de Janeiro, </a:t>
                      </a:r>
                      <a:r>
                        <a:rPr lang="pt-BR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Brazil</a:t>
                      </a:r>
                      <a:r>
                        <a:rPr lang="pt-BR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pt-BR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February</a:t>
                      </a:r>
                      <a:r>
                        <a:rPr lang="pt-BR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11 - 12, 2015</a:t>
                      </a:r>
                    </a:p>
                    <a:p>
                      <a:endParaRPr lang="pt-BR" sz="1400" dirty="0" smtClean="0"/>
                    </a:p>
                    <a:p>
                      <a:r>
                        <a:rPr lang="pt-BR" sz="1400" dirty="0" err="1" smtClean="0"/>
                        <a:t>Paper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pt-B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 26, 2014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51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781837" y="2852756"/>
            <a:ext cx="8345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Obrigado pela atenção!</a:t>
            </a:r>
            <a:endParaRPr lang="pt-BR" sz="4000" b="1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5542-0F4B-478E-BCB8-AEF69E3F09DC}" type="datetime1">
              <a:rPr lang="pt-BR" smtClean="0"/>
              <a:t>22/04/2014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" y="7618"/>
            <a:ext cx="1294915" cy="6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8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2276" y="635985"/>
            <a:ext cx="8911687" cy="658425"/>
          </a:xfrm>
        </p:spPr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592924" y="2279560"/>
            <a:ext cx="92041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Introdução;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Motivação;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Objetivos;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Metodologia;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Agradecimentos;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1" y="35625"/>
            <a:ext cx="1287828" cy="635985"/>
          </a:xfrm>
          <a:prstGeom prst="rect">
            <a:avLst/>
          </a:prstGeom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FF5D-FD03-4ADB-AD23-4E6E1C6C9AB0}" type="datetime1">
              <a:rPr lang="pt-BR" smtClean="0"/>
              <a:t>22/04/2014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Planeamento</a:t>
            </a:r>
            <a:r>
              <a:rPr lang="en-US" dirty="0" smtClean="0"/>
              <a:t> da </a:t>
            </a:r>
            <a:r>
              <a:rPr lang="en-US" dirty="0" err="1" smtClean="0"/>
              <a:t>Tese</a:t>
            </a:r>
            <a:r>
              <a:rPr lang="en-US" dirty="0" smtClean="0"/>
              <a:t> - </a:t>
            </a:r>
            <a:r>
              <a:rPr lang="en-US" dirty="0" err="1" smtClean="0"/>
              <a:t>UMinho</a:t>
            </a:r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F389-D2BB-4C81-B4BD-9F1B2D8D5AB8}" type="datetime1">
              <a:rPr lang="pt-BR" smtClean="0"/>
              <a:t>22/04/2014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Planeamento</a:t>
            </a:r>
            <a:r>
              <a:rPr lang="en-US" dirty="0" smtClean="0"/>
              <a:t> da </a:t>
            </a:r>
            <a:r>
              <a:rPr lang="en-US" dirty="0" err="1" smtClean="0"/>
              <a:t>Tese</a:t>
            </a:r>
            <a:r>
              <a:rPr lang="en-US" dirty="0" smtClean="0"/>
              <a:t> - </a:t>
            </a:r>
            <a:r>
              <a:rPr lang="en-US" dirty="0" err="1" smtClean="0"/>
              <a:t>UMinho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702276" y="635985"/>
            <a:ext cx="8911687" cy="65842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805049" y="1413166"/>
            <a:ext cx="1007027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	O </a:t>
            </a:r>
            <a:r>
              <a:rPr lang="pt-BR" sz="1400" b="1" dirty="0" smtClean="0"/>
              <a:t>Instituto </a:t>
            </a:r>
            <a:r>
              <a:rPr lang="pt-BR" sz="1400" b="1" dirty="0"/>
              <a:t>Federal de Educação Ciências, e Tecnologia</a:t>
            </a:r>
            <a:r>
              <a:rPr lang="pt-BR" sz="1400" dirty="0"/>
              <a:t>, </a:t>
            </a:r>
            <a:r>
              <a:rPr lang="pt-BR" sz="1400" dirty="0" smtClean="0"/>
              <a:t>que ministra </a:t>
            </a:r>
            <a:r>
              <a:rPr lang="pt-BR" sz="1400" dirty="0"/>
              <a:t>diversos tipos de </a:t>
            </a:r>
            <a:r>
              <a:rPr lang="pt-BR" sz="1400" dirty="0" smtClean="0"/>
              <a:t>cursos:</a:t>
            </a:r>
          </a:p>
          <a:p>
            <a:endParaRPr lang="pt-B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Cursos </a:t>
            </a:r>
            <a:r>
              <a:rPr lang="pt-BR" sz="1400" dirty="0"/>
              <a:t>de Qualificação </a:t>
            </a:r>
            <a:r>
              <a:rPr lang="pt-BR" sz="1400" dirty="0" smtClean="0"/>
              <a:t>Profissional;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Cursos </a:t>
            </a:r>
            <a:r>
              <a:rPr lang="pt-BR" sz="1400" dirty="0"/>
              <a:t>Técnicos de nível médio </a:t>
            </a:r>
            <a:endParaRPr lang="pt-BR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Técnico Integrado (muito jovem);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Técnico </a:t>
            </a:r>
            <a:r>
              <a:rPr lang="pt-BR" sz="1400" dirty="0"/>
              <a:t>Integrado </a:t>
            </a:r>
            <a:r>
              <a:rPr lang="pt-BR" sz="1400" dirty="0" smtClean="0"/>
              <a:t>EJA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Técnico Subsequente.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Cursos </a:t>
            </a:r>
            <a:r>
              <a:rPr lang="pt-BR" sz="1400" dirty="0"/>
              <a:t>de </a:t>
            </a:r>
            <a:r>
              <a:rPr lang="pt-BR" sz="1400" dirty="0" smtClean="0"/>
              <a:t>Graduação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Tecnologia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Licenciatura </a:t>
            </a:r>
            <a:r>
              <a:rPr lang="pt-BR" sz="1400" dirty="0"/>
              <a:t>e </a:t>
            </a:r>
            <a:endParaRPr lang="pt-BR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Cursos </a:t>
            </a:r>
            <a:r>
              <a:rPr lang="pt-BR" sz="1400" dirty="0"/>
              <a:t>de Pós-Graduação.  </a:t>
            </a:r>
            <a:r>
              <a:rPr lang="pt-BR" sz="1400" dirty="0" smtClean="0"/>
              <a:t>  </a:t>
            </a:r>
            <a:endParaRPr lang="pt-BR" sz="1400" dirty="0"/>
          </a:p>
          <a:p>
            <a:r>
              <a:rPr lang="pt-BR" sz="1400" dirty="0"/>
              <a:t>	</a:t>
            </a:r>
            <a:r>
              <a:rPr lang="pt-BR" sz="1400" dirty="0" smtClean="0"/>
              <a:t> </a:t>
            </a:r>
            <a:endParaRPr lang="pt-BR" sz="1400" dirty="0"/>
          </a:p>
          <a:p>
            <a:r>
              <a:rPr lang="pt-BR" sz="1400" dirty="0"/>
              <a:t>	</a:t>
            </a:r>
            <a:endParaRPr lang="pt-BR" sz="1400" dirty="0" smtClean="0"/>
          </a:p>
          <a:p>
            <a:r>
              <a:rPr lang="pt-BR" sz="1400" dirty="0" smtClean="0"/>
              <a:t>	O aluno do instituto tem custo elevado. </a:t>
            </a:r>
          </a:p>
          <a:p>
            <a:r>
              <a:rPr lang="pt-BR" sz="1400" dirty="0" smtClean="0"/>
              <a:t> </a:t>
            </a:r>
            <a:r>
              <a:rPr lang="pt-BR" sz="1400" dirty="0"/>
              <a:t>	</a:t>
            </a:r>
          </a:p>
          <a:p>
            <a:r>
              <a:rPr lang="pt-BR" sz="1400" dirty="0" smtClean="0"/>
              <a:t>	Existe </a:t>
            </a:r>
            <a:r>
              <a:rPr lang="pt-BR" sz="1400" dirty="0"/>
              <a:t>uma preocupação por parte do governo federal, em relação a evasão escolar e principalmente, em relação as </a:t>
            </a:r>
            <a:r>
              <a:rPr lang="pt-BR" sz="1400" dirty="0" smtClean="0"/>
              <a:t>reprovações.</a:t>
            </a:r>
          </a:p>
          <a:p>
            <a:endParaRPr lang="pt-BR" sz="1400" dirty="0"/>
          </a:p>
          <a:p>
            <a:r>
              <a:rPr lang="pt-BR" sz="1400" dirty="0"/>
              <a:t>	F</a:t>
            </a:r>
            <a:r>
              <a:rPr lang="pt-BR" sz="1400" dirty="0" smtClean="0"/>
              <a:t>azendo uma conta simples: Se um curso tem duração de 3 anos e um aluno que esteja cursando este curso, ficar retido 3 anos, significa que ele vai se formar em 6 anos.</a:t>
            </a:r>
          </a:p>
          <a:p>
            <a:r>
              <a:rPr lang="pt-BR" sz="1400" dirty="0"/>
              <a:t>	</a:t>
            </a:r>
            <a:r>
              <a:rPr lang="pt-BR" sz="1400" dirty="0" smtClean="0"/>
              <a:t>Com a mesma quantia seriam formados 2 alunos em apenas 3 anos, se ninguém ficar retido. </a:t>
            </a:r>
            <a:endParaRPr lang="pt-BR" sz="1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" y="7618"/>
            <a:ext cx="1294915" cy="6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2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9DB6-7F41-4076-8C66-1E4DAE4CB67A}" type="datetime1">
              <a:rPr lang="pt-BR" smtClean="0"/>
              <a:t>22/04/2014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Planeamento</a:t>
            </a:r>
            <a:r>
              <a:rPr lang="en-US" dirty="0" smtClean="0"/>
              <a:t> da </a:t>
            </a:r>
            <a:r>
              <a:rPr lang="en-US" dirty="0" err="1" smtClean="0"/>
              <a:t>Tese</a:t>
            </a:r>
            <a:r>
              <a:rPr lang="en-US" dirty="0" smtClean="0"/>
              <a:t> - </a:t>
            </a:r>
            <a:r>
              <a:rPr lang="en-US" dirty="0" err="1" smtClean="0"/>
              <a:t>UMinho</a:t>
            </a:r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" y="7618"/>
            <a:ext cx="1294915" cy="6811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888177" y="1686303"/>
            <a:ext cx="997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Os principais motivadores para desenvolver esse trabalho, são: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888177" y="2149435"/>
            <a:ext cx="997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Existe uma </a:t>
            </a:r>
            <a:r>
              <a:rPr lang="pt-BR" sz="1600" dirty="0"/>
              <a:t>vasta quantidade de </a:t>
            </a:r>
            <a:r>
              <a:rPr lang="pt-BR" sz="1600" dirty="0" smtClean="0"/>
              <a:t>dados armazenada sobre (instituição, professores e alunos);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Como </a:t>
            </a:r>
            <a:r>
              <a:rPr lang="pt-BR" sz="1600" dirty="0"/>
              <a:t>explorar adequadamente esses dados, visando obter informação valiosa, que possam ser utilizadas em prol do ensino aprendizagem</a:t>
            </a:r>
            <a:r>
              <a:rPr lang="pt-BR" sz="1600" dirty="0" smtClean="0"/>
              <a:t>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888177" y="2980725"/>
            <a:ext cx="96164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Como </a:t>
            </a:r>
            <a:r>
              <a:rPr lang="pt-BR" sz="1600" dirty="0"/>
              <a:t>reverter estas informações extraídas em benefícios para as instituições, para os estudantes e professores envolvidos no contexto de um curso?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Como cada um destes atores, podem identificar e utilizar, as informações escondidas nos dados coletados, de tal modo que, consigam tirar proveitos delas</a:t>
            </a:r>
            <a:r>
              <a:rPr lang="pt-BR" sz="1600" dirty="0" smtClean="0"/>
              <a:t>?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48852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532" y="624110"/>
            <a:ext cx="8911687" cy="694051"/>
          </a:xfrm>
        </p:spPr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7706-8DEC-4AFE-8C58-5067D0444C27}" type="datetime1">
              <a:rPr lang="pt-BR" smtClean="0"/>
              <a:t>22/04/2014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11579" cy="73315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2316087" y="3030130"/>
            <a:ext cx="9503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pt-BR" dirty="0" smtClean="0"/>
              <a:t>Quais </a:t>
            </a:r>
            <a:r>
              <a:rPr lang="pt-BR" dirty="0"/>
              <a:t>são </a:t>
            </a:r>
            <a:r>
              <a:rPr lang="pt-BR" dirty="0" smtClean="0"/>
              <a:t>as causas </a:t>
            </a:r>
            <a:r>
              <a:rPr lang="pt-BR" dirty="0"/>
              <a:t>que implicam no alto índice de desistências e de reprovações dos </a:t>
            </a:r>
            <a:r>
              <a:rPr lang="pt-BR" dirty="0" smtClean="0"/>
              <a:t>alunos;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dirty="0" smtClean="0"/>
              <a:t>Porque alguns alunos têm muita dificuldades para fazer certas disciplinas e principalmente;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dirty="0" smtClean="0"/>
              <a:t>o que está influenciando no mau desempenho escolar dos alunos.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dirty="0" smtClean="0"/>
              <a:t>Apresentar soluções para os problemas identificados (</a:t>
            </a:r>
            <a:r>
              <a:rPr lang="pt-BR" b="1" dirty="0" smtClean="0"/>
              <a:t>RBC</a:t>
            </a:r>
            <a:r>
              <a:rPr lang="pt-BR" dirty="0" smtClean="0"/>
              <a:t>)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dirty="0" smtClean="0"/>
              <a:t>gestores.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dirty="0" smtClean="0"/>
              <a:t>Sugerir atividades complementares, para o aluno desenvolver, para melhorar o seu desempenho escolar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dirty="0" smtClean="0"/>
              <a:t>alunos. 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330257" y="1786250"/>
            <a:ext cx="9497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Desenvolver uma </a:t>
            </a:r>
            <a:r>
              <a:rPr lang="pt-BR" b="1" dirty="0" smtClean="0"/>
              <a:t>Ferramenta de Suporte Educacional</a:t>
            </a:r>
            <a:r>
              <a:rPr lang="pt-BR" dirty="0" smtClean="0"/>
              <a:t>, usando as tecnologias de Mineração de Dados (</a:t>
            </a:r>
            <a:r>
              <a:rPr lang="pt-BR" b="1" dirty="0" smtClean="0"/>
              <a:t>MD</a:t>
            </a:r>
            <a:r>
              <a:rPr lang="pt-BR" dirty="0" smtClean="0"/>
              <a:t>) (em inglês </a:t>
            </a:r>
            <a:r>
              <a:rPr lang="pt-BR" i="1" dirty="0" smtClean="0"/>
              <a:t>Data Mining</a:t>
            </a:r>
            <a:r>
              <a:rPr lang="pt-BR" dirty="0" smtClean="0"/>
              <a:t> - </a:t>
            </a:r>
            <a:r>
              <a:rPr lang="pt-BR" b="1" dirty="0" smtClean="0"/>
              <a:t>DM</a:t>
            </a:r>
            <a:r>
              <a:rPr lang="pt-BR" dirty="0" smtClean="0"/>
              <a:t>) e Raciocínio Baseados em Casos (</a:t>
            </a:r>
            <a:r>
              <a:rPr lang="pt-BR" b="1" dirty="0" smtClean="0"/>
              <a:t>RBC</a:t>
            </a:r>
            <a:r>
              <a:rPr lang="pt-BR" dirty="0" smtClean="0"/>
              <a:t>) (em </a:t>
            </a:r>
            <a:r>
              <a:rPr lang="pt-BR" dirty="0" err="1" smtClean="0"/>
              <a:t>ingês</a:t>
            </a:r>
            <a:r>
              <a:rPr lang="pt-BR" dirty="0" smtClean="0"/>
              <a:t> </a:t>
            </a:r>
            <a:r>
              <a:rPr lang="pt-BR" i="1" dirty="0" smtClean="0"/>
              <a:t>Case-</a:t>
            </a:r>
            <a:r>
              <a:rPr lang="pt-BR" i="1" dirty="0" err="1" smtClean="0"/>
              <a:t>Based</a:t>
            </a:r>
            <a:r>
              <a:rPr lang="pt-BR" i="1" dirty="0" smtClean="0"/>
              <a:t> </a:t>
            </a:r>
            <a:r>
              <a:rPr lang="pt-BR" i="1" dirty="0" err="1" smtClean="0"/>
              <a:t>Reasoning</a:t>
            </a:r>
            <a:r>
              <a:rPr lang="pt-BR" i="1" dirty="0" smtClean="0"/>
              <a:t> </a:t>
            </a:r>
            <a:r>
              <a:rPr lang="pt-BR" dirty="0" smtClean="0"/>
              <a:t>– </a:t>
            </a:r>
            <a:r>
              <a:rPr lang="pt-BR" b="1" dirty="0" smtClean="0"/>
              <a:t>CBR</a:t>
            </a:r>
            <a:r>
              <a:rPr lang="pt-BR" dirty="0" smtClean="0"/>
              <a:t>), para responder as seguintes questões: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798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54780" y="659735"/>
            <a:ext cx="8911687" cy="61985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905000" y="1905000"/>
            <a:ext cx="986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Para desenvolver a ferramenta, é necessário realizar as seguintes tarefas: </a:t>
            </a:r>
            <a:endParaRPr lang="pt-BR" b="1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928E-8255-4C2D-B905-9EEC5CBBC702}" type="datetime1">
              <a:rPr lang="pt-BR" smtClean="0"/>
              <a:t>22/04/2014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2280062" y="2398816"/>
            <a:ext cx="92245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Coleta, análise, limpeza e preparação dos dados;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Modelo multidimensional  </a:t>
            </a:r>
            <a:r>
              <a:rPr lang="pt-BR" i="1" dirty="0" smtClean="0"/>
              <a:t>(Data </a:t>
            </a:r>
            <a:r>
              <a:rPr lang="pt-BR" i="1" dirty="0" err="1" smtClean="0"/>
              <a:t>Warehouse</a:t>
            </a:r>
            <a:r>
              <a:rPr lang="pt-BR" dirty="0" smtClean="0"/>
              <a:t>);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Extração, Transformação e Carga dos dados para o modelo multidimensional (</a:t>
            </a:r>
            <a:r>
              <a:rPr lang="pt-BR" b="1" dirty="0" smtClean="0"/>
              <a:t>ETL</a:t>
            </a:r>
            <a:r>
              <a:rPr lang="pt-BR" dirty="0" smtClean="0"/>
              <a:t>);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Executar o processo de aquisição do conhecimento (</a:t>
            </a:r>
            <a:r>
              <a:rPr lang="pt-BR" i="1" dirty="0" smtClean="0"/>
              <a:t>Data Mining</a:t>
            </a:r>
            <a:r>
              <a:rPr lang="pt-BR" dirty="0" smtClean="0"/>
              <a:t>);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Criar a Base de Casos;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Implementar o cliente, que vai disponibilizar o acesso de todos esses recursos, para os utilizadores (gestores, pedagogos, professores e alunos).</a:t>
            </a:r>
            <a:endParaRPr lang="pt-BR" dirty="0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43"/>
            <a:ext cx="1341910" cy="72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2897" y="707242"/>
            <a:ext cx="8911687" cy="52879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Processo 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879600" y="1905000"/>
            <a:ext cx="994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Visão gráfica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2172-EC04-404B-93AE-0C0984A9778E}" type="datetime1">
              <a:rPr lang="pt-BR" smtClean="0"/>
              <a:t>22/04/2014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709" y="2274332"/>
            <a:ext cx="7528791" cy="3856106"/>
          </a:xfrm>
          <a:prstGeom prst="rect">
            <a:avLst/>
          </a:prstGeom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9"/>
            <a:ext cx="1311579" cy="67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8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54777" y="719116"/>
            <a:ext cx="8911687" cy="52879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038096" y="1617317"/>
            <a:ext cx="996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Extraindo informações dos dados (gestores)</a:t>
            </a:r>
            <a:endParaRPr lang="pt-BR" b="1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B5BD-FB5E-4486-B338-8E7337AB0C6A}" type="datetime1">
              <a:rPr lang="pt-BR" smtClean="0"/>
              <a:t>22/04/2014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096" y="2366651"/>
            <a:ext cx="3662060" cy="3763786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289"/>
            <a:ext cx="1311579" cy="69200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447" y="2366649"/>
            <a:ext cx="4001984" cy="35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1019" y="707235"/>
            <a:ext cx="8911687" cy="52879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3AD8-5D6E-4C9D-925B-59C30F8C82E7}" type="datetime1">
              <a:rPr lang="pt-BR" smtClean="0"/>
              <a:t>22/04/2014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pic>
        <p:nvPicPr>
          <p:cNvPr id="1026" name="Picture 2" descr="http://videos.web-03.net/artigos/Welington_Lourenco_Melo_De_Paula/BI_ETL/imagem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180" y="1650670"/>
            <a:ext cx="2871459" cy="210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echathon.mytechlabs.com/wp-content/uploads/2013/02/data-mining-task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233" y="3238159"/>
            <a:ext cx="3796519" cy="278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9298377" y="5752598"/>
            <a:ext cx="2404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rgbClr val="FF0000"/>
                </a:solidFill>
              </a:rPr>
              <a:t>Conhecimento adquirido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0165274" y="3325091"/>
            <a:ext cx="350713" cy="2244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10373487" y="3616960"/>
            <a:ext cx="397432" cy="21306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74622" y="1675459"/>
            <a:ext cx="1353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bg2">
                    <a:lumMod val="50000"/>
                  </a:schemeClr>
                </a:solidFill>
              </a:rPr>
              <a:t>Visualizar e interpretar os resultados</a:t>
            </a:r>
            <a:endParaRPr lang="pt-BR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1544" y="1567326"/>
            <a:ext cx="894807" cy="973996"/>
          </a:xfrm>
          <a:prstGeom prst="rect">
            <a:avLst/>
          </a:prstGeom>
        </p:spPr>
      </p:pic>
      <p:sp>
        <p:nvSpPr>
          <p:cNvPr id="14" name="Seta em curva para a direita 13"/>
          <p:cNvSpPr/>
          <p:nvPr/>
        </p:nvSpPr>
        <p:spPr>
          <a:xfrm rot="19757272">
            <a:off x="3287128" y="4000580"/>
            <a:ext cx="2127638" cy="139037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Seta para a direita 14"/>
          <p:cNvSpPr/>
          <p:nvPr/>
        </p:nvSpPr>
        <p:spPr>
          <a:xfrm>
            <a:off x="9441037" y="4275117"/>
            <a:ext cx="617363" cy="296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dobrada para cima 15"/>
          <p:cNvSpPr/>
          <p:nvPr/>
        </p:nvSpPr>
        <p:spPr>
          <a:xfrm>
            <a:off x="10949049" y="2752930"/>
            <a:ext cx="555562" cy="172406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spaço Reservado para Número de Slid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29"/>
            <a:ext cx="1311579" cy="675255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1753092" y="1249187"/>
            <a:ext cx="458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Aquisição do conhecimento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13628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2549</TotalTime>
  <Words>723</Words>
  <Application>Microsoft Office PowerPoint</Application>
  <PresentationFormat>Widescreen</PresentationFormat>
  <Paragraphs>179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Cacho</vt:lpstr>
      <vt:lpstr>Uma Ferramenta de Suporte Educacional, usando Mineração de Dados e Raciocínio Basedo em Casos</vt:lpstr>
      <vt:lpstr>Agenda</vt:lpstr>
      <vt:lpstr>Apresentação do PowerPoint</vt:lpstr>
      <vt:lpstr>Motivação</vt:lpstr>
      <vt:lpstr>Objetivos</vt:lpstr>
      <vt:lpstr>Metodologia</vt:lpstr>
      <vt:lpstr>Processo </vt:lpstr>
      <vt:lpstr>Metodologia</vt:lpstr>
      <vt:lpstr>Metodologia</vt:lpstr>
      <vt:lpstr>Metodologia</vt:lpstr>
      <vt:lpstr>Apresentação do PowerPoint</vt:lpstr>
      <vt:lpstr>Calendário de atividades</vt:lpstr>
      <vt:lpstr>Lista de temas para artigos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 Dashboard para Acompanhar a Aprendizagem do Estudante em um Ambiente de EAD, Utilizando Data Mining</dc:title>
  <dc:creator>José Antonio Cunha</dc:creator>
  <cp:lastModifiedBy>José Antonio Cunha</cp:lastModifiedBy>
  <cp:revision>226</cp:revision>
  <dcterms:created xsi:type="dcterms:W3CDTF">2013-05-13T09:12:19Z</dcterms:created>
  <dcterms:modified xsi:type="dcterms:W3CDTF">2014-04-22T11:18:16Z</dcterms:modified>
</cp:coreProperties>
</file>