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2" r:id="rId14"/>
    <p:sldId id="283" r:id="rId15"/>
    <p:sldId id="261" r:id="rId16"/>
    <p:sldId id="262" r:id="rId17"/>
    <p:sldId id="263" r:id="rId18"/>
    <p:sldId id="281" r:id="rId19"/>
    <p:sldId id="284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7545" y="222161"/>
            <a:ext cx="8915399" cy="1118959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Uma Ferramenta de Suporte Educacional, usando Mineração de Dados</a:t>
            </a:r>
            <a:endParaRPr lang="pt-BR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7545" y="2703881"/>
            <a:ext cx="8915399" cy="112628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Orientador: César </a:t>
            </a:r>
            <a:r>
              <a:rPr lang="pt-BR" dirty="0" err="1" smtClean="0"/>
              <a:t>Analide</a:t>
            </a:r>
            <a:endParaRPr lang="pt-BR" dirty="0"/>
          </a:p>
          <a:p>
            <a:r>
              <a:rPr lang="pt-BR" dirty="0" smtClean="0"/>
              <a:t>Palestrante: José Antônio da Cunha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88654" y="4765183"/>
            <a:ext cx="941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Universidade do Minho</a:t>
            </a:r>
          </a:p>
          <a:p>
            <a:pPr algn="ctr"/>
            <a:r>
              <a:rPr lang="pt-BR" b="1" dirty="0" smtClean="0"/>
              <a:t>Instituto Federal do Rio Grande do Norte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6231" y="6143223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Braga, </a:t>
            </a:r>
            <a:r>
              <a:rPr lang="pt-BR" b="1" dirty="0" smtClean="0"/>
              <a:t>16</a:t>
            </a:r>
            <a:r>
              <a:rPr lang="pt-BR" b="1" dirty="0" smtClean="0"/>
              <a:t> </a:t>
            </a:r>
            <a:r>
              <a:rPr lang="pt-BR" b="1" dirty="0" smtClean="0"/>
              <a:t>de abril de 2014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7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77440" y="1842718"/>
            <a:ext cx="9127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A mineração de dados educacionais (EDM) é uma área recente de pesquisa que tem </a:t>
            </a:r>
            <a:r>
              <a:rPr lang="pt-BR" i="1" dirty="0" smtClean="0"/>
              <a:t>como principal </a:t>
            </a:r>
            <a:r>
              <a:rPr lang="pt-BR" i="1" dirty="0"/>
              <a:t>objetivo o desenvolvimento de métodos para explorar conjuntos de dados </a:t>
            </a:r>
            <a:r>
              <a:rPr lang="pt-BR" i="1" dirty="0" smtClean="0"/>
              <a:t>coletados em </a:t>
            </a:r>
            <a:r>
              <a:rPr lang="pt-BR" i="1" dirty="0"/>
              <a:t>ambientes educacionais. Atualmente ela vem se estabelecendo como uma forte e </a:t>
            </a:r>
            <a:r>
              <a:rPr lang="pt-BR" i="1" dirty="0" smtClean="0"/>
              <a:t>consolidada linha </a:t>
            </a:r>
            <a:r>
              <a:rPr lang="pt-BR" i="1" dirty="0"/>
              <a:t>de pesquisa que possui grande potencial para melhorar a qualidade do ensino. Apesar </a:t>
            </a:r>
            <a:r>
              <a:rPr lang="pt-BR" i="1" dirty="0" smtClean="0"/>
              <a:t>dos esforços </a:t>
            </a:r>
            <a:r>
              <a:rPr lang="pt-BR" i="1" dirty="0"/>
              <a:t>de pesquisadores brasileiros, essa área ainda é pouco explorada no país.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79520" y="5205984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77440" y="1865376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comunidade de EDM vem crescendo rapidamente</a:t>
            </a:r>
            <a:r>
              <a:rPr lang="pt-BR" dirty="0" smtClean="0"/>
              <a:t>. Em </a:t>
            </a:r>
            <a:r>
              <a:rPr lang="pt-BR" dirty="0"/>
              <a:t>2008 criou-se a Conferência Internacional </a:t>
            </a:r>
            <a:r>
              <a:rPr lang="pt-BR" dirty="0" smtClean="0"/>
              <a:t>sobre Mineração </a:t>
            </a:r>
            <a:r>
              <a:rPr lang="pt-BR" dirty="0"/>
              <a:t>de Dados Educacionais (</a:t>
            </a:r>
            <a:r>
              <a:rPr lang="pt-BR" i="1" dirty="0" err="1" smtClean="0"/>
              <a:t>International</a:t>
            </a:r>
            <a:r>
              <a:rPr lang="pt-BR" i="1" dirty="0" smtClean="0"/>
              <a:t> </a:t>
            </a:r>
            <a:r>
              <a:rPr lang="pt-BR" i="1" dirty="0" err="1" smtClean="0"/>
              <a:t>Conference</a:t>
            </a:r>
            <a:r>
              <a:rPr lang="pt-BR" i="1" dirty="0" smtClean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Educational</a:t>
            </a:r>
            <a:r>
              <a:rPr lang="pt-BR" i="1" dirty="0"/>
              <a:t> Data Mining</a:t>
            </a:r>
            <a:r>
              <a:rPr lang="pt-BR" dirty="0"/>
              <a:t>), após </a:t>
            </a:r>
            <a:r>
              <a:rPr lang="pt-BR" dirty="0" smtClean="0"/>
              <a:t>uma sequência </a:t>
            </a:r>
            <a:r>
              <a:rPr lang="pt-BR" dirty="0"/>
              <a:t>de </a:t>
            </a:r>
            <a:r>
              <a:rPr lang="pt-BR" dirty="0" err="1"/>
              <a:t>worshops</a:t>
            </a:r>
            <a:r>
              <a:rPr lang="pt-BR" dirty="0"/>
              <a:t> bem sucedidos </a:t>
            </a:r>
            <a:r>
              <a:rPr lang="pt-BR" dirty="0" smtClean="0"/>
              <a:t>realizados anualmente </a:t>
            </a:r>
            <a:r>
              <a:rPr lang="pt-BR" dirty="0"/>
              <a:t>desde 2004. Em sua terceira edição, </a:t>
            </a:r>
            <a:r>
              <a:rPr lang="pt-BR" dirty="0" smtClean="0"/>
              <a:t>foram submetidos </a:t>
            </a:r>
            <a:r>
              <a:rPr lang="pt-BR" dirty="0"/>
              <a:t>74 artigos originais para esta conferência e </a:t>
            </a:r>
            <a:r>
              <a:rPr lang="pt-BR" dirty="0" smtClean="0"/>
              <a:t>o número </a:t>
            </a:r>
            <a:r>
              <a:rPr lang="pt-BR" dirty="0"/>
              <a:t>de participantes aumentou consideravelmente </a:t>
            </a:r>
            <a:r>
              <a:rPr lang="pt-BR" dirty="0" smtClean="0"/>
              <a:t>em relação </a:t>
            </a:r>
            <a:r>
              <a:rPr lang="pt-BR" dirty="0"/>
              <a:t>aos anos anteriores. Criou-se também a </a:t>
            </a:r>
            <a:r>
              <a:rPr lang="pt-BR" dirty="0" smtClean="0"/>
              <a:t>Revista de </a:t>
            </a:r>
            <a:r>
              <a:rPr lang="pt-BR" dirty="0"/>
              <a:t>Mineração de Dados Educacionais (</a:t>
            </a:r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/>
              <a:t>), que publicou seu </a:t>
            </a:r>
            <a:r>
              <a:rPr lang="pt-BR" dirty="0" smtClean="0"/>
              <a:t>primeiro volume </a:t>
            </a:r>
            <a:r>
              <a:rPr lang="pt-BR" dirty="0"/>
              <a:t>em Novembro de 2009. Além da consolidação </a:t>
            </a:r>
            <a:r>
              <a:rPr lang="pt-BR" dirty="0" smtClean="0"/>
              <a:t>da conferência </a:t>
            </a:r>
            <a:r>
              <a:rPr lang="pt-BR" dirty="0"/>
              <a:t>e da revista na área de EDM, a </a:t>
            </a:r>
            <a:r>
              <a:rPr lang="pt-BR" dirty="0" smtClean="0"/>
              <a:t>comunidade também </a:t>
            </a:r>
            <a:r>
              <a:rPr lang="pt-BR" dirty="0"/>
              <a:t>publicou dois livros sobre o assunto em 2006 </a:t>
            </a:r>
            <a:r>
              <a:rPr lang="pt-BR" dirty="0" smtClean="0"/>
              <a:t>e </a:t>
            </a:r>
            <a:r>
              <a:rPr lang="en-US" dirty="0" smtClean="0"/>
              <a:t>2010 </a:t>
            </a:r>
            <a:r>
              <a:rPr lang="en-US" dirty="0"/>
              <a:t>(</a:t>
            </a:r>
            <a:r>
              <a:rPr lang="en-US" i="1" dirty="0"/>
              <a:t>Data Mining in e-learning e Handbook </a:t>
            </a:r>
            <a:r>
              <a:rPr lang="en-US" i="1" dirty="0" smtClean="0"/>
              <a:t>of </a:t>
            </a:r>
            <a:r>
              <a:rPr lang="pt-BR" i="1" dirty="0" err="1" smtClean="0"/>
              <a:t>Educational</a:t>
            </a:r>
            <a:r>
              <a:rPr lang="pt-BR" i="1" dirty="0" smtClean="0"/>
              <a:t> </a:t>
            </a:r>
            <a:r>
              <a:rPr lang="pt-BR" i="1" dirty="0"/>
              <a:t>Data Mining</a:t>
            </a:r>
            <a:r>
              <a:rPr lang="pt-BR" dirty="0"/>
              <a:t>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1984" y="5644896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6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16480" y="1905000"/>
            <a:ext cx="9351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Contudo, no Brasil ainda são poucos os </a:t>
            </a:r>
            <a:r>
              <a:rPr lang="pt-BR" dirty="0" smtClean="0"/>
              <a:t>trabalhos publicados </a:t>
            </a:r>
            <a:r>
              <a:rPr lang="pt-BR" dirty="0"/>
              <a:t>nesta área de pesquisa. Um dos </a:t>
            </a:r>
            <a:r>
              <a:rPr lang="pt-BR" dirty="0" smtClean="0"/>
              <a:t>trabalhos pioneiros </a:t>
            </a:r>
            <a:r>
              <a:rPr lang="pt-BR" dirty="0"/>
              <a:t>no uso de mineração de dados na educação </a:t>
            </a:r>
            <a:r>
              <a:rPr lang="pt-BR" dirty="0" smtClean="0"/>
              <a:t>foi publicada </a:t>
            </a:r>
            <a:r>
              <a:rPr lang="pt-BR" dirty="0"/>
              <a:t>por Brandão et </a:t>
            </a:r>
            <a:r>
              <a:rPr lang="pt-BR" dirty="0" smtClean="0"/>
              <a:t>al (1999). analisando </a:t>
            </a:r>
            <a:r>
              <a:rPr lang="pt-BR" dirty="0"/>
              <a:t>dados </a:t>
            </a:r>
            <a:r>
              <a:rPr lang="pt-BR" dirty="0" smtClean="0"/>
              <a:t>do programa </a:t>
            </a:r>
            <a:r>
              <a:rPr lang="pt-BR" dirty="0"/>
              <a:t>nacional de informática na educação. Um </a:t>
            </a:r>
            <a:r>
              <a:rPr lang="pt-BR" dirty="0" smtClean="0"/>
              <a:t>outro trabalho </a:t>
            </a:r>
            <a:r>
              <a:rPr lang="pt-BR" dirty="0"/>
              <a:t>pioneiro no Brasil que </a:t>
            </a:r>
            <a:r>
              <a:rPr lang="pt-BR" dirty="0" smtClean="0"/>
              <a:t>analisou </a:t>
            </a:r>
            <a:r>
              <a:rPr lang="pt-BR" dirty="0"/>
              <a:t>dados </a:t>
            </a:r>
            <a:r>
              <a:rPr lang="pt-BR" dirty="0" smtClean="0"/>
              <a:t>da avaliação </a:t>
            </a:r>
            <a:r>
              <a:rPr lang="pt-BR" dirty="0"/>
              <a:t>de alunos é apresentada por Pimentel e </a:t>
            </a:r>
            <a:r>
              <a:rPr lang="pt-BR" dirty="0" smtClean="0"/>
              <a:t>Omar (2006).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89248" y="3852672"/>
            <a:ext cx="7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Fonte</a:t>
            </a:r>
            <a:r>
              <a:rPr lang="pt-BR" dirty="0" smtClean="0"/>
              <a:t>: </a:t>
            </a:r>
            <a:r>
              <a:rPr lang="pt-BR" dirty="0"/>
              <a:t>Baker, </a:t>
            </a:r>
            <a:r>
              <a:rPr lang="pt-BR" dirty="0" err="1"/>
              <a:t>R.S.J.d</a:t>
            </a:r>
            <a:r>
              <a:rPr lang="pt-BR" dirty="0"/>
              <a:t>., de Carvalho, A.M.J.B</a:t>
            </a:r>
            <a:r>
              <a:rPr lang="pt-BR" dirty="0" smtClean="0"/>
              <a:t>. páginas 1-2.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16480" y="4962144"/>
            <a:ext cx="918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visão dos autores </a:t>
            </a:r>
            <a:r>
              <a:rPr lang="pt-BR" dirty="0"/>
              <a:t>P</a:t>
            </a:r>
            <a:r>
              <a:rPr lang="pt-BR" dirty="0" smtClean="0"/>
              <a:t>imentel e Omar é que, a EDM </a:t>
            </a:r>
            <a:r>
              <a:rPr lang="pt-BR" dirty="0"/>
              <a:t>pode trazer ao sistema educacional brasileiro, </a:t>
            </a:r>
            <a:r>
              <a:rPr lang="pt-BR" dirty="0" smtClean="0"/>
              <a:t>um potencial muito benéfico, principalmente </a:t>
            </a:r>
            <a:r>
              <a:rPr lang="pt-BR" dirty="0"/>
              <a:t>para a educação a distância.</a:t>
            </a:r>
          </a:p>
        </p:txBody>
      </p:sp>
    </p:spTree>
    <p:extLst>
      <p:ext uri="{BB962C8B-B14F-4D97-AF65-F5344CB8AC3E}">
        <p14:creationId xmlns:p14="http://schemas.microsoft.com/office/powerpoint/2010/main" val="2228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67840" y="2036064"/>
            <a:ext cx="101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Disponibilidade dos dados</a:t>
            </a:r>
            <a:r>
              <a:rPr lang="pt-BR" dirty="0" smtClean="0"/>
              <a:t>: uma condição essencial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67840" y="2474976"/>
            <a:ext cx="101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Segundo Baker (2009), atualmente, as tendências indicam um grande crescimento em pesquisa em Mineração de Dados Educacionais, no cenário internacional, em particular nos Estados Unidos, Canadá e Espanha.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65376" y="3596640"/>
            <a:ext cx="1008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 difusão e a utilização de software educacionais que produzem grande quantidades de dados educacionais bem estruturados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Cognitive</a:t>
            </a:r>
            <a:r>
              <a:rPr lang="pt-BR" dirty="0" smtClean="0"/>
              <a:t> Tutor).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dirty="0" smtClean="0"/>
              <a:t>Usado por mais de 500 mil alunos, em aproximadamente 200 escolas espalhadas pelos USA.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  Uso de sistemas computacionais de gerenciamento de curso/aprendizagem (e.g. LMS – </a:t>
            </a:r>
            <a:r>
              <a:rPr lang="pt-BR" dirty="0" err="1" smtClean="0"/>
              <a:t>learning</a:t>
            </a:r>
            <a:r>
              <a:rPr lang="pt-BR" dirty="0" smtClean="0"/>
              <a:t> management systems; CMS – </a:t>
            </a:r>
            <a:r>
              <a:rPr lang="pt-BR" dirty="0" err="1" smtClean="0"/>
              <a:t>content</a:t>
            </a:r>
            <a:r>
              <a:rPr lang="pt-BR" dirty="0" smtClean="0"/>
              <a:t> management systems) como </a:t>
            </a:r>
            <a:r>
              <a:rPr lang="pt-BR" b="1" dirty="0" err="1" smtClean="0"/>
              <a:t>Moodle</a:t>
            </a:r>
            <a:r>
              <a:rPr lang="pt-BR" dirty="0" smtClean="0"/>
              <a:t> e o </a:t>
            </a:r>
            <a:r>
              <a:rPr lang="pt-BR" b="1" dirty="0" err="1" smtClean="0"/>
              <a:t>WebCat</a:t>
            </a:r>
            <a:r>
              <a:rPr lang="pt-BR" dirty="0" smtClean="0"/>
              <a:t>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6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06752" y="2048256"/>
            <a:ext cx="9643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 acordo com Baker (2009), dados oriundos do </a:t>
            </a:r>
            <a:r>
              <a:rPr lang="pt-BR" b="1" dirty="0" err="1" smtClean="0"/>
              <a:t>Cognitive</a:t>
            </a:r>
            <a:r>
              <a:rPr lang="pt-BR" b="1" dirty="0" smtClean="0"/>
              <a:t> Tutor</a:t>
            </a:r>
            <a:r>
              <a:rPr lang="pt-BR" dirty="0" smtClean="0"/>
              <a:t>, e também de outro sistema educacional (e.g. </a:t>
            </a:r>
            <a:r>
              <a:rPr lang="pt-BR" b="1" dirty="0" err="1" smtClean="0"/>
              <a:t>MathTutor</a:t>
            </a:r>
            <a:r>
              <a:rPr lang="pt-BR" dirty="0" smtClean="0"/>
              <a:t>), estão disponíveis gratuitamente para qualquer pesquisador, através de repositórios educacionais como o </a:t>
            </a:r>
            <a:r>
              <a:rPr lang="pt-BR" dirty="0" err="1" smtClean="0"/>
              <a:t>Datashop</a:t>
            </a:r>
            <a:r>
              <a:rPr lang="pt-BR" dirty="0" smtClean="0"/>
              <a:t> criado pelo Centro de Ciências da Aprendizagem de Pittsburgh (PSLC – Pittsburgh Science </a:t>
            </a:r>
            <a:r>
              <a:rPr lang="pt-BR" dirty="0" err="1" smtClean="0"/>
              <a:t>of</a:t>
            </a:r>
            <a:r>
              <a:rPr lang="pt-BR" dirty="0" smtClean="0"/>
              <a:t> Learning Center).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04288" y="3645408"/>
            <a:ext cx="946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Ainda, de acordo com </a:t>
            </a:r>
            <a:r>
              <a:rPr lang="pt-BR" dirty="0"/>
              <a:t>B</a:t>
            </a:r>
            <a:r>
              <a:rPr lang="pt-BR" dirty="0" smtClean="0"/>
              <a:t>aker (2009), os dados disponíveis no </a:t>
            </a:r>
            <a:r>
              <a:rPr lang="pt-BR" dirty="0" err="1" smtClean="0"/>
              <a:t>DataShop</a:t>
            </a:r>
            <a:r>
              <a:rPr lang="pt-BR" dirty="0" smtClean="0"/>
              <a:t> estão sendo utilizados por mais de 400 pesquisadores em todo o mundo. Segundo Baker &amp; </a:t>
            </a:r>
            <a:r>
              <a:rPr lang="pt-BR" dirty="0" err="1" smtClean="0"/>
              <a:t>Yacef</a:t>
            </a:r>
            <a:r>
              <a:rPr lang="pt-BR" dirty="0" smtClean="0"/>
              <a:t> (2009), dados de alunos retirados do </a:t>
            </a:r>
            <a:r>
              <a:rPr lang="pt-BR" dirty="0" err="1" smtClean="0"/>
              <a:t>DataShop</a:t>
            </a:r>
            <a:r>
              <a:rPr lang="pt-BR" dirty="0" smtClean="0"/>
              <a:t> foram utilizados em 14% dos artigos publicados na Conferência Internacional sobre Mineração de dados Educacionais em 2008 e 2009.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09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807594" y="1648968"/>
            <a:ext cx="9195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foco principal do trabalho é utilizar a mineração de dados, para descobrir padrões de comportamento dos alunos dentro do </a:t>
            </a:r>
            <a:r>
              <a:rPr lang="pt-BR" dirty="0" smtClean="0"/>
              <a:t>sistema escolar. O(s) conhecimento(s) descobertos </a:t>
            </a:r>
            <a:r>
              <a:rPr lang="pt-BR" dirty="0"/>
              <a:t>poderão então ser usado na melhoria do desempenho desses alunos. Portanto, o objetivo principal desse trabalho de investigação é responder as seguintes questões: </a:t>
            </a:r>
            <a:r>
              <a:rPr lang="pt-BR" b="1" dirty="0"/>
              <a:t>(1)</a:t>
            </a:r>
            <a:r>
              <a:rPr lang="pt-BR" dirty="0"/>
              <a:t> Quais são </a:t>
            </a:r>
            <a:r>
              <a:rPr lang="pt-BR" dirty="0" smtClean="0"/>
              <a:t>as causas </a:t>
            </a:r>
            <a:r>
              <a:rPr lang="pt-BR" dirty="0"/>
              <a:t>que implicam no alto índice de desistências e de reprovações dos alunos, </a:t>
            </a:r>
            <a:r>
              <a:rPr lang="pt-BR" b="1" dirty="0"/>
              <a:t>(2)</a:t>
            </a:r>
            <a:r>
              <a:rPr lang="pt-BR" dirty="0"/>
              <a:t> Porque existe hoje um certo desinteresse por parte dos alunos em alguns cursos ministrados pelo </a:t>
            </a:r>
            <a:r>
              <a:rPr lang="pt-BR" dirty="0" smtClean="0"/>
              <a:t>IFRN e principalmente, (</a:t>
            </a:r>
            <a:r>
              <a:rPr lang="pt-BR" b="1" dirty="0" smtClean="0"/>
              <a:t>3</a:t>
            </a:r>
            <a:r>
              <a:rPr lang="pt-BR" dirty="0" smtClean="0"/>
              <a:t>) o que está influenciando no mau desempenho escolar dos alunos. Além do mais, identificados os problemas, o sistema deve apresentar solução para os mesmos.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sistema também deverá ser capaz de sugerir atividades complementares , de acordo com o problema detectado, para os alunos desenvolver, com o intuito de melhorar o seu desempenho escolar.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7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43200" y="2009104"/>
            <a:ext cx="9247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Coletar os dados dos diversos sistema de informação (acadêmico, formulários de pesquisas do aluno, do professor e da instituição);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Modelar uma estrutura multidimensional utilizando o modelo estrela ou floco de neve;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Utilizar um aplicativo para extração, transformação e carga dos dados para o sistema multidimensional;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Criar um Data </a:t>
            </a:r>
            <a:r>
              <a:rPr lang="pt-BR" dirty="0" err="1"/>
              <a:t>Warehouse</a:t>
            </a:r>
            <a:r>
              <a:rPr lang="pt-BR" dirty="0"/>
              <a:t> para organizar os dados para os algoritmos de Mineração de Dados;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Definir os critérios e indicadores de avaliação do desempenho;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Construir o processo de avaliação de desempenho da aprendizagem na educação (Data Mining);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Interpretar os resultados obtidos;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Desenvolver um Visualizador (protótipo) de dados que será utilizado pelo usuário final.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Desenvolver a solução completa do sistema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6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5012" y="123382"/>
            <a:ext cx="8911687" cy="128089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6"/>
            <a:ext cx="1936124" cy="1426336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5458" y="2518982"/>
            <a:ext cx="3759108" cy="29826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895" y="3351085"/>
            <a:ext cx="4596385" cy="34398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267" y="5843968"/>
            <a:ext cx="1085850" cy="752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783" y="5710618"/>
            <a:ext cx="1076325" cy="8858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609" y="507302"/>
            <a:ext cx="3273047" cy="3918394"/>
          </a:xfrm>
          <a:prstGeom prst="rect">
            <a:avLst/>
          </a:prstGeom>
        </p:spPr>
      </p:pic>
      <p:sp>
        <p:nvSpPr>
          <p:cNvPr id="10" name="Seta em curva para baixo 9"/>
          <p:cNvSpPr/>
          <p:nvPr/>
        </p:nvSpPr>
        <p:spPr>
          <a:xfrm rot="2601114">
            <a:off x="4209371" y="2112806"/>
            <a:ext cx="1359241" cy="11149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para a esquerda e para cima 10"/>
          <p:cNvSpPr/>
          <p:nvPr/>
        </p:nvSpPr>
        <p:spPr>
          <a:xfrm>
            <a:off x="11352276" y="4575047"/>
            <a:ext cx="644652" cy="15941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em curva para baixo 11"/>
          <p:cNvSpPr/>
          <p:nvPr/>
        </p:nvSpPr>
        <p:spPr>
          <a:xfrm rot="2340048">
            <a:off x="8883015" y="4797424"/>
            <a:ext cx="773049" cy="76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76672" y="2980944"/>
            <a:ext cx="332327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Fase de Mineração dos dados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1074" y="2121408"/>
            <a:ext cx="37910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Fase de preparação dos dados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011250" y="5047488"/>
            <a:ext cx="148580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Problema?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 de atividades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68989"/>
              </p:ext>
            </p:extLst>
          </p:nvPr>
        </p:nvGraphicFramePr>
        <p:xfrm>
          <a:off x="1499616" y="1600200"/>
          <a:ext cx="9684511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944"/>
                <a:gridCol w="1548384"/>
                <a:gridCol w="28691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 inicial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final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Coletar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01/05/2014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30/05/2014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Modelar base de dados multidimensional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02/06/2014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30/08/2014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Preparar e </a:t>
                      </a:r>
                      <a:r>
                        <a:rPr lang="pt-BR" baseline="0" dirty="0" smtClean="0"/>
                        <a:t>carregar dos dados (ETL)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01/09/2014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28/11/2014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Criar os Cubos (Data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Marts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01/12/2014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15/12/2014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Definir os indicadores de desempenho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16/12/2014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30/12/2014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Modelar todo processo Data Mining e realizar</a:t>
                      </a:r>
                      <a:r>
                        <a:rPr lang="pt-BR" baseline="0" dirty="0" smtClean="0"/>
                        <a:t> testes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01/01/2015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31/03/2015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Interpretar os resultados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01/04/2015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30/04/2015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Criar a base Casos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01/05/2015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30/06/2015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Desenvolver a</a:t>
                      </a:r>
                      <a:r>
                        <a:rPr lang="pt-BR" baseline="0" dirty="0" smtClean="0"/>
                        <a:t> ferramenta proposta no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01/05/2014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30/06/2015 (vai ser</a:t>
                      </a:r>
                      <a:r>
                        <a:rPr lang="pt-BR" baseline="0" dirty="0" smtClean="0"/>
                        <a:t> desenvolvida em paralelo com as outras atividades).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</a:t>
                      </a:r>
                      <a:r>
                        <a:rPr lang="pt-BR" baseline="0" dirty="0" smtClean="0"/>
                        <a:t> teste para analisar os resultados</a:t>
                      </a:r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Será feito continuamente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temas para artigos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401824" y="2279904"/>
            <a:ext cx="910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Mineração de Dados Educacionais usando </a:t>
            </a:r>
            <a:r>
              <a:rPr lang="pt-BR" dirty="0" smtClean="0"/>
              <a:t>KDD.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Gestão Inteligente da Aprendizagem: Desafios e Direcionamentos: Data Mining e Case-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 smtClean="0"/>
              <a:t>Racionary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Evasão Escolar é um desafio educacional. Então, como usar a Minerando de Dados Educacionais para atacar este problema.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Analisando Dados Educacionais usando Banco de Dados </a:t>
            </a:r>
            <a:r>
              <a:rPr lang="pt-BR" dirty="0" err="1"/>
              <a:t>NoSQL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Mineração de Dados Educacionais </a:t>
            </a:r>
            <a:r>
              <a:rPr lang="pt-BR" dirty="0" smtClean="0"/>
              <a:t>em </a:t>
            </a:r>
            <a:r>
              <a:rPr lang="pt-BR" dirty="0"/>
              <a:t>Big </a:t>
            </a:r>
            <a:r>
              <a:rPr lang="pt-BR" dirty="0" smtClean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8145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92924" y="2279560"/>
            <a:ext cx="920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Motivação;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 Gerais;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Objetivos específicos;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Metodologia;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Agradecimentos;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3215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Bibliográfica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31136" y="2036064"/>
            <a:ext cx="9273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Bernhardt</a:t>
            </a:r>
            <a:r>
              <a:rPr lang="en-US" dirty="0"/>
              <a:t>, V. L. (1999) “Designing and Using Databases for School Improvement”. Eye on Education. </a:t>
            </a:r>
            <a:r>
              <a:rPr lang="en-US" dirty="0" smtClean="0"/>
              <a:t>New </a:t>
            </a:r>
            <a:r>
              <a:rPr lang="en-US" dirty="0"/>
              <a:t>York</a:t>
            </a:r>
            <a:endParaRPr lang="pt-BR" dirty="0" smtClean="0"/>
          </a:p>
          <a:p>
            <a:pPr algn="just"/>
            <a:r>
              <a:rPr lang="pt-BR" b="1" dirty="0" err="1" smtClean="0"/>
              <a:t>Linderman</a:t>
            </a:r>
            <a:r>
              <a:rPr lang="pt-BR" dirty="0"/>
              <a:t>, R. H. (1986) “Medidas Educacionais”. Editora Globo. 1ª Edição. Rio Grande do Sul. </a:t>
            </a:r>
            <a:endParaRPr lang="pt-BR" dirty="0" smtClean="0"/>
          </a:p>
          <a:p>
            <a:pPr algn="just"/>
            <a:r>
              <a:rPr lang="pt-BR" b="1" dirty="0"/>
              <a:t>Brandão</a:t>
            </a:r>
            <a:r>
              <a:rPr lang="pt-BR" dirty="0"/>
              <a:t>, M. F. R., Ramos, C. R. S., </a:t>
            </a:r>
            <a:r>
              <a:rPr lang="pt-BR" dirty="0" err="1"/>
              <a:t>Tróccoli</a:t>
            </a:r>
            <a:r>
              <a:rPr lang="pt-BR" dirty="0" smtClean="0"/>
              <a:t>, </a:t>
            </a:r>
            <a:r>
              <a:rPr lang="pt-BR" dirty="0"/>
              <a:t>B. T. </a:t>
            </a:r>
            <a:r>
              <a:rPr lang="pt-BR" i="1" dirty="0"/>
              <a:t>Análise de agrupamento de escolas </a:t>
            </a:r>
            <a:r>
              <a:rPr lang="pt-BR" i="1" dirty="0" smtClean="0"/>
              <a:t>e Núcleos </a:t>
            </a:r>
            <a:r>
              <a:rPr lang="pt-BR" i="1" dirty="0"/>
              <a:t>de Tecnologia Educacional: </a:t>
            </a:r>
            <a:r>
              <a:rPr lang="pt-BR" i="1" dirty="0" smtClean="0"/>
              <a:t>mineração na </a:t>
            </a:r>
            <a:r>
              <a:rPr lang="pt-BR" i="1" dirty="0"/>
              <a:t>base de dados de avaliação do </a:t>
            </a:r>
            <a:r>
              <a:rPr lang="pt-BR" i="1" dirty="0" smtClean="0"/>
              <a:t>Programa Nacional </a:t>
            </a:r>
            <a:r>
              <a:rPr lang="pt-BR" i="1" dirty="0"/>
              <a:t>de Informática na Educação</a:t>
            </a:r>
            <a:r>
              <a:rPr lang="pt-BR" dirty="0"/>
              <a:t>, 366-374</a:t>
            </a:r>
            <a:r>
              <a:rPr lang="pt-BR" dirty="0" smtClean="0"/>
              <a:t>, 2006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Pimentel</a:t>
            </a:r>
            <a:r>
              <a:rPr lang="pt-BR" dirty="0"/>
              <a:t>, E.P., </a:t>
            </a:r>
            <a:r>
              <a:rPr lang="pt-BR" b="1" dirty="0"/>
              <a:t>Omar</a:t>
            </a:r>
            <a:r>
              <a:rPr lang="pt-BR" dirty="0"/>
              <a:t>, N. </a:t>
            </a:r>
            <a:r>
              <a:rPr lang="pt-BR" dirty="0" smtClean="0"/>
              <a:t>Descobrindo Conhecimentos </a:t>
            </a:r>
            <a:r>
              <a:rPr lang="pt-BR" dirty="0"/>
              <a:t>em Dados de </a:t>
            </a:r>
            <a:r>
              <a:rPr lang="pt-BR" dirty="0" smtClean="0"/>
              <a:t>Avaliação</a:t>
            </a:r>
            <a:endParaRPr lang="pt-BR" dirty="0"/>
          </a:p>
          <a:p>
            <a:pPr algn="just"/>
            <a:r>
              <a:rPr lang="pt-BR" dirty="0"/>
              <a:t>Aprendizagem com </a:t>
            </a:r>
            <a:r>
              <a:rPr lang="pt-BR" dirty="0" smtClean="0"/>
              <a:t>Técnicas </a:t>
            </a:r>
            <a:r>
              <a:rPr lang="pt-BR" dirty="0"/>
              <a:t>de </a:t>
            </a:r>
            <a:r>
              <a:rPr lang="pt-BR" dirty="0" smtClean="0"/>
              <a:t>Mineração de Dado</a:t>
            </a:r>
            <a:r>
              <a:rPr lang="pt-BR" dirty="0"/>
              <a:t>. Workshop sobre Informática na Escola</a:t>
            </a:r>
            <a:r>
              <a:rPr lang="pt-BR" dirty="0" smtClean="0"/>
              <a:t>. </a:t>
            </a:r>
            <a:r>
              <a:rPr lang="pt-BR" i="1" dirty="0" smtClean="0"/>
              <a:t>Anais </a:t>
            </a:r>
            <a:r>
              <a:rPr lang="pt-BR" i="1" dirty="0"/>
              <a:t>do Congresso da Sociedade Brasileira </a:t>
            </a:r>
            <a:r>
              <a:rPr lang="pt-BR" i="1" dirty="0" smtClean="0"/>
              <a:t>de Computação</a:t>
            </a:r>
            <a:r>
              <a:rPr lang="pt-BR" dirty="0"/>
              <a:t>, 147-155, 2006</a:t>
            </a:r>
          </a:p>
        </p:txBody>
      </p:sp>
    </p:spTree>
    <p:extLst>
      <p:ext uri="{BB962C8B-B14F-4D97-AF65-F5344CB8AC3E}">
        <p14:creationId xmlns:p14="http://schemas.microsoft.com/office/powerpoint/2010/main" val="3149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81837" y="2852756"/>
            <a:ext cx="8345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Obrigado pela atenção!</a:t>
            </a:r>
            <a:endParaRPr lang="pt-BR" sz="4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8"/>
            <a:ext cx="1936124" cy="14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3215"/>
            <a:ext cx="1936124" cy="1426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90588" y="2130524"/>
            <a:ext cx="9574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 </a:t>
            </a:r>
            <a:r>
              <a:rPr lang="pt-BR" dirty="0"/>
              <a:t>dos grandes problemas </a:t>
            </a:r>
            <a:r>
              <a:rPr lang="pt-BR" dirty="0" smtClean="0"/>
              <a:t>dos IFS é identificar o porque de tanta evasão e reprovações, nos diversos cursos da área tecnológica. </a:t>
            </a:r>
            <a:r>
              <a:rPr lang="pt-BR" dirty="0"/>
              <a:t>Esta dificuldade se justifica por </a:t>
            </a:r>
            <a:r>
              <a:rPr lang="pt-BR" dirty="0" smtClean="0"/>
              <a:t>diversos motivos</a:t>
            </a:r>
            <a:r>
              <a:rPr lang="pt-BR" dirty="0"/>
              <a:t>, dentre eles, a falta de </a:t>
            </a:r>
            <a:r>
              <a:rPr lang="pt-BR" dirty="0" smtClean="0"/>
              <a:t>estudos mais aprofundados sobre estas questões e a grande quantidade de variáveis envolvidas em tais questões. Sendo </a:t>
            </a:r>
            <a:r>
              <a:rPr lang="pt-BR" dirty="0"/>
              <a:t>assim, </a:t>
            </a:r>
            <a:r>
              <a:rPr lang="pt-BR" dirty="0" smtClean="0"/>
              <a:t>faz-se necessário </a:t>
            </a:r>
            <a:r>
              <a:rPr lang="pt-BR" dirty="0"/>
              <a:t>o desenvolvimento de modelos que representem o status de aprendizagem dos </a:t>
            </a:r>
            <a:r>
              <a:rPr lang="pt-BR" dirty="0" smtClean="0"/>
              <a:t>alunos. </a:t>
            </a:r>
            <a:r>
              <a:rPr lang="pt-BR" dirty="0"/>
              <a:t>Seguindo </a:t>
            </a:r>
            <a:r>
              <a:rPr lang="pt-BR" dirty="0" smtClean="0"/>
              <a:t>este raciocínio, esta pesquisa propõe </a:t>
            </a:r>
            <a:r>
              <a:rPr lang="pt-BR" dirty="0"/>
              <a:t>uma estratégia </a:t>
            </a:r>
            <a:r>
              <a:rPr lang="pt-BR" dirty="0" smtClean="0"/>
              <a:t>para o </a:t>
            </a:r>
            <a:r>
              <a:rPr lang="pt-BR" b="1" dirty="0"/>
              <a:t>acompanhamento do aprendizado</a:t>
            </a:r>
            <a:r>
              <a:rPr lang="pt-BR" dirty="0"/>
              <a:t> </a:t>
            </a:r>
            <a:r>
              <a:rPr lang="pt-BR" dirty="0" smtClean="0"/>
              <a:t>dos alunos baseada </a:t>
            </a:r>
            <a:r>
              <a:rPr lang="pt-BR" dirty="0"/>
              <a:t>nas práticas </a:t>
            </a:r>
            <a:r>
              <a:rPr lang="pt-BR" dirty="0" smtClean="0"/>
              <a:t>de acompanhamento </a:t>
            </a:r>
            <a:r>
              <a:rPr lang="pt-BR" dirty="0"/>
              <a:t>do ensino </a:t>
            </a:r>
            <a:r>
              <a:rPr lang="pt-BR" dirty="0" smtClean="0"/>
              <a:t>já utilizados nas escolas, </a:t>
            </a:r>
            <a:r>
              <a:rPr lang="pt-BR" dirty="0"/>
              <a:t>acrescida da tática de </a:t>
            </a:r>
            <a:r>
              <a:rPr lang="pt-BR" b="1" dirty="0"/>
              <a:t>análise de dados</a:t>
            </a:r>
            <a:r>
              <a:rPr lang="pt-BR" dirty="0"/>
              <a:t>, onde fatores </a:t>
            </a:r>
            <a:r>
              <a:rPr lang="pt-BR" dirty="0" smtClean="0"/>
              <a:t>relacionados a aprendizagem podem ser cruzados para </a:t>
            </a:r>
            <a:r>
              <a:rPr lang="pt-BR" dirty="0"/>
              <a:t>se </a:t>
            </a:r>
            <a:r>
              <a:rPr lang="pt-BR" dirty="0" smtClean="0"/>
              <a:t>tentar descobrir padrões comportamentais dos alunos, e isso pode ser possível com </a:t>
            </a:r>
            <a:r>
              <a:rPr lang="pt-BR" dirty="0"/>
              <a:t>a utilização </a:t>
            </a:r>
            <a:r>
              <a:rPr lang="pt-BR" dirty="0" smtClean="0"/>
              <a:t>de ferramentas </a:t>
            </a:r>
            <a:r>
              <a:rPr lang="pt-BR" dirty="0"/>
              <a:t>de </a:t>
            </a:r>
            <a:r>
              <a:rPr lang="pt-BR" b="1" dirty="0"/>
              <a:t>Mineração de Dados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" y="16098"/>
            <a:ext cx="1936124" cy="1426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72744" y="2095500"/>
            <a:ext cx="9324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Considerando esta problemática, </a:t>
            </a:r>
            <a:r>
              <a:rPr lang="pt-BR" dirty="0" smtClean="0"/>
              <a:t>esta pesquisa </a:t>
            </a:r>
            <a:r>
              <a:rPr lang="pt-BR" dirty="0"/>
              <a:t>propõe uma </a:t>
            </a:r>
            <a:r>
              <a:rPr lang="pt-BR" dirty="0" smtClean="0"/>
              <a:t>estratégia, </a:t>
            </a:r>
            <a:r>
              <a:rPr lang="pt-BR" dirty="0"/>
              <a:t>para o</a:t>
            </a:r>
          </a:p>
          <a:p>
            <a:pPr algn="just"/>
            <a:r>
              <a:rPr lang="pt-BR" dirty="0"/>
              <a:t>acompanhamento do </a:t>
            </a:r>
            <a:r>
              <a:rPr lang="pt-BR" dirty="0" smtClean="0"/>
              <a:t>aprendizado, </a:t>
            </a:r>
            <a:r>
              <a:rPr lang="pt-BR" dirty="0"/>
              <a:t>no contexto de um ambiente de suporte </a:t>
            </a:r>
            <a:r>
              <a:rPr lang="pt-BR" dirty="0" smtClean="0"/>
              <a:t>ao ensino. </a:t>
            </a:r>
            <a:r>
              <a:rPr lang="pt-BR" dirty="0"/>
              <a:t>Tal </a:t>
            </a:r>
            <a:r>
              <a:rPr lang="pt-BR" dirty="0" smtClean="0"/>
              <a:t>estratégia, contempla </a:t>
            </a:r>
            <a:r>
              <a:rPr lang="pt-BR" dirty="0"/>
              <a:t>a modelagem de um conjunto de </a:t>
            </a:r>
            <a:r>
              <a:rPr lang="pt-BR" dirty="0" smtClean="0"/>
              <a:t>dados </a:t>
            </a:r>
            <a:r>
              <a:rPr lang="pt-BR" dirty="0"/>
              <a:t>sobre os alunos </a:t>
            </a:r>
            <a:r>
              <a:rPr lang="pt-BR" dirty="0" smtClean="0"/>
              <a:t>do Instituto, de forma que, </a:t>
            </a:r>
            <a:r>
              <a:rPr lang="pt-BR" dirty="0"/>
              <a:t>este possa ser devidamente </a:t>
            </a:r>
            <a:r>
              <a:rPr lang="pt-BR" dirty="0" smtClean="0"/>
              <a:t>utilizado, </a:t>
            </a:r>
            <a:r>
              <a:rPr lang="pt-BR" dirty="0"/>
              <a:t>para a descoberta de conhecimento através </a:t>
            </a:r>
            <a:r>
              <a:rPr lang="pt-BR" dirty="0" smtClean="0"/>
              <a:t>de técnicas </a:t>
            </a:r>
            <a:r>
              <a:rPr lang="pt-BR" dirty="0"/>
              <a:t>de Mineração de Dados, onde </a:t>
            </a:r>
            <a:r>
              <a:rPr lang="pt-BR" b="1" dirty="0"/>
              <a:t>padrões comportamentais </a:t>
            </a:r>
            <a:r>
              <a:rPr lang="pt-BR" dirty="0"/>
              <a:t>ou </a:t>
            </a:r>
            <a:r>
              <a:rPr lang="pt-BR" b="1" dirty="0"/>
              <a:t>características interessantes</a:t>
            </a:r>
            <a:r>
              <a:rPr lang="pt-BR" dirty="0"/>
              <a:t> </a:t>
            </a:r>
            <a:r>
              <a:rPr lang="pt-BR" dirty="0" smtClean="0"/>
              <a:t>a cerca </a:t>
            </a:r>
            <a:r>
              <a:rPr lang="pt-BR" dirty="0"/>
              <a:t>do processo de ensino-aprendizagem possam ser encontradas.</a:t>
            </a:r>
          </a:p>
        </p:txBody>
      </p:sp>
    </p:spTree>
    <p:extLst>
      <p:ext uri="{BB962C8B-B14F-4D97-AF65-F5344CB8AC3E}">
        <p14:creationId xmlns:p14="http://schemas.microsoft.com/office/powerpoint/2010/main" val="537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5000" y="1905000"/>
            <a:ext cx="9867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uso de Mineração de Dados é justificado </a:t>
            </a:r>
            <a:r>
              <a:rPr lang="pt-BR" dirty="0" smtClean="0"/>
              <a:t>por </a:t>
            </a:r>
            <a:r>
              <a:rPr lang="pt-BR" dirty="0"/>
              <a:t>vários motivos</a:t>
            </a:r>
            <a:r>
              <a:rPr lang="pt-BR" dirty="0" smtClean="0"/>
              <a:t>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o </a:t>
            </a:r>
            <a:r>
              <a:rPr lang="pt-BR" dirty="0"/>
              <a:t>contingente de alunos </a:t>
            </a:r>
            <a:r>
              <a:rPr lang="pt-BR" dirty="0" smtClean="0"/>
              <a:t>é considerável, </a:t>
            </a:r>
            <a:r>
              <a:rPr lang="pt-BR" dirty="0"/>
              <a:t>e, portanto, a tarefa de acompanhar o aprendiz pode-se tornar </a:t>
            </a:r>
            <a:r>
              <a:rPr lang="pt-BR" dirty="0" smtClean="0"/>
              <a:t>árdua;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pt-BR" dirty="0" smtClean="0"/>
              <a:t>normalmente</a:t>
            </a:r>
            <a:r>
              <a:rPr lang="pt-BR" dirty="0"/>
              <a:t>, os </a:t>
            </a:r>
            <a:r>
              <a:rPr lang="pt-BR" dirty="0" smtClean="0"/>
              <a:t>dados são mantidos em </a:t>
            </a:r>
            <a:r>
              <a:rPr lang="pt-BR" dirty="0"/>
              <a:t>bancos de dados e a natureza histórica</a:t>
            </a:r>
          </a:p>
          <a:p>
            <a:r>
              <a:rPr lang="pt-BR" dirty="0"/>
              <a:t>destes dados pode ser útil para análises </a:t>
            </a:r>
            <a:r>
              <a:rPr lang="pt-BR" dirty="0" smtClean="0"/>
              <a:t>prospectivas;</a:t>
            </a:r>
          </a:p>
          <a:p>
            <a:r>
              <a:rPr lang="pt-BR" dirty="0" smtClean="0"/>
              <a:t>3) conforme </a:t>
            </a:r>
            <a:r>
              <a:rPr lang="pt-BR" dirty="0" err="1"/>
              <a:t>Bernhardt</a:t>
            </a:r>
            <a:r>
              <a:rPr lang="pt-BR" dirty="0"/>
              <a:t> (2001), as </a:t>
            </a:r>
            <a:r>
              <a:rPr lang="pt-BR" dirty="0" smtClean="0"/>
              <a:t>decisões baseadas </a:t>
            </a:r>
            <a:r>
              <a:rPr lang="pt-BR" dirty="0"/>
              <a:t>em dados históricos ajudam os educadores a enxergarem quem são seus alunos e </a:t>
            </a:r>
            <a:r>
              <a:rPr lang="pt-BR" dirty="0" smtClean="0"/>
              <a:t>quais qualidades </a:t>
            </a:r>
            <a:r>
              <a:rPr lang="pt-BR" dirty="0"/>
              <a:t>e dificuldades eles compartilham</a:t>
            </a:r>
            <a:r>
              <a:rPr lang="pt-BR" dirty="0" smtClean="0"/>
              <a:t>;</a:t>
            </a:r>
          </a:p>
          <a:p>
            <a:r>
              <a:rPr lang="pt-BR" dirty="0" smtClean="0"/>
              <a:t>4) Johnson </a:t>
            </a:r>
            <a:r>
              <a:rPr lang="pt-BR" dirty="0"/>
              <a:t>(2000) destaca que a implantação de </a:t>
            </a:r>
            <a:r>
              <a:rPr lang="pt-BR" dirty="0" smtClean="0"/>
              <a:t>um programa </a:t>
            </a:r>
            <a:r>
              <a:rPr lang="pt-BR" dirty="0"/>
              <a:t>de coleta e análise de dados pode levar a melhorias na educação como nenhuma </a:t>
            </a:r>
            <a:r>
              <a:rPr lang="pt-BR" dirty="0" smtClean="0"/>
              <a:t>outra inovação </a:t>
            </a:r>
            <a:r>
              <a:rPr lang="pt-BR" dirty="0"/>
              <a:t>o fez</a:t>
            </a:r>
            <a:r>
              <a:rPr lang="pt-BR" dirty="0" smtClean="0"/>
              <a:t>;</a:t>
            </a:r>
          </a:p>
          <a:p>
            <a:r>
              <a:rPr lang="pt-BR" dirty="0" smtClean="0"/>
              <a:t>5) pouco </a:t>
            </a:r>
            <a:r>
              <a:rPr lang="pt-BR" dirty="0"/>
              <a:t>se tem feito em termos de sistemas de suporte a decisão em </a:t>
            </a:r>
            <a:r>
              <a:rPr lang="pt-BR" dirty="0" smtClean="0"/>
              <a:t>educação.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9600" y="1905000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Acompanhamento do Aprendizado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79600" y="2451100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 base nos resultados obtidos pelo sistema, </a:t>
            </a:r>
            <a:r>
              <a:rPr lang="pt-BR" dirty="0"/>
              <a:t>o professor </a:t>
            </a:r>
            <a:r>
              <a:rPr lang="pt-BR" dirty="0" smtClean="0"/>
              <a:t>deverá ter </a:t>
            </a:r>
            <a:r>
              <a:rPr lang="pt-BR" dirty="0"/>
              <a:t>à sua disposição uma série de instrumentos </a:t>
            </a:r>
            <a:r>
              <a:rPr lang="pt-BR" dirty="0" smtClean="0"/>
              <a:t>de suporte educacionais, que </a:t>
            </a:r>
            <a:r>
              <a:rPr lang="pt-BR" dirty="0"/>
              <a:t>numa ocasião ou </a:t>
            </a:r>
            <a:r>
              <a:rPr lang="pt-BR" dirty="0" smtClean="0"/>
              <a:t>noutra, </a:t>
            </a:r>
            <a:r>
              <a:rPr lang="pt-BR" dirty="0"/>
              <a:t>podem ser aplicados, onde os seus </a:t>
            </a:r>
            <a:r>
              <a:rPr lang="pt-BR" dirty="0" smtClean="0"/>
              <a:t>resultados podem </a:t>
            </a:r>
            <a:r>
              <a:rPr lang="pt-BR" dirty="0"/>
              <a:t>prestar um grande serviço para a tomada de decisão. Para </a:t>
            </a:r>
            <a:r>
              <a:rPr lang="pt-BR" dirty="0" err="1"/>
              <a:t>Linderman</a:t>
            </a:r>
            <a:r>
              <a:rPr lang="pt-BR" dirty="0"/>
              <a:t> (1986), tais </a:t>
            </a:r>
            <a:r>
              <a:rPr lang="pt-BR" dirty="0" smtClean="0"/>
              <a:t>decisões podem </a:t>
            </a:r>
            <a:r>
              <a:rPr lang="pt-BR" dirty="0"/>
              <a:t>representar uma </a:t>
            </a:r>
            <a:r>
              <a:rPr lang="pt-BR" b="1" dirty="0"/>
              <a:t>operação preditiva</a:t>
            </a:r>
            <a:r>
              <a:rPr lang="pt-BR" dirty="0"/>
              <a:t>, ou seja, com base no desempenho presente e </a:t>
            </a:r>
            <a:r>
              <a:rPr lang="pt-BR" dirty="0" smtClean="0"/>
              <a:t>passado, deve-se </a:t>
            </a:r>
            <a:r>
              <a:rPr lang="pt-BR" dirty="0"/>
              <a:t>formar um juízo sobre o possível sucesso ou fracasso de um estudante em </a:t>
            </a:r>
            <a:r>
              <a:rPr lang="pt-BR" dirty="0" smtClean="0"/>
              <a:t>várias atividades </a:t>
            </a:r>
            <a:r>
              <a:rPr lang="pt-BR" dirty="0"/>
              <a:t>que ele empreenderá futuramente; ou uma </a:t>
            </a:r>
            <a:r>
              <a:rPr lang="pt-BR" b="1" dirty="0"/>
              <a:t>operação classificatória</a:t>
            </a:r>
            <a:r>
              <a:rPr lang="pt-BR" dirty="0"/>
              <a:t>, onde o </a:t>
            </a:r>
            <a:r>
              <a:rPr lang="pt-BR" dirty="0" smtClean="0"/>
              <a:t>professor classifica </a:t>
            </a:r>
            <a:r>
              <a:rPr lang="pt-BR" dirty="0"/>
              <a:t>os alunos com base na consecução de certos objetivos escolares.</a:t>
            </a:r>
          </a:p>
        </p:txBody>
      </p:sp>
    </p:spTree>
    <p:extLst>
      <p:ext uri="{BB962C8B-B14F-4D97-AF65-F5344CB8AC3E}">
        <p14:creationId xmlns:p14="http://schemas.microsoft.com/office/powerpoint/2010/main" val="2716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38096" y="2258568"/>
            <a:ext cx="9969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Adicionalmente, uma tendência no acompanhamento da aprendizagem é o processo </a:t>
            </a:r>
            <a:r>
              <a:rPr lang="pt-BR" b="1" i="1" dirty="0" err="1" smtClean="0"/>
              <a:t>Datadriven</a:t>
            </a:r>
            <a:r>
              <a:rPr lang="pt-BR" b="1" i="1" dirty="0" smtClean="0"/>
              <a:t> </a:t>
            </a:r>
            <a:r>
              <a:rPr lang="pt-BR" b="1" i="1" dirty="0" err="1" smtClean="0"/>
              <a:t>Decision</a:t>
            </a:r>
            <a:r>
              <a:rPr lang="pt-BR" b="1" i="1" dirty="0" smtClean="0"/>
              <a:t> </a:t>
            </a:r>
            <a:r>
              <a:rPr lang="pt-BR" b="1" i="1" dirty="0" err="1"/>
              <a:t>Making</a:t>
            </a:r>
            <a:r>
              <a:rPr lang="pt-BR" b="1" i="1" dirty="0"/>
              <a:t> </a:t>
            </a:r>
            <a:r>
              <a:rPr lang="pt-BR" dirty="0"/>
              <a:t>(</a:t>
            </a:r>
            <a:r>
              <a:rPr lang="pt-BR" b="1" dirty="0"/>
              <a:t>D3M</a:t>
            </a:r>
            <a:r>
              <a:rPr lang="pt-BR" dirty="0"/>
              <a:t>), onde vários fatores são correlacionados para se verificar </a:t>
            </a:r>
            <a:r>
              <a:rPr lang="pt-BR" dirty="0" smtClean="0"/>
              <a:t>o aprendizado </a:t>
            </a:r>
            <a:r>
              <a:rPr lang="pt-BR" dirty="0"/>
              <a:t>de maneira mais elaborada. O processo </a:t>
            </a:r>
            <a:r>
              <a:rPr lang="pt-BR" dirty="0" smtClean="0"/>
              <a:t>D3M </a:t>
            </a:r>
            <a:r>
              <a:rPr lang="pt-BR" dirty="0"/>
              <a:t>admite o uso de uma base de </a:t>
            </a:r>
            <a:r>
              <a:rPr lang="pt-BR" dirty="0" smtClean="0"/>
              <a:t>dados baseado </a:t>
            </a:r>
            <a:r>
              <a:rPr lang="pt-BR" dirty="0"/>
              <a:t>no aluno, agregando informações sobre a sua vida escolar. Esta base de dados </a:t>
            </a:r>
            <a:r>
              <a:rPr lang="pt-BR" dirty="0" smtClean="0"/>
              <a:t>identifica quem </a:t>
            </a:r>
            <a:r>
              <a:rPr lang="pt-BR" dirty="0"/>
              <a:t>cada estudante é (</a:t>
            </a:r>
            <a:r>
              <a:rPr lang="pt-BR" b="1" dirty="0"/>
              <a:t>dados demográficos </a:t>
            </a:r>
            <a:r>
              <a:rPr lang="pt-BR" dirty="0"/>
              <a:t>como idade, sexo, situação financeira, nível </a:t>
            </a:r>
            <a:r>
              <a:rPr lang="pt-BR" dirty="0" smtClean="0"/>
              <a:t>de escolaridade</a:t>
            </a:r>
            <a:r>
              <a:rPr lang="pt-BR" dirty="0"/>
              <a:t>, região de procedência, </a:t>
            </a:r>
            <a:r>
              <a:rPr lang="pt-BR" dirty="0" err="1"/>
              <a:t>etc</a:t>
            </a:r>
            <a:r>
              <a:rPr lang="pt-BR" dirty="0"/>
              <a:t>; e </a:t>
            </a:r>
            <a:r>
              <a:rPr lang="pt-BR" b="1" dirty="0"/>
              <a:t>dados comportamentais</a:t>
            </a:r>
            <a:r>
              <a:rPr lang="pt-BR" dirty="0"/>
              <a:t>, como o número </a:t>
            </a:r>
            <a:r>
              <a:rPr lang="pt-BR" dirty="0" smtClean="0"/>
              <a:t>de reprovações</a:t>
            </a:r>
            <a:r>
              <a:rPr lang="pt-BR" dirty="0"/>
              <a:t>, a situação no curso, </a:t>
            </a:r>
            <a:r>
              <a:rPr lang="pt-BR" dirty="0" err="1"/>
              <a:t>etc</a:t>
            </a:r>
            <a:r>
              <a:rPr lang="pt-BR" dirty="0"/>
              <a:t>) e o que eles sabem (</a:t>
            </a:r>
            <a:r>
              <a:rPr lang="pt-BR" b="1" dirty="0"/>
              <a:t>dados sobre avaliações</a:t>
            </a:r>
            <a:r>
              <a:rPr lang="pt-BR" dirty="0"/>
              <a:t>). Assim, </a:t>
            </a:r>
            <a:r>
              <a:rPr lang="pt-BR" dirty="0" smtClean="0"/>
              <a:t>o professor </a:t>
            </a:r>
            <a:r>
              <a:rPr lang="pt-BR" dirty="0"/>
              <a:t>pode obter informações individuais, </a:t>
            </a:r>
            <a:r>
              <a:rPr lang="pt-BR" dirty="0" smtClean="0"/>
              <a:t>sumarizar </a:t>
            </a:r>
            <a:r>
              <a:rPr lang="pt-BR" dirty="0"/>
              <a:t>os resultados dos estudantes (agregação) </a:t>
            </a:r>
            <a:r>
              <a:rPr lang="pt-BR" dirty="0" smtClean="0"/>
              <a:t>e reorganizar </a:t>
            </a:r>
            <a:r>
              <a:rPr lang="pt-BR" dirty="0"/>
              <a:t>as informações para </a:t>
            </a:r>
            <a:r>
              <a:rPr lang="pt-BR" dirty="0" smtClean="0"/>
              <a:t>analisar os resultados </a:t>
            </a:r>
            <a:r>
              <a:rPr lang="pt-BR" dirty="0"/>
              <a:t>sob a óptica de diferentes grupos </a:t>
            </a:r>
            <a:r>
              <a:rPr lang="pt-BR" dirty="0" smtClean="0"/>
              <a:t>de estudantes (análise </a:t>
            </a:r>
            <a:r>
              <a:rPr lang="pt-BR" dirty="0"/>
              <a:t>das informações fazendo cruzamentos de dados).</a:t>
            </a:r>
          </a:p>
        </p:txBody>
      </p:sp>
    </p:spTree>
    <p:extLst>
      <p:ext uri="{BB962C8B-B14F-4D97-AF65-F5344CB8AC3E}">
        <p14:creationId xmlns:p14="http://schemas.microsoft.com/office/powerpoint/2010/main" val="30819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509490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62911" y="2401824"/>
            <a:ext cx="9541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Nesta investigação, pode-se utilizar, alguma técnicas de Mineração de Dados para identificar </a:t>
            </a:r>
            <a:r>
              <a:rPr lang="pt-BR" dirty="0"/>
              <a:t>comportamentos e características de </a:t>
            </a:r>
            <a:r>
              <a:rPr lang="pt-BR" dirty="0" smtClean="0"/>
              <a:t>alunos com </a:t>
            </a:r>
            <a:r>
              <a:rPr lang="pt-BR" dirty="0"/>
              <a:t>alto </a:t>
            </a:r>
            <a:r>
              <a:rPr lang="pt-BR" dirty="0" smtClean="0"/>
              <a:t>risco </a:t>
            </a:r>
            <a:r>
              <a:rPr lang="pt-BR" dirty="0"/>
              <a:t>de </a:t>
            </a:r>
            <a:r>
              <a:rPr lang="pt-BR" dirty="0" smtClean="0"/>
              <a:t>evasão escolar ou </a:t>
            </a:r>
            <a:r>
              <a:rPr lang="pt-BR" dirty="0"/>
              <a:t>reprovação em </a:t>
            </a:r>
            <a:r>
              <a:rPr lang="pt-BR" dirty="0" smtClean="0"/>
              <a:t>ambientes de </a:t>
            </a:r>
            <a:r>
              <a:rPr lang="pt-BR" dirty="0"/>
              <a:t>aprendizagem. Ao verificar que um </a:t>
            </a:r>
            <a:r>
              <a:rPr lang="pt-BR" dirty="0" smtClean="0"/>
              <a:t>aluno possui </a:t>
            </a:r>
            <a:r>
              <a:rPr lang="pt-BR" dirty="0"/>
              <a:t>tais comportamentos/características o </a:t>
            </a:r>
            <a:r>
              <a:rPr lang="pt-BR" dirty="0" smtClean="0"/>
              <a:t>sistema deverá alerta </a:t>
            </a:r>
            <a:r>
              <a:rPr lang="pt-BR" dirty="0"/>
              <a:t>o </a:t>
            </a:r>
            <a:r>
              <a:rPr lang="pt-BR" dirty="0" smtClean="0"/>
              <a:t>professor, </a:t>
            </a:r>
            <a:r>
              <a:rPr lang="pt-BR" dirty="0"/>
              <a:t>que poderá tomar as </a:t>
            </a:r>
            <a:r>
              <a:rPr lang="pt-BR" dirty="0" smtClean="0"/>
              <a:t>decisões pedagógicas </a:t>
            </a:r>
            <a:r>
              <a:rPr lang="pt-BR" dirty="0"/>
              <a:t>necessárias para que o aluno fique </a:t>
            </a:r>
            <a:r>
              <a:rPr lang="pt-BR" dirty="0" smtClean="0"/>
              <a:t>mais motivado</a:t>
            </a:r>
            <a:r>
              <a:rPr lang="pt-BR" dirty="0"/>
              <a:t>, volte a aprender e não desista do curso. </a:t>
            </a:r>
            <a:r>
              <a:rPr lang="pt-BR" dirty="0" smtClean="0"/>
              <a:t>Esse recurso pode ser muito </a:t>
            </a:r>
            <a:r>
              <a:rPr lang="pt-BR" dirty="0"/>
              <a:t>interessante, pois o professor </a:t>
            </a:r>
            <a:r>
              <a:rPr lang="pt-BR" dirty="0" smtClean="0"/>
              <a:t>pode melhorar </a:t>
            </a:r>
            <a:r>
              <a:rPr lang="pt-BR" dirty="0"/>
              <a:t>suas técnicas de ensino, e verificar quais </a:t>
            </a:r>
            <a:r>
              <a:rPr lang="pt-BR" dirty="0" smtClean="0"/>
              <a:t>alunos estão </a:t>
            </a:r>
            <a:r>
              <a:rPr lang="pt-BR" dirty="0"/>
              <a:t>passando por dificuldades enquanto ainda </a:t>
            </a:r>
            <a:r>
              <a:rPr lang="pt-BR" dirty="0" smtClean="0"/>
              <a:t>é possível </a:t>
            </a:r>
            <a:r>
              <a:rPr lang="pt-BR" dirty="0"/>
              <a:t>remediar a situação (o que não ocorre </a:t>
            </a:r>
            <a:r>
              <a:rPr lang="pt-BR" dirty="0" smtClean="0"/>
              <a:t>na </a:t>
            </a:r>
            <a:r>
              <a:rPr lang="pt-BR" dirty="0"/>
              <a:t>maioria </a:t>
            </a:r>
            <a:r>
              <a:rPr lang="pt-BR" dirty="0" smtClean="0"/>
              <a:t>das salas </a:t>
            </a:r>
            <a:r>
              <a:rPr lang="pt-BR" dirty="0"/>
              <a:t>de </a:t>
            </a:r>
            <a:r>
              <a:rPr lang="pt-BR" dirty="0" smtClean="0"/>
              <a:t>aula).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1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67712" y="2051304"/>
            <a:ext cx="940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Pode-se também, utilizar nesta investigação, técnicas </a:t>
            </a:r>
            <a:r>
              <a:rPr lang="pt-BR" dirty="0"/>
              <a:t>da </a:t>
            </a:r>
            <a:r>
              <a:rPr lang="pt-BR" dirty="0" smtClean="0"/>
              <a:t>Mineração de Dados </a:t>
            </a:r>
            <a:r>
              <a:rPr lang="pt-BR" dirty="0"/>
              <a:t>para identificar as relações </a:t>
            </a:r>
            <a:r>
              <a:rPr lang="pt-BR" dirty="0" smtClean="0"/>
              <a:t>entre medidas </a:t>
            </a:r>
            <a:r>
              <a:rPr lang="pt-BR" dirty="0"/>
              <a:t>de conhecimento (cognitivas) e </a:t>
            </a:r>
            <a:r>
              <a:rPr lang="pt-BR" dirty="0" smtClean="0"/>
              <a:t>medidas </a:t>
            </a:r>
            <a:r>
              <a:rPr lang="pt-BR" dirty="0" err="1" smtClean="0"/>
              <a:t>metacognitivas</a:t>
            </a:r>
            <a:r>
              <a:rPr lang="pt-BR" dirty="0"/>
              <a:t>. As medidas cognitivas retratam o </a:t>
            </a:r>
            <a:r>
              <a:rPr lang="pt-BR" dirty="0" smtClean="0"/>
              <a:t>real desempenho </a:t>
            </a:r>
            <a:r>
              <a:rPr lang="pt-BR" dirty="0"/>
              <a:t>do aluno na resolução </a:t>
            </a:r>
            <a:r>
              <a:rPr lang="pt-BR" dirty="0" smtClean="0"/>
              <a:t>de problemas, enquanto </a:t>
            </a:r>
            <a:r>
              <a:rPr lang="pt-BR" dirty="0"/>
              <a:t>que as medidas </a:t>
            </a:r>
            <a:r>
              <a:rPr lang="pt-BR" dirty="0" err="1" smtClean="0"/>
              <a:t>metacognitivas</a:t>
            </a:r>
            <a:r>
              <a:rPr lang="pt-BR" dirty="0" smtClean="0"/>
              <a:t> </a:t>
            </a:r>
            <a:r>
              <a:rPr lang="pt-BR" dirty="0"/>
              <a:t>indicam o grau </a:t>
            </a:r>
            <a:r>
              <a:rPr lang="pt-BR" dirty="0" smtClean="0"/>
              <a:t>de consciência do </a:t>
            </a:r>
            <a:r>
              <a:rPr lang="pt-BR" dirty="0"/>
              <a:t>aluno em relação ao </a:t>
            </a:r>
            <a:r>
              <a:rPr lang="pt-BR" dirty="0" smtClean="0"/>
              <a:t>seu próprio </a:t>
            </a:r>
            <a:r>
              <a:rPr lang="pt-BR" dirty="0"/>
              <a:t>conhecimento.</a:t>
            </a:r>
          </a:p>
        </p:txBody>
      </p:sp>
    </p:spTree>
    <p:extLst>
      <p:ext uri="{BB962C8B-B14F-4D97-AF65-F5344CB8AC3E}">
        <p14:creationId xmlns:p14="http://schemas.microsoft.com/office/powerpoint/2010/main" val="21362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1688</TotalTime>
  <Words>2041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Cacho</vt:lpstr>
      <vt:lpstr>Uma Ferramenta de Suporte Educacional, usando Mineração de Dados</vt:lpstr>
      <vt:lpstr>Agenda</vt:lpstr>
      <vt:lpstr>Motivação</vt:lpstr>
      <vt:lpstr>Motivação</vt:lpstr>
      <vt:lpstr>Motivação</vt:lpstr>
      <vt:lpstr>Motivação 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Objetivos</vt:lpstr>
      <vt:lpstr>Objetivos específicos</vt:lpstr>
      <vt:lpstr>Metodologia</vt:lpstr>
      <vt:lpstr>Calendário de atividades</vt:lpstr>
      <vt:lpstr>Lista de temas para artigos</vt:lpstr>
      <vt:lpstr>Referência Bibliográfica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Dashboard para Acompanhar a Aprendizagem do Estudante em um Ambiente de EAD, Utilizando Data Mining</dc:title>
  <dc:creator>José Antonio Cunha</dc:creator>
  <cp:lastModifiedBy>José Antonio Cunha</cp:lastModifiedBy>
  <cp:revision>160</cp:revision>
  <dcterms:created xsi:type="dcterms:W3CDTF">2013-05-13T09:12:19Z</dcterms:created>
  <dcterms:modified xsi:type="dcterms:W3CDTF">2014-03-27T13:32:05Z</dcterms:modified>
</cp:coreProperties>
</file>