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57" r:id="rId4"/>
    <p:sldId id="285" r:id="rId5"/>
    <p:sldId id="273" r:id="rId6"/>
    <p:sldId id="261" r:id="rId7"/>
    <p:sldId id="272" r:id="rId8"/>
    <p:sldId id="279" r:id="rId9"/>
    <p:sldId id="283" r:id="rId10"/>
    <p:sldId id="263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13E7B-8608-4E1F-A18F-BF9BFA99318C}" type="datetimeFigureOut">
              <a:rPr lang="pt-BR" smtClean="0"/>
              <a:t>15/04/2014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E3332-3FF5-4543-B9BF-DBC3186A56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075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E3332-3FF5-4543-B9BF-DBC3186A56D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115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E3332-3FF5-4543-B9BF-DBC3186A56D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156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E3332-3FF5-4543-B9BF-DBC3186A56D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8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D60F-CE9E-4B91-A318-C30D080C740C}" type="datetime1">
              <a:rPr lang="pt-BR" smtClean="0"/>
              <a:t>15/04/2014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UC - Seminário I - Programa Doutoral em Informática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7E82-EA78-4B6E-AB4A-FFC9EF4617B6}" type="datetime1">
              <a:rPr lang="pt-BR" smtClean="0"/>
              <a:t>15/04/2014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UC - Seminário I - Programa Doutoral em Informática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DDE5-F925-40FF-BDC9-3AE3B9A7A288}" type="datetime1">
              <a:rPr lang="pt-BR" smtClean="0"/>
              <a:t>15/04/2014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UC - Seminário I - Programa Doutoral em Informática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21EF-48DF-4593-9C71-CA2D9FA5BE28}" type="datetime1">
              <a:rPr lang="pt-BR" smtClean="0"/>
              <a:t>15/04/2014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UC - Seminário I - Programa Doutoral em Informática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1B61-7732-483F-B4FB-36357A58428B}" type="datetime1">
              <a:rPr lang="pt-BR" smtClean="0"/>
              <a:t>15/04/2014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UC - Seminário I - Programa Doutoral em Informática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242E-8AE3-4511-9074-C62FC3EC8686}" type="datetime1">
              <a:rPr lang="pt-BR" smtClean="0"/>
              <a:t>15/04/2014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UC - Seminário I - Programa Doutoral em Informática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286F-2AE9-47A0-853F-464B1EA5B5E6}" type="datetime1">
              <a:rPr lang="pt-BR" smtClean="0"/>
              <a:t>15/04/2014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UC - Seminário I - Programa Doutoral em Informática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2597-BC5E-45B0-B7F7-CE642D073A31}" type="datetime1">
              <a:rPr lang="pt-BR" smtClean="0"/>
              <a:t>15/04/2014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UC - Seminário I - Programa Doutoral em Informática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F5A-69F1-472B-A9CF-03FF9DBDD1D1}" type="datetime1">
              <a:rPr lang="pt-BR" smtClean="0"/>
              <a:t>15/04/2014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UC - Seminário I - Programa Doutoral em Informática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930E-4F0B-4461-849F-54C82661519A}" type="datetime1">
              <a:rPr lang="pt-BR" smtClean="0"/>
              <a:t>15/04/2014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UC - Seminário I - Programa Doutoral em Informática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0963-8A18-49B5-8507-22A4EBCBF743}" type="datetime1">
              <a:rPr lang="pt-BR" smtClean="0"/>
              <a:t>15/04/2014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UC - Seminário I - Programa Doutoral em Informática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BA33-0C41-43C2-B6A6-176A5211C5E1}" type="datetime1">
              <a:rPr lang="pt-BR" smtClean="0"/>
              <a:t>15/04/2014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UC - Seminário I - Programa Doutoral em Informática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26B-9681-4E16-8030-884AFFC0404C}" type="datetime1">
              <a:rPr lang="pt-BR" smtClean="0"/>
              <a:t>15/04/2014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UC - Seminário I - Programa Doutoral em Informática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28D3-9597-4DBA-BA1C-E0E8CB4DB2E5}" type="datetime1">
              <a:rPr lang="pt-BR" smtClean="0"/>
              <a:t>15/04/2014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UC - Seminário I - Programa Doutoral em Informática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B23B-F03C-4CF8-A71C-1F355C322BF8}" type="datetime1">
              <a:rPr lang="pt-BR" smtClean="0"/>
              <a:t>15/04/2014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UC - Seminário I - Programa Doutoral em Informática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22EF-2513-4E2A-B08D-3377F063599E}" type="datetime1">
              <a:rPr lang="pt-BR" smtClean="0"/>
              <a:t>15/04/2014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UC - Seminário I - Programa Doutoral em Informática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F827-C450-40A4-A24B-855828D16D95}" type="datetime1">
              <a:rPr lang="pt-BR" smtClean="0"/>
              <a:t>15/04/2014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UC - Seminário I - Programa Doutoral em Informática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47545" y="2270417"/>
            <a:ext cx="8915399" cy="1118959"/>
          </a:xfrm>
        </p:spPr>
        <p:txBody>
          <a:bodyPr>
            <a:normAutofit/>
          </a:bodyPr>
          <a:lstStyle/>
          <a:p>
            <a:r>
              <a:rPr lang="pt-PT" sz="2400" b="1" dirty="0" smtClean="0"/>
              <a:t>Uma Ferramenta de Suporte Educacional, usando Mineração de Dados e Raciocínio Baseado em Casos</a:t>
            </a:r>
            <a:endParaRPr lang="pt-BR" sz="2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47545" y="4142537"/>
            <a:ext cx="8915399" cy="1126283"/>
          </a:xfrm>
        </p:spPr>
        <p:txBody>
          <a:bodyPr>
            <a:normAutofit lnSpcReduction="10000"/>
          </a:bodyPr>
          <a:lstStyle/>
          <a:p>
            <a:endParaRPr lang="pt-BR" dirty="0" smtClean="0"/>
          </a:p>
          <a:p>
            <a:r>
              <a:rPr lang="pt-BR" b="1" dirty="0" smtClean="0"/>
              <a:t>Orientador</a:t>
            </a:r>
            <a:r>
              <a:rPr lang="pt-BR" dirty="0" smtClean="0"/>
              <a:t>: César </a:t>
            </a:r>
            <a:r>
              <a:rPr lang="pt-BR" dirty="0" err="1" smtClean="0"/>
              <a:t>Analide</a:t>
            </a:r>
            <a:endParaRPr lang="pt-BR" dirty="0"/>
          </a:p>
          <a:p>
            <a:r>
              <a:rPr lang="pt-BR" b="1" dirty="0" smtClean="0"/>
              <a:t>Palestrante</a:t>
            </a:r>
            <a:r>
              <a:rPr lang="pt-BR" dirty="0" smtClean="0"/>
              <a:t>: José Antônio da Cunha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88654" y="266335"/>
            <a:ext cx="941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Universidade do Minho</a:t>
            </a:r>
          </a:p>
          <a:p>
            <a:pPr algn="ctr"/>
            <a:r>
              <a:rPr lang="pt-BR" sz="2800" b="1" dirty="0" smtClean="0"/>
              <a:t>Departamento de Informática</a:t>
            </a:r>
          </a:p>
          <a:p>
            <a:pPr algn="ctr"/>
            <a:r>
              <a:rPr lang="pt-BR" sz="2800" b="1" dirty="0" smtClean="0"/>
              <a:t>Programa Doutoral em Informática - PDINF</a:t>
            </a:r>
            <a:endParaRPr lang="pt-BR" sz="28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11579" cy="67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2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/>
          <p:nvPr/>
        </p:nvPicPr>
        <p:blipFill>
          <a:blip r:embed="rId3"/>
          <a:stretch>
            <a:fillRect/>
          </a:stretch>
        </p:blipFill>
        <p:spPr>
          <a:xfrm>
            <a:off x="245458" y="2518982"/>
            <a:ext cx="3759108" cy="298265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895" y="3351085"/>
            <a:ext cx="4596385" cy="343986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2611" y="4523099"/>
            <a:ext cx="1085850" cy="7524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1783" y="4523099"/>
            <a:ext cx="1076325" cy="8858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3609" y="44177"/>
            <a:ext cx="3273047" cy="3306908"/>
          </a:xfrm>
          <a:prstGeom prst="rect">
            <a:avLst/>
          </a:prstGeom>
        </p:spPr>
      </p:pic>
      <p:sp>
        <p:nvSpPr>
          <p:cNvPr id="10" name="Seta em curva para baixo 9"/>
          <p:cNvSpPr/>
          <p:nvPr/>
        </p:nvSpPr>
        <p:spPr>
          <a:xfrm rot="2601114">
            <a:off x="4209371" y="2112806"/>
            <a:ext cx="1359241" cy="111492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Seta para a esquerda e para cima 10"/>
          <p:cNvSpPr/>
          <p:nvPr/>
        </p:nvSpPr>
        <p:spPr>
          <a:xfrm>
            <a:off x="11352276" y="3387528"/>
            <a:ext cx="644652" cy="159410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em curva para baixo 11"/>
          <p:cNvSpPr/>
          <p:nvPr/>
        </p:nvSpPr>
        <p:spPr>
          <a:xfrm rot="2340048">
            <a:off x="8883015" y="3609905"/>
            <a:ext cx="773049" cy="76212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376672" y="2980944"/>
            <a:ext cx="332327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Fase de Mineração dos dados</a:t>
            </a:r>
            <a:endParaRPr lang="pt-BR" sz="16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21074" y="2121408"/>
            <a:ext cx="379104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Fase de preparação dos dados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0011250" y="3859969"/>
            <a:ext cx="148580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Problema?</a:t>
            </a:r>
            <a:endParaRPr lang="pt-BR" dirty="0"/>
          </a:p>
        </p:txBody>
      </p:sp>
      <p:pic>
        <p:nvPicPr>
          <p:cNvPr id="1028" name="Picture 4" descr="http://www.pt.clipproject.info/clipartgaleria.html?task=download&amp;id=115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9674">
            <a:off x="9705262" y="5526337"/>
            <a:ext cx="1091962" cy="116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ta em curva para a direita 2"/>
          <p:cNvSpPr/>
          <p:nvPr/>
        </p:nvSpPr>
        <p:spPr>
          <a:xfrm>
            <a:off x="9132125" y="5501639"/>
            <a:ext cx="593766" cy="43602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>
          <a:xfrm>
            <a:off x="252732" y="6315635"/>
            <a:ext cx="3759386" cy="365125"/>
          </a:xfrm>
        </p:spPr>
        <p:txBody>
          <a:bodyPr/>
          <a:lstStyle/>
          <a:p>
            <a:r>
              <a:rPr lang="pt-BR" dirty="0" smtClean="0"/>
              <a:t>UC - Seminário I - Programa Doutoral em Informática</a:t>
            </a:r>
            <a:endParaRPr lang="en-US" dirty="0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85E3-52B3-4C77-B1EB-1C28595FE505}" type="datetime1">
              <a:rPr lang="pt-BR" smtClean="0"/>
              <a:t>15/04/2014</a:t>
            </a:fld>
            <a:endParaRPr lang="en-US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11579" cy="676894"/>
          </a:xfrm>
          <a:prstGeom prst="rect">
            <a:avLst/>
          </a:prstGeom>
        </p:spPr>
      </p:pic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1761652" y="647860"/>
            <a:ext cx="8911687" cy="62279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34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781837" y="2852756"/>
            <a:ext cx="8345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Obrigado pela atenção!</a:t>
            </a:r>
            <a:endParaRPr lang="pt-BR" sz="40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11579" cy="676894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8C89-AE2A-4072-8F19-0EA7F1084190}" type="datetime1">
              <a:rPr lang="pt-BR" smtClean="0"/>
              <a:t>15/04/2014</a:t>
            </a:fld>
            <a:endParaRPr lang="en-US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dirty="0" smtClean="0"/>
              <a:t>UC - Seminário I - Programa Doutoral em Informática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8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1652" y="647860"/>
            <a:ext cx="8911687" cy="62279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592924" y="1567049"/>
            <a:ext cx="92041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Motivação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Questionamentos;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Variáveis envolvidas;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Acompanhamento do aprendizado.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Objetivos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Objetivos gerais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Justificativas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Mineração de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Mineração de Dados </a:t>
            </a:r>
            <a:r>
              <a:rPr lang="pt-BR" dirty="0" smtClean="0"/>
              <a:t>Educacionais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Relevância do tema.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Estratégia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Disponibilidade dos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Metodologia;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Agradecimentos;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DDC7-2F78-4C23-8329-94AC84186DBF}" type="datetime1">
              <a:rPr lang="pt-BR" smtClean="0"/>
              <a:t>15/04/2014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9212" y="6408933"/>
            <a:ext cx="7619999" cy="365125"/>
          </a:xfrm>
        </p:spPr>
        <p:txBody>
          <a:bodyPr/>
          <a:lstStyle/>
          <a:p>
            <a:pPr algn="ctr"/>
            <a:r>
              <a:rPr lang="pt-BR" dirty="0" smtClean="0"/>
              <a:t>UC - Seminário I - Programa Doutoral em Informática</a:t>
            </a:r>
            <a:endParaRPr lang="en-US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11579" cy="67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190588" y="2191484"/>
            <a:ext cx="9574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 smtClean="0"/>
              <a:t>Porque, tantas evasões?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 smtClean="0"/>
              <a:t>Porque, tantas reprovações?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 smtClean="0"/>
              <a:t>Porque, os alunos têm dificuldades em algumas disciplinas (ex.: algoritmo, estrutura de dados)</a:t>
            </a:r>
            <a:r>
              <a:rPr lang="pt-BR" dirty="0"/>
              <a:t>?</a:t>
            </a:r>
            <a:endParaRPr lang="pt-BR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2251215" y="1808712"/>
            <a:ext cx="925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Questionamentos:</a:t>
            </a:r>
            <a:endParaRPr lang="pt-BR" sz="20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251215" y="3989783"/>
            <a:ext cx="96237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Esta dificuldade se justifica por diversos motivos, dentre </a:t>
            </a:r>
            <a:r>
              <a:rPr lang="pt-BR" dirty="0" smtClean="0"/>
              <a:t>eles: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 </a:t>
            </a:r>
            <a:r>
              <a:rPr lang="pt-BR" dirty="0"/>
              <a:t>a falta de estudos mais aprofundados sobre estas </a:t>
            </a:r>
            <a:r>
              <a:rPr lang="pt-BR" dirty="0" smtClean="0"/>
              <a:t>questões;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e </a:t>
            </a:r>
            <a:r>
              <a:rPr lang="pt-BR" dirty="0"/>
              <a:t>a grande quantidade de variáveis envolvidas em tais </a:t>
            </a:r>
            <a:r>
              <a:rPr lang="pt-BR" dirty="0" smtClean="0"/>
              <a:t>questões;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Grande quantidade de dados envolvidos. 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Na maioria das vezes os gestores olham para dos dados presentes (momento).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96AC-88C9-4D91-BF89-FD2C530C02A0}" type="datetime1">
              <a:rPr lang="pt-BR" smtClean="0"/>
              <a:t>15/04/2014</a:t>
            </a:fld>
            <a:endParaRPr lang="en-US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mtClean="0"/>
              <a:t>UC - Seminário I - Programa Doutoral em Informática</a:t>
            </a:r>
            <a:endParaRPr lang="en-US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11579" cy="676894"/>
          </a:xfrm>
          <a:prstGeom prst="rect">
            <a:avLst/>
          </a:prstGeom>
        </p:spPr>
      </p:pic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1761652" y="647860"/>
            <a:ext cx="8911687" cy="62279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852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267712" y="1905000"/>
            <a:ext cx="9595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Variáveis envolvidas</a:t>
            </a:r>
            <a:endParaRPr lang="pt-BR" sz="20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2267712" y="2274332"/>
            <a:ext cx="9595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Os dados acadêmicos estão em bases de dados, </a:t>
            </a:r>
            <a:r>
              <a:rPr lang="pt-BR" dirty="0"/>
              <a:t>agregando informações sobre a v</a:t>
            </a:r>
            <a:r>
              <a:rPr lang="pt-BR" dirty="0" smtClean="0"/>
              <a:t>ida escolar do aluno. </a:t>
            </a:r>
            <a:r>
              <a:rPr lang="pt-BR" dirty="0"/>
              <a:t>Esta base de dados identifica quem cada estudante é (</a:t>
            </a:r>
            <a:r>
              <a:rPr lang="pt-BR" b="1" dirty="0"/>
              <a:t>dados demográficos </a:t>
            </a:r>
            <a:r>
              <a:rPr lang="pt-BR" dirty="0"/>
              <a:t>como idade, sexo, situação </a:t>
            </a:r>
            <a:r>
              <a:rPr lang="pt-BR" dirty="0" smtClean="0"/>
              <a:t>financeira dos pais, </a:t>
            </a:r>
            <a:r>
              <a:rPr lang="pt-BR" dirty="0"/>
              <a:t>nível de </a:t>
            </a:r>
            <a:r>
              <a:rPr lang="pt-BR" dirty="0" smtClean="0"/>
              <a:t>escolaridade dos pais, </a:t>
            </a:r>
            <a:r>
              <a:rPr lang="pt-BR" dirty="0"/>
              <a:t>região de procedência, </a:t>
            </a:r>
            <a:r>
              <a:rPr lang="pt-BR" dirty="0" err="1"/>
              <a:t>etc</a:t>
            </a:r>
            <a:r>
              <a:rPr lang="pt-BR" dirty="0"/>
              <a:t>; e </a:t>
            </a:r>
            <a:r>
              <a:rPr lang="pt-BR" b="1" dirty="0"/>
              <a:t>dados comportamentais</a:t>
            </a:r>
            <a:r>
              <a:rPr lang="pt-BR" dirty="0"/>
              <a:t>, como o número de reprovações, a situação no curso, </a:t>
            </a:r>
            <a:r>
              <a:rPr lang="pt-BR" dirty="0" smtClean="0"/>
              <a:t>e os </a:t>
            </a:r>
            <a:r>
              <a:rPr lang="pt-BR" b="1" dirty="0" smtClean="0"/>
              <a:t>dados </a:t>
            </a:r>
            <a:r>
              <a:rPr lang="pt-BR" b="1" dirty="0"/>
              <a:t>sobre </a:t>
            </a:r>
            <a:r>
              <a:rPr lang="pt-BR" b="1" dirty="0" smtClean="0"/>
              <a:t>avaliações</a:t>
            </a:r>
            <a:r>
              <a:rPr lang="pt-BR" dirty="0"/>
              <a:t>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584448" y="4693920"/>
            <a:ext cx="660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Uma visão geral: aluno, professor e instituição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E4AB-3FFE-4373-AE52-B9F868226247}" type="datetime1">
              <a:rPr lang="pt-BR" smtClean="0"/>
              <a:t>15/04/2014</a:t>
            </a:fld>
            <a:endParaRPr lang="en-US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dirty="0" smtClean="0"/>
              <a:t>UC - Seminário I - Programa Doutoral em Informática</a:t>
            </a:r>
            <a:endParaRPr lang="en-US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11579" cy="676894"/>
          </a:xfrm>
          <a:prstGeom prst="rect">
            <a:avLst/>
          </a:prstGeom>
        </p:spPr>
      </p:pic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1761652" y="647860"/>
            <a:ext cx="8911687" cy="62279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1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879600" y="1905000"/>
            <a:ext cx="9944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Acompanhamento do Aprendizado</a:t>
            </a:r>
            <a:endParaRPr 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879600" y="2377948"/>
            <a:ext cx="9944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Disponibilizar para o professor instrumentos de suporte educacionais, para que o mesmo possa acompanhar o desempenho do(s) aluno(s) e, dessa forma ele possa:</a:t>
            </a:r>
          </a:p>
          <a:p>
            <a:pPr algn="just"/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Detectar alunos com situações problemáticas, e tomar as devidas providencias de imediato (bimestre a bimestre).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O sistema deve fornecer solução para o problema. 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891-5F27-4B85-AFD4-F0527991A3DA}" type="datetime1">
              <a:rPr lang="pt-BR" smtClean="0"/>
              <a:t>15/04/2014</a:t>
            </a:fld>
            <a:endParaRPr lang="en-US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dirty="0" smtClean="0"/>
              <a:t>UC - Seminário I - Programa Doutoral em Informática</a:t>
            </a:r>
            <a:endParaRPr lang="en-US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11579" cy="676894"/>
          </a:xfrm>
          <a:prstGeom prst="rect">
            <a:avLst/>
          </a:prstGeom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761652" y="647860"/>
            <a:ext cx="8911687" cy="62279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648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41712" y="3148880"/>
            <a:ext cx="9503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t-BR" dirty="0" smtClean="0"/>
              <a:t>Quais </a:t>
            </a:r>
            <a:r>
              <a:rPr lang="pt-BR" dirty="0"/>
              <a:t>são </a:t>
            </a:r>
            <a:r>
              <a:rPr lang="pt-BR" dirty="0" smtClean="0"/>
              <a:t>as causas </a:t>
            </a:r>
            <a:r>
              <a:rPr lang="pt-BR" dirty="0"/>
              <a:t>que implicam no alto índice de desistências e de reprovações dos </a:t>
            </a:r>
            <a:r>
              <a:rPr lang="pt-BR" dirty="0" smtClean="0"/>
              <a:t>alunos;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dirty="0" smtClean="0"/>
              <a:t>Porque </a:t>
            </a:r>
            <a:r>
              <a:rPr lang="pt-BR" dirty="0"/>
              <a:t>existe hoje um certo desinteresse por parte dos alunos em alguns cursos ministrados pelo </a:t>
            </a:r>
            <a:r>
              <a:rPr lang="pt-BR" dirty="0" smtClean="0"/>
              <a:t>IFRN e principalmente;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dirty="0" smtClean="0"/>
              <a:t>o que está influenciando no mau desempenho escolar dos alunos.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dirty="0" smtClean="0"/>
              <a:t>Apresentar soluções para os problemas identificados (</a:t>
            </a:r>
            <a:r>
              <a:rPr lang="pt-BR" b="1" dirty="0" smtClean="0"/>
              <a:t>RBC</a:t>
            </a:r>
            <a:r>
              <a:rPr lang="pt-BR" dirty="0" smtClean="0"/>
              <a:t>)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dirty="0" smtClean="0"/>
              <a:t>gestores.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dirty="0" smtClean="0"/>
              <a:t>Sugerir atividades complementares, para o aluno desenvolver, para melhorar o seu desempenho escolar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dirty="0" smtClean="0"/>
              <a:t>alunos.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389632" y="1905000"/>
            <a:ext cx="9497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Desenvolver uma </a:t>
            </a:r>
            <a:r>
              <a:rPr lang="pt-BR" b="1" dirty="0" smtClean="0"/>
              <a:t>Ferramenta de Suporte Educacional</a:t>
            </a:r>
            <a:r>
              <a:rPr lang="pt-BR" dirty="0" smtClean="0"/>
              <a:t>, usando as tecnologias de Mineração de Dados (</a:t>
            </a:r>
            <a:r>
              <a:rPr lang="pt-BR" b="1" dirty="0" smtClean="0"/>
              <a:t>MD</a:t>
            </a:r>
            <a:r>
              <a:rPr lang="pt-BR" dirty="0" smtClean="0"/>
              <a:t>) (em inglês </a:t>
            </a:r>
            <a:r>
              <a:rPr lang="pt-BR" i="1" dirty="0" smtClean="0"/>
              <a:t>Data Mining</a:t>
            </a:r>
            <a:r>
              <a:rPr lang="pt-BR" dirty="0" smtClean="0"/>
              <a:t> - </a:t>
            </a:r>
            <a:r>
              <a:rPr lang="pt-BR" b="1" dirty="0" smtClean="0"/>
              <a:t>DM</a:t>
            </a:r>
            <a:r>
              <a:rPr lang="pt-BR" dirty="0" smtClean="0"/>
              <a:t>) e Raciocínio Baseados em Casos (</a:t>
            </a:r>
            <a:r>
              <a:rPr lang="pt-BR" b="1" dirty="0" smtClean="0"/>
              <a:t>RBC</a:t>
            </a:r>
            <a:r>
              <a:rPr lang="pt-BR" dirty="0" smtClean="0"/>
              <a:t>) (em </a:t>
            </a:r>
            <a:r>
              <a:rPr lang="pt-BR" dirty="0" err="1" smtClean="0"/>
              <a:t>ingês</a:t>
            </a:r>
            <a:r>
              <a:rPr lang="pt-BR" dirty="0" smtClean="0"/>
              <a:t> </a:t>
            </a:r>
            <a:r>
              <a:rPr lang="pt-BR" i="1" dirty="0" smtClean="0"/>
              <a:t>Case-</a:t>
            </a:r>
            <a:r>
              <a:rPr lang="pt-BR" i="1" dirty="0" err="1" smtClean="0"/>
              <a:t>Based</a:t>
            </a:r>
            <a:r>
              <a:rPr lang="pt-BR" i="1" dirty="0" smtClean="0"/>
              <a:t> </a:t>
            </a:r>
            <a:r>
              <a:rPr lang="pt-BR" i="1" dirty="0" err="1" smtClean="0"/>
              <a:t>Reasoning</a:t>
            </a:r>
            <a:r>
              <a:rPr lang="pt-BR" i="1" dirty="0" smtClean="0"/>
              <a:t> </a:t>
            </a:r>
            <a:r>
              <a:rPr lang="pt-BR" dirty="0" smtClean="0"/>
              <a:t>– </a:t>
            </a:r>
            <a:r>
              <a:rPr lang="pt-BR" b="1" dirty="0" smtClean="0"/>
              <a:t>CBR</a:t>
            </a:r>
            <a:r>
              <a:rPr lang="pt-BR" dirty="0" smtClean="0"/>
              <a:t>), para responder as seguintes questões: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CA71-FBB9-4781-876C-5A8F69C43CD2}" type="datetime1">
              <a:rPr lang="pt-BR" smtClean="0"/>
              <a:t>15/04/2014</a:t>
            </a:fld>
            <a:endParaRPr lang="en-US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dirty="0" smtClean="0"/>
              <a:t>UC - Seminário I - Programa Doutoral em Informática</a:t>
            </a:r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2363587" y="1520042"/>
            <a:ext cx="7433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Objetivos gerais</a:t>
            </a:r>
            <a:endParaRPr lang="pt-BR" sz="2000" b="1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11579" cy="676894"/>
          </a:xfrm>
          <a:prstGeom prst="rect">
            <a:avLst/>
          </a:prstGeom>
        </p:spPr>
      </p:pic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1761652" y="647860"/>
            <a:ext cx="8911687" cy="62279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Objetivos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38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328672" y="2380488"/>
            <a:ext cx="9444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uso de Mineração de Dados é justificado </a:t>
            </a:r>
            <a:r>
              <a:rPr lang="pt-BR" dirty="0" smtClean="0"/>
              <a:t>por </a:t>
            </a:r>
            <a:r>
              <a:rPr lang="pt-BR" dirty="0"/>
              <a:t>vários motivos</a:t>
            </a:r>
            <a:r>
              <a:rPr lang="pt-BR" dirty="0" smtClean="0"/>
              <a:t>: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pt-BR" dirty="0" smtClean="0"/>
              <a:t>o </a:t>
            </a:r>
            <a:r>
              <a:rPr lang="pt-BR" dirty="0"/>
              <a:t>contingente de alunos </a:t>
            </a:r>
            <a:r>
              <a:rPr lang="pt-BR" dirty="0" smtClean="0"/>
              <a:t>é considerável;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pt-BR" dirty="0" smtClean="0"/>
              <a:t>normalmente</a:t>
            </a:r>
            <a:r>
              <a:rPr lang="pt-BR" dirty="0"/>
              <a:t>, os </a:t>
            </a:r>
            <a:r>
              <a:rPr lang="pt-BR" dirty="0" smtClean="0"/>
              <a:t>dados são mantidos em </a:t>
            </a:r>
            <a:r>
              <a:rPr lang="pt-BR" dirty="0"/>
              <a:t>bancos de dados </a:t>
            </a:r>
            <a:r>
              <a:rPr lang="pt-BR" dirty="0" smtClean="0"/>
              <a:t>históricos;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pt-BR" dirty="0"/>
              <a:t>identificar as relações entre medidas de conhecimento (cognitivas</a:t>
            </a:r>
            <a:r>
              <a:rPr lang="pt-BR" dirty="0" smtClean="0"/>
              <a:t>);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pt-BR" i="1" dirty="0"/>
              <a:t>A </a:t>
            </a:r>
            <a:r>
              <a:rPr lang="pt-BR" i="1" dirty="0" smtClean="0"/>
              <a:t>Mineração </a:t>
            </a:r>
            <a:r>
              <a:rPr lang="pt-BR" i="1" dirty="0"/>
              <a:t>de </a:t>
            </a:r>
            <a:r>
              <a:rPr lang="pt-BR" i="1" dirty="0" smtClean="0"/>
              <a:t>Dados </a:t>
            </a:r>
            <a:r>
              <a:rPr lang="pt-BR" i="1" dirty="0"/>
              <a:t>E</a:t>
            </a:r>
            <a:r>
              <a:rPr lang="pt-BR" i="1" dirty="0" smtClean="0"/>
              <a:t>ducacionais </a:t>
            </a:r>
            <a:r>
              <a:rPr lang="pt-BR" i="1" dirty="0"/>
              <a:t>(</a:t>
            </a:r>
            <a:r>
              <a:rPr lang="pt-BR" b="1" i="1" dirty="0"/>
              <a:t>EDM</a:t>
            </a:r>
            <a:r>
              <a:rPr lang="pt-BR" i="1" dirty="0"/>
              <a:t>) é uma área recente de </a:t>
            </a:r>
            <a:r>
              <a:rPr lang="pt-BR" i="1" dirty="0" smtClean="0"/>
              <a:t>pesquisa.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328672" y="1905000"/>
            <a:ext cx="9495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Mineração de Dados</a:t>
            </a:r>
            <a:endParaRPr lang="pt-BR" sz="2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244436" y="5450774"/>
            <a:ext cx="926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 smtClean="0"/>
              <a:t>Educational</a:t>
            </a:r>
            <a:r>
              <a:rPr lang="pt-BR" i="1" dirty="0" smtClean="0"/>
              <a:t> Data Mining </a:t>
            </a:r>
            <a:r>
              <a:rPr lang="pt-BR" dirty="0" smtClean="0"/>
              <a:t>- </a:t>
            </a:r>
            <a:r>
              <a:rPr lang="pt-BR" b="1" dirty="0" smtClean="0"/>
              <a:t>EDM</a:t>
            </a:r>
            <a:endParaRPr lang="pt-BR" b="1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2A5A-0513-4E24-BA04-053BFDAE1C73}" type="datetime1">
              <a:rPr lang="pt-BR" smtClean="0"/>
              <a:t>15/04/2014</a:t>
            </a:fld>
            <a:endParaRPr lang="en-US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dirty="0" smtClean="0"/>
              <a:t>UC - Seminário I - Programa Doutoral em Informática</a:t>
            </a:r>
            <a:endParaRPr lang="en-US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11579" cy="676894"/>
          </a:xfrm>
          <a:prstGeom prst="rect">
            <a:avLst/>
          </a:prstGeom>
        </p:spPr>
      </p:pic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1761652" y="647860"/>
            <a:ext cx="8911687" cy="62279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Justificativas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13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270565" y="2068690"/>
            <a:ext cx="8924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 comunidade </a:t>
            </a:r>
            <a:r>
              <a:rPr lang="pt-BR" dirty="0" smtClean="0"/>
              <a:t>de </a:t>
            </a:r>
            <a:r>
              <a:rPr lang="pt-BR" i="1" dirty="0" err="1" smtClean="0"/>
              <a:t>Educational</a:t>
            </a:r>
            <a:r>
              <a:rPr lang="pt-BR" i="1" dirty="0" smtClean="0"/>
              <a:t> Data Mining</a:t>
            </a:r>
            <a:r>
              <a:rPr lang="pt-BR" dirty="0" smtClean="0"/>
              <a:t> (</a:t>
            </a:r>
            <a:r>
              <a:rPr lang="pt-BR" b="1" dirty="0" smtClean="0"/>
              <a:t>EDM)</a:t>
            </a:r>
            <a:r>
              <a:rPr lang="pt-BR" dirty="0" smtClean="0"/>
              <a:t> </a:t>
            </a:r>
            <a:r>
              <a:rPr lang="pt-BR" dirty="0"/>
              <a:t>vem crescendo rapidamente</a:t>
            </a:r>
            <a:r>
              <a:rPr lang="pt-BR" dirty="0" smtClean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Em </a:t>
            </a:r>
            <a:r>
              <a:rPr lang="pt-BR" dirty="0"/>
              <a:t>2008 criou-se a Conferência Internacional </a:t>
            </a:r>
            <a:r>
              <a:rPr lang="pt-BR" dirty="0" smtClean="0"/>
              <a:t>sobre Mineração </a:t>
            </a:r>
            <a:r>
              <a:rPr lang="pt-BR" dirty="0"/>
              <a:t>de Dados Educacionais (</a:t>
            </a:r>
            <a:r>
              <a:rPr lang="pt-BR" i="1" dirty="0" err="1" smtClean="0"/>
              <a:t>International</a:t>
            </a:r>
            <a:r>
              <a:rPr lang="pt-BR" i="1" dirty="0" smtClean="0"/>
              <a:t> </a:t>
            </a:r>
            <a:r>
              <a:rPr lang="pt-BR" i="1" dirty="0" err="1" smtClean="0"/>
              <a:t>Conference</a:t>
            </a:r>
            <a:r>
              <a:rPr lang="pt-BR" i="1" dirty="0" smtClean="0"/>
              <a:t> </a:t>
            </a:r>
            <a:r>
              <a:rPr lang="pt-BR" i="1" dirty="0" err="1"/>
              <a:t>on</a:t>
            </a:r>
            <a:r>
              <a:rPr lang="pt-BR" i="1" dirty="0"/>
              <a:t> </a:t>
            </a:r>
            <a:r>
              <a:rPr lang="pt-BR" i="1" dirty="0" err="1"/>
              <a:t>Educational</a:t>
            </a:r>
            <a:r>
              <a:rPr lang="pt-BR" i="1" dirty="0"/>
              <a:t> Data Mining</a:t>
            </a:r>
            <a:r>
              <a:rPr lang="pt-BR" dirty="0" smtClean="0"/>
              <a:t>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 74 </a:t>
            </a:r>
            <a:r>
              <a:rPr lang="pt-BR" dirty="0"/>
              <a:t>artigos </a:t>
            </a:r>
            <a:r>
              <a:rPr lang="pt-BR" dirty="0" smtClean="0"/>
              <a:t>3ª edição.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A Revista de </a:t>
            </a:r>
            <a:r>
              <a:rPr lang="pt-BR" dirty="0"/>
              <a:t>Mineração de Dados Educacionais (</a:t>
            </a:r>
            <a:r>
              <a:rPr lang="pt-BR" i="1" dirty="0" err="1"/>
              <a:t>Journal</a:t>
            </a:r>
            <a:r>
              <a:rPr lang="pt-BR" i="1" dirty="0"/>
              <a:t> </a:t>
            </a:r>
            <a:r>
              <a:rPr lang="pt-BR" i="1" dirty="0" err="1" smtClean="0"/>
              <a:t>of</a:t>
            </a:r>
            <a:r>
              <a:rPr lang="pt-BR" i="1" dirty="0" smtClean="0"/>
              <a:t> </a:t>
            </a:r>
            <a:r>
              <a:rPr lang="pt-BR" i="1" dirty="0" err="1" smtClean="0"/>
              <a:t>Educational</a:t>
            </a:r>
            <a:r>
              <a:rPr lang="pt-BR" i="1" dirty="0" smtClean="0"/>
              <a:t> </a:t>
            </a:r>
            <a:r>
              <a:rPr lang="pt-BR" i="1" dirty="0"/>
              <a:t>Data Mining</a:t>
            </a:r>
            <a:r>
              <a:rPr lang="pt-BR" dirty="0" smtClean="0"/>
              <a:t>)</a:t>
            </a:r>
            <a:r>
              <a:rPr lang="pt-BR" dirty="0" smtClean="0">
                <a:sym typeface="Wingdings" panose="05000000000000000000" pitchFamily="2" charset="2"/>
              </a:rPr>
              <a:t>Nov</a:t>
            </a:r>
            <a:r>
              <a:rPr lang="pt-BR" dirty="0" smtClean="0"/>
              <a:t>embro </a:t>
            </a:r>
            <a:r>
              <a:rPr lang="pt-BR" dirty="0"/>
              <a:t>de 2009. </a:t>
            </a:r>
            <a:endParaRPr lang="pt-BR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Publicou </a:t>
            </a:r>
            <a:r>
              <a:rPr lang="pt-BR" dirty="0"/>
              <a:t>dois livros sobre o assunto em 2006 </a:t>
            </a:r>
            <a:r>
              <a:rPr lang="pt-BR" dirty="0" smtClean="0"/>
              <a:t>e </a:t>
            </a:r>
            <a:r>
              <a:rPr lang="en-US" dirty="0" smtClean="0"/>
              <a:t>2010 </a:t>
            </a:r>
            <a:r>
              <a:rPr lang="en-US" dirty="0"/>
              <a:t>(</a:t>
            </a:r>
            <a:r>
              <a:rPr lang="en-US" i="1" dirty="0"/>
              <a:t>Data Mining in e-learning e Handbook </a:t>
            </a:r>
            <a:r>
              <a:rPr lang="en-US" i="1" dirty="0" smtClean="0"/>
              <a:t>of </a:t>
            </a:r>
            <a:r>
              <a:rPr lang="pt-BR" i="1" dirty="0" err="1" smtClean="0"/>
              <a:t>Educational</a:t>
            </a:r>
            <a:r>
              <a:rPr lang="pt-BR" i="1" dirty="0" smtClean="0"/>
              <a:t> </a:t>
            </a:r>
            <a:r>
              <a:rPr lang="pt-BR" i="1" dirty="0"/>
              <a:t>Data Mining</a:t>
            </a:r>
            <a:r>
              <a:rPr lang="pt-BR" dirty="0"/>
              <a:t>).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681984" y="5628750"/>
            <a:ext cx="754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Fonte</a:t>
            </a:r>
            <a:r>
              <a:rPr lang="pt-BR" dirty="0" smtClean="0"/>
              <a:t>: </a:t>
            </a:r>
            <a:r>
              <a:rPr lang="pt-BR" dirty="0"/>
              <a:t>Baker, </a:t>
            </a:r>
            <a:r>
              <a:rPr lang="pt-BR" dirty="0" err="1"/>
              <a:t>R.S.J.d</a:t>
            </a:r>
            <a:r>
              <a:rPr lang="pt-BR" dirty="0"/>
              <a:t>., de Carvalho, A.M.J.B</a:t>
            </a:r>
            <a:r>
              <a:rPr lang="pt-BR" dirty="0" smtClean="0"/>
              <a:t>. páginas 1-2.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270565" y="1678546"/>
            <a:ext cx="8851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Relevância do Tema 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C273-F87A-4DBD-BCBE-0AF2946F3ED4}" type="datetime1">
              <a:rPr lang="pt-BR" smtClean="0"/>
              <a:t>15/04/2014</a:t>
            </a:fld>
            <a:endParaRPr lang="en-US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dirty="0" smtClean="0"/>
              <a:t>UC - Seminário I - Programa Doutoral em Informática</a:t>
            </a:r>
            <a:endParaRPr lang="en-US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11579" cy="676894"/>
          </a:xfrm>
          <a:prstGeom prst="rect">
            <a:avLst/>
          </a:prstGeom>
        </p:spPr>
      </p:pic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1761652" y="647860"/>
            <a:ext cx="8911687" cy="62279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Mineração de Dados Educacionais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365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206752" y="2548128"/>
            <a:ext cx="9643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Os dados oriundos do </a:t>
            </a:r>
            <a:r>
              <a:rPr lang="pt-BR" b="1" dirty="0" err="1" smtClean="0"/>
              <a:t>Cognitive</a:t>
            </a:r>
            <a:r>
              <a:rPr lang="pt-BR" b="1" dirty="0" smtClean="0"/>
              <a:t> Tutor</a:t>
            </a:r>
            <a:r>
              <a:rPr lang="pt-BR" dirty="0" smtClean="0"/>
              <a:t>, e </a:t>
            </a:r>
            <a:r>
              <a:rPr lang="pt-BR" b="1" dirty="0" err="1" smtClean="0"/>
              <a:t>MathTutor</a:t>
            </a:r>
            <a:r>
              <a:rPr lang="pt-BR" dirty="0" smtClean="0"/>
              <a:t>, estão disponíveis gratuitamente para qualquer pesquisador, através de repositórios educacionais como o </a:t>
            </a:r>
            <a:r>
              <a:rPr lang="pt-BR" b="1" dirty="0" err="1" smtClean="0"/>
              <a:t>Datashop</a:t>
            </a:r>
            <a:r>
              <a:rPr lang="pt-BR" dirty="0" smtClean="0"/>
              <a:t> criado pelo Centro de Ciências da Aprendizagem de Pittsburgh (</a:t>
            </a:r>
            <a:r>
              <a:rPr lang="pt-BR" b="1" dirty="0" smtClean="0"/>
              <a:t>PSLC</a:t>
            </a:r>
            <a:r>
              <a:rPr lang="pt-BR" dirty="0" smtClean="0"/>
              <a:t> – </a:t>
            </a:r>
            <a:r>
              <a:rPr lang="pt-BR" i="1" dirty="0" smtClean="0"/>
              <a:t>Pittsburgh Science </a:t>
            </a:r>
            <a:r>
              <a:rPr lang="pt-BR" i="1" dirty="0" err="1" smtClean="0"/>
              <a:t>of</a:t>
            </a:r>
            <a:r>
              <a:rPr lang="pt-BR" i="1" dirty="0" smtClean="0"/>
              <a:t> Learning Center</a:t>
            </a:r>
            <a:r>
              <a:rPr lang="pt-BR" dirty="0" smtClean="0"/>
              <a:t>).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316480" y="4136892"/>
            <a:ext cx="944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 err="1" smtClean="0"/>
              <a:t>DataShop</a:t>
            </a:r>
            <a:r>
              <a:rPr lang="pt-BR" dirty="0" smtClean="0"/>
              <a:t> (dados) </a:t>
            </a:r>
            <a:r>
              <a:rPr lang="pt-BR" dirty="0" smtClean="0">
                <a:sym typeface="Wingdings" panose="05000000000000000000" pitchFamily="2" charset="2"/>
              </a:rPr>
              <a:t> por mais </a:t>
            </a:r>
            <a:r>
              <a:rPr lang="pt-BR" dirty="0" smtClean="0"/>
              <a:t>de 400 pesquisadores em todo o mundo. Segundo Baker &amp; </a:t>
            </a:r>
            <a:r>
              <a:rPr lang="pt-BR" dirty="0" err="1" smtClean="0"/>
              <a:t>Yacef</a:t>
            </a:r>
            <a:r>
              <a:rPr lang="pt-BR" dirty="0" smtClean="0"/>
              <a:t> (2009).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 err="1" smtClean="0"/>
              <a:t>DataShop</a:t>
            </a:r>
            <a:r>
              <a:rPr lang="pt-BR" dirty="0" smtClean="0"/>
              <a:t> (dados)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dirty="0" smtClean="0"/>
              <a:t>foram utilizados em 14% dos artigos publicados na Conferência Internacional sobre Mineração de dados Educacionais em 2008 e 2009.  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206752" y="2036064"/>
            <a:ext cx="9741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Disponibilidade dos dados</a:t>
            </a:r>
            <a:r>
              <a:rPr lang="pt-BR" dirty="0" smtClean="0"/>
              <a:t>: uma condição essencial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BC8A-7C2A-4CDB-A3DC-C0310F1FD86B}" type="datetime1">
              <a:rPr lang="pt-BR" smtClean="0"/>
              <a:t>15/04/2014</a:t>
            </a:fld>
            <a:endParaRPr lang="en-US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dirty="0" smtClean="0"/>
              <a:t>UC - Seminário I - Programa Doutoral em Informática</a:t>
            </a:r>
            <a:endParaRPr lang="en-US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11579" cy="676894"/>
          </a:xfrm>
          <a:prstGeom prst="rect">
            <a:avLst/>
          </a:prstGeom>
        </p:spPr>
      </p:pic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1761652" y="647860"/>
            <a:ext cx="8911687" cy="62279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Estratégia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709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2278</TotalTime>
  <Words>820</Words>
  <Application>Microsoft Office PowerPoint</Application>
  <PresentationFormat>Widescreen</PresentationFormat>
  <Paragraphs>109</Paragraphs>
  <Slides>11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Cacho</vt:lpstr>
      <vt:lpstr>Uma Ferramenta de Suporte Educacional, usando Mineração de Dados e Raciocínio Baseado em Casos</vt:lpstr>
      <vt:lpstr>Agenda</vt:lpstr>
      <vt:lpstr>Motivação</vt:lpstr>
      <vt:lpstr>Motivação</vt:lpstr>
      <vt:lpstr>Motivação</vt:lpstr>
      <vt:lpstr>Objetivos</vt:lpstr>
      <vt:lpstr>Justificativas</vt:lpstr>
      <vt:lpstr>Mineração de Dados Educacionais</vt:lpstr>
      <vt:lpstr>Estratégia</vt:lpstr>
      <vt:lpstr>Metodologia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 Dashboard para Acompanhar a Aprendizagem do Estudante em um Ambiente de EAD, Utilizando Data Mining</dc:title>
  <dc:creator>José Antonio Cunha</dc:creator>
  <cp:lastModifiedBy>José Antonio Cunha</cp:lastModifiedBy>
  <cp:revision>241</cp:revision>
  <dcterms:created xsi:type="dcterms:W3CDTF">2013-05-13T09:12:19Z</dcterms:created>
  <dcterms:modified xsi:type="dcterms:W3CDTF">2014-04-15T10:31:05Z</dcterms:modified>
</cp:coreProperties>
</file>