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85" r:id="rId5"/>
    <p:sldId id="258" r:id="rId6"/>
    <p:sldId id="273" r:id="rId7"/>
    <p:sldId id="272" r:id="rId8"/>
    <p:sldId id="279" r:id="rId9"/>
    <p:sldId id="280" r:id="rId10"/>
    <p:sldId id="282" r:id="rId11"/>
    <p:sldId id="283" r:id="rId12"/>
    <p:sldId id="261" r:id="rId13"/>
    <p:sldId id="262" r:id="rId14"/>
    <p:sldId id="263" r:id="rId15"/>
    <p:sldId id="27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7545" y="222161"/>
            <a:ext cx="8915399" cy="1118959"/>
          </a:xfrm>
        </p:spPr>
        <p:txBody>
          <a:bodyPr>
            <a:normAutofit/>
          </a:bodyPr>
          <a:lstStyle/>
          <a:p>
            <a:r>
              <a:rPr lang="pt-PT" sz="3200" b="1" dirty="0" smtClean="0"/>
              <a:t>Uma Ferramenta de Suporte Educacional, usando Mineração de Dados</a:t>
            </a:r>
            <a:endParaRPr lang="pt-BR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7545" y="2703881"/>
            <a:ext cx="8915399" cy="1126283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b="1" dirty="0" smtClean="0"/>
              <a:t>Orientador</a:t>
            </a:r>
            <a:r>
              <a:rPr lang="pt-BR" dirty="0" smtClean="0"/>
              <a:t>: César </a:t>
            </a:r>
            <a:r>
              <a:rPr lang="pt-BR" dirty="0" err="1" smtClean="0"/>
              <a:t>Analide</a:t>
            </a:r>
            <a:endParaRPr lang="pt-BR" dirty="0"/>
          </a:p>
          <a:p>
            <a:r>
              <a:rPr lang="pt-BR" b="1" dirty="0" smtClean="0"/>
              <a:t>Palestrante</a:t>
            </a:r>
            <a:r>
              <a:rPr lang="pt-BR" dirty="0" smtClean="0"/>
              <a:t>: José Antônio da Cunha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88654" y="4765183"/>
            <a:ext cx="941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Universidade do Minho</a:t>
            </a:r>
          </a:p>
          <a:p>
            <a:pPr algn="ctr"/>
            <a:r>
              <a:rPr lang="pt-BR" b="1" dirty="0" smtClean="0"/>
              <a:t>Instituto Federal do Rio Grande do Norte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6231" y="6143223"/>
            <a:ext cx="91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Braga, 16 de abril de 2014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7"/>
            <a:ext cx="1936124" cy="14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Mineração de Dados Educacionais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67840" y="2036064"/>
            <a:ext cx="101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Disponibilidade dos dados</a:t>
            </a:r>
            <a:r>
              <a:rPr lang="pt-BR" dirty="0" smtClean="0"/>
              <a:t>: uma condição essencial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67840" y="2474976"/>
            <a:ext cx="101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Segundo Baker (2009), atualmente, as tendências indicam, um grande crescimento em pesquisa em Mineração de Dados Educacionais, no cenário internacional, em particular nos Estados Unidos, Canadá e Espanha.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65376" y="3596640"/>
            <a:ext cx="10082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 difusão e a utilização de software educacionais que produzem grande quantidades de dados educacionais bem estruturados (</a:t>
            </a:r>
            <a:r>
              <a:rPr lang="pt-BR" dirty="0" err="1" smtClean="0"/>
              <a:t>e.x</a:t>
            </a:r>
            <a:r>
              <a:rPr lang="pt-BR" dirty="0" smtClean="0"/>
              <a:t>.: </a:t>
            </a:r>
            <a:r>
              <a:rPr lang="pt-BR" dirty="0" err="1" smtClean="0"/>
              <a:t>Cognitive</a:t>
            </a:r>
            <a:r>
              <a:rPr lang="pt-BR" dirty="0" smtClean="0"/>
              <a:t> Tutor).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dirty="0" smtClean="0"/>
              <a:t>Usado por mais de 500 mil alunos, em aproximadamente 200 escolas espalhadas pelos USA.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  Uso de sistemas computacionais de gerenciamento de curso/aprendizagem (e.g. LMS – </a:t>
            </a:r>
            <a:r>
              <a:rPr lang="pt-BR" dirty="0" err="1" smtClean="0"/>
              <a:t>learning</a:t>
            </a:r>
            <a:r>
              <a:rPr lang="pt-BR" dirty="0" smtClean="0"/>
              <a:t> management systems; CMS – </a:t>
            </a:r>
            <a:r>
              <a:rPr lang="pt-BR" dirty="0" err="1" smtClean="0"/>
              <a:t>content</a:t>
            </a:r>
            <a:r>
              <a:rPr lang="pt-BR" dirty="0" smtClean="0"/>
              <a:t> management systems) como </a:t>
            </a:r>
            <a:r>
              <a:rPr lang="pt-BR" b="1" dirty="0" err="1" smtClean="0"/>
              <a:t>Moodle</a:t>
            </a:r>
            <a:r>
              <a:rPr lang="pt-BR" dirty="0" smtClean="0"/>
              <a:t> e o </a:t>
            </a:r>
            <a:r>
              <a:rPr lang="pt-BR" b="1" dirty="0" err="1" smtClean="0"/>
              <a:t>WebCat</a:t>
            </a:r>
            <a:r>
              <a:rPr lang="pt-BR" dirty="0" smtClean="0"/>
              <a:t>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46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206752" y="2548128"/>
            <a:ext cx="9643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De acordo com Baker (2009), dados oriundos do </a:t>
            </a:r>
            <a:r>
              <a:rPr lang="pt-BR" b="1" dirty="0" err="1" smtClean="0"/>
              <a:t>Cognitive</a:t>
            </a:r>
            <a:r>
              <a:rPr lang="pt-BR" b="1" dirty="0" smtClean="0"/>
              <a:t> Tutor</a:t>
            </a:r>
            <a:r>
              <a:rPr lang="pt-BR" dirty="0" smtClean="0"/>
              <a:t>, e também de outro sistema educacional (e.g. </a:t>
            </a:r>
            <a:r>
              <a:rPr lang="pt-BR" b="1" dirty="0" err="1" smtClean="0"/>
              <a:t>MathTutor</a:t>
            </a:r>
            <a:r>
              <a:rPr lang="pt-BR" dirty="0" smtClean="0"/>
              <a:t>), estão disponíveis gratuitamente para qualquer pesquisador, através de repositórios educacionais como o </a:t>
            </a:r>
            <a:r>
              <a:rPr lang="pt-BR" dirty="0" err="1" smtClean="0"/>
              <a:t>Datashop</a:t>
            </a:r>
            <a:r>
              <a:rPr lang="pt-BR" dirty="0" smtClean="0"/>
              <a:t> criado pelo Centro de Ciências da Aprendizagem de Pittsburgh (PSLC – Pittsburgh Science </a:t>
            </a:r>
            <a:r>
              <a:rPr lang="pt-BR" dirty="0" err="1" smtClean="0"/>
              <a:t>of</a:t>
            </a:r>
            <a:r>
              <a:rPr lang="pt-BR" dirty="0" smtClean="0"/>
              <a:t> Learning Center).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04288" y="4279392"/>
            <a:ext cx="946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 smtClean="0"/>
              <a:t>DataShop</a:t>
            </a:r>
            <a:r>
              <a:rPr lang="pt-BR" dirty="0" smtClean="0"/>
              <a:t> (dados) </a:t>
            </a:r>
            <a:r>
              <a:rPr lang="pt-BR" dirty="0" smtClean="0">
                <a:sym typeface="Wingdings" panose="05000000000000000000" pitchFamily="2" charset="2"/>
              </a:rPr>
              <a:t> por mais </a:t>
            </a:r>
            <a:r>
              <a:rPr lang="pt-BR" dirty="0" smtClean="0"/>
              <a:t>de 400 pesquisadores em todo o mundo. Segundo Baker &amp; </a:t>
            </a:r>
            <a:r>
              <a:rPr lang="pt-BR" dirty="0" err="1" smtClean="0"/>
              <a:t>Yacef</a:t>
            </a:r>
            <a:r>
              <a:rPr lang="pt-BR" dirty="0" smtClean="0"/>
              <a:t> (2009).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 smtClean="0"/>
              <a:t>DataShop</a:t>
            </a:r>
            <a:r>
              <a:rPr lang="pt-BR" dirty="0" smtClean="0"/>
              <a:t> (dados)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foram utilizados em 14% dos artigos publicados na Conferência Internacional sobre Mineração de dados Educacionais em 2008 e 2009.  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pt-BR" dirty="0" smtClean="0"/>
              <a:t>Mineração de Dados Educacionais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206752" y="2036064"/>
            <a:ext cx="974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Disponibilidade dos dados</a:t>
            </a:r>
            <a:r>
              <a:rPr lang="pt-BR" dirty="0" smtClean="0"/>
              <a:t>: uma condição essencial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09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499360" y="2246376"/>
            <a:ext cx="9503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Quais </a:t>
            </a:r>
            <a:r>
              <a:rPr lang="pt-BR" dirty="0"/>
              <a:t>são </a:t>
            </a:r>
            <a:r>
              <a:rPr lang="pt-BR" dirty="0" smtClean="0"/>
              <a:t>as causas </a:t>
            </a:r>
            <a:r>
              <a:rPr lang="pt-BR" dirty="0"/>
              <a:t>que implicam no alto índice de desistências e de reprovações dos </a:t>
            </a:r>
            <a:r>
              <a:rPr lang="pt-BR" dirty="0" smtClean="0"/>
              <a:t>alunos;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Porque </a:t>
            </a:r>
            <a:r>
              <a:rPr lang="pt-BR" dirty="0"/>
              <a:t>existe hoje um certo desinteresse por parte dos alunos em alguns cursos ministrados pelo </a:t>
            </a:r>
            <a:r>
              <a:rPr lang="pt-BR" dirty="0" smtClean="0"/>
              <a:t>IFRN e principalmente;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o que está influenciando no mau desempenho escolar dos alunos. Além do mais, identificados os problemas, o sistema deve apresentar solução para os mesmos.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7"/>
            <a:ext cx="1936124" cy="142633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89632" y="1905000"/>
            <a:ext cx="949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Usar a Mineração de Dados para responder as seguintes questões: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99360" y="4779264"/>
            <a:ext cx="938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Adicionalmente, </a:t>
            </a:r>
            <a:r>
              <a:rPr lang="pt-BR" dirty="0"/>
              <a:t>O sistema também deverá ser capaz de sugerir atividades complementares , de acordo com o problema detectado, para os alunos desenvolver, com o intuito de melhorar o seu desempenho escolar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43200" y="2009104"/>
            <a:ext cx="92470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Coletar os dados dos diversos sistema de informação (acadêmico, formulários de pesquisas do aluno, do professor e da instituição);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Modelar uma estrutura </a:t>
            </a:r>
            <a:r>
              <a:rPr lang="pt-BR" dirty="0" smtClean="0"/>
              <a:t>multidimensional;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Fazer a extração</a:t>
            </a:r>
            <a:r>
              <a:rPr lang="pt-BR" dirty="0"/>
              <a:t>, transformação e carga dos dados </a:t>
            </a:r>
            <a:r>
              <a:rPr lang="pt-BR" dirty="0" smtClean="0"/>
              <a:t>da fonte de dados para </a:t>
            </a:r>
            <a:r>
              <a:rPr lang="pt-BR" dirty="0"/>
              <a:t>o sistema multidimensional;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Criar um Data </a:t>
            </a:r>
            <a:r>
              <a:rPr lang="pt-BR" dirty="0" err="1"/>
              <a:t>Warehouse</a:t>
            </a:r>
            <a:r>
              <a:rPr lang="pt-BR" dirty="0"/>
              <a:t> para organizar os dados para os algoritmos de Mineração de Dados</a:t>
            </a:r>
            <a:r>
              <a:rPr lang="pt-BR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Criar a Base de Casos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Definir os critérios e indicadores de avaliação do desempenho;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Construir o processo de avaliação de desempenho da aprendizagem na educação (Data Mining);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Interpretar os resultados obtidos;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Desenvolver um Visualizador (protótipo) de dados que será utilizado pelo usuário final.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Desenvolver a solução completa do sistema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6"/>
            <a:ext cx="1936124" cy="14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5012" y="123382"/>
            <a:ext cx="8911687" cy="1280890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6"/>
            <a:ext cx="1936124" cy="1426336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5458" y="2518982"/>
            <a:ext cx="3759108" cy="29826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895" y="3351085"/>
            <a:ext cx="4596385" cy="343986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267" y="5843968"/>
            <a:ext cx="1085850" cy="7524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783" y="5710618"/>
            <a:ext cx="1076325" cy="8858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3609" y="507302"/>
            <a:ext cx="3273047" cy="3918394"/>
          </a:xfrm>
          <a:prstGeom prst="rect">
            <a:avLst/>
          </a:prstGeom>
        </p:spPr>
      </p:pic>
      <p:sp>
        <p:nvSpPr>
          <p:cNvPr id="10" name="Seta em curva para baixo 9"/>
          <p:cNvSpPr/>
          <p:nvPr/>
        </p:nvSpPr>
        <p:spPr>
          <a:xfrm rot="2601114">
            <a:off x="4209371" y="2112806"/>
            <a:ext cx="1359241" cy="11149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para a esquerda e para cima 10"/>
          <p:cNvSpPr/>
          <p:nvPr/>
        </p:nvSpPr>
        <p:spPr>
          <a:xfrm>
            <a:off x="11352276" y="4575047"/>
            <a:ext cx="644652" cy="15941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em curva para baixo 11"/>
          <p:cNvSpPr/>
          <p:nvPr/>
        </p:nvSpPr>
        <p:spPr>
          <a:xfrm rot="2340048">
            <a:off x="8883015" y="4797424"/>
            <a:ext cx="773049" cy="7621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76672" y="2980944"/>
            <a:ext cx="332327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Fase de Mineração dos dados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21074" y="2121408"/>
            <a:ext cx="37910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Fase de preparação dos dados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011250" y="5047488"/>
            <a:ext cx="148580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Problema?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Bibliográfica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31136" y="2036064"/>
            <a:ext cx="92734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Bernhardt</a:t>
            </a:r>
            <a:r>
              <a:rPr lang="en-US" dirty="0"/>
              <a:t>, V. L. (1999) “Designing and Using Databases for School Improvement”. Eye on Education. </a:t>
            </a:r>
            <a:r>
              <a:rPr lang="en-US" dirty="0" smtClean="0"/>
              <a:t>New </a:t>
            </a:r>
            <a:r>
              <a:rPr lang="en-US" dirty="0"/>
              <a:t>York</a:t>
            </a:r>
            <a:endParaRPr lang="pt-BR" dirty="0" smtClean="0"/>
          </a:p>
          <a:p>
            <a:pPr algn="just"/>
            <a:r>
              <a:rPr lang="pt-BR" b="1" dirty="0" err="1" smtClean="0"/>
              <a:t>Linderman</a:t>
            </a:r>
            <a:r>
              <a:rPr lang="pt-BR" dirty="0"/>
              <a:t>, R. H. (1986) “Medidas Educacionais”. Editora Globo. 1ª Edição. Rio Grande do Sul. </a:t>
            </a:r>
            <a:endParaRPr lang="pt-BR" dirty="0" smtClean="0"/>
          </a:p>
          <a:p>
            <a:pPr algn="just"/>
            <a:r>
              <a:rPr lang="pt-BR" b="1" dirty="0"/>
              <a:t>Brandão</a:t>
            </a:r>
            <a:r>
              <a:rPr lang="pt-BR" dirty="0"/>
              <a:t>, M. F. R., Ramos, C. R. S., </a:t>
            </a:r>
            <a:r>
              <a:rPr lang="pt-BR" dirty="0" err="1"/>
              <a:t>Tróccoli</a:t>
            </a:r>
            <a:r>
              <a:rPr lang="pt-BR" dirty="0" smtClean="0"/>
              <a:t>, </a:t>
            </a:r>
            <a:r>
              <a:rPr lang="pt-BR" dirty="0"/>
              <a:t>B. T. </a:t>
            </a:r>
            <a:r>
              <a:rPr lang="pt-BR" i="1" dirty="0"/>
              <a:t>Análise de agrupamento de escolas </a:t>
            </a:r>
            <a:r>
              <a:rPr lang="pt-BR" i="1" dirty="0" smtClean="0"/>
              <a:t>e Núcleos </a:t>
            </a:r>
            <a:r>
              <a:rPr lang="pt-BR" i="1" dirty="0"/>
              <a:t>de Tecnologia Educacional: </a:t>
            </a:r>
            <a:r>
              <a:rPr lang="pt-BR" i="1" dirty="0" smtClean="0"/>
              <a:t>mineração na </a:t>
            </a:r>
            <a:r>
              <a:rPr lang="pt-BR" i="1" dirty="0"/>
              <a:t>base de dados de avaliação do </a:t>
            </a:r>
            <a:r>
              <a:rPr lang="pt-BR" i="1" dirty="0" smtClean="0"/>
              <a:t>Programa Nacional </a:t>
            </a:r>
            <a:r>
              <a:rPr lang="pt-BR" i="1" dirty="0"/>
              <a:t>de Informática na Educação</a:t>
            </a:r>
            <a:r>
              <a:rPr lang="pt-BR" dirty="0"/>
              <a:t>, 366-374</a:t>
            </a:r>
            <a:r>
              <a:rPr lang="pt-BR" dirty="0" smtClean="0"/>
              <a:t>, 2006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Pimentel</a:t>
            </a:r>
            <a:r>
              <a:rPr lang="pt-BR" dirty="0"/>
              <a:t>, E.P., </a:t>
            </a:r>
            <a:r>
              <a:rPr lang="pt-BR" b="1" dirty="0"/>
              <a:t>Omar</a:t>
            </a:r>
            <a:r>
              <a:rPr lang="pt-BR" dirty="0"/>
              <a:t>, N. </a:t>
            </a:r>
            <a:r>
              <a:rPr lang="pt-BR" dirty="0" smtClean="0"/>
              <a:t>Descobrindo Conhecimentos </a:t>
            </a:r>
            <a:r>
              <a:rPr lang="pt-BR" dirty="0"/>
              <a:t>em Dados de </a:t>
            </a:r>
            <a:r>
              <a:rPr lang="pt-BR" dirty="0" smtClean="0"/>
              <a:t>Avaliação</a:t>
            </a:r>
            <a:endParaRPr lang="pt-BR" dirty="0"/>
          </a:p>
          <a:p>
            <a:pPr algn="just"/>
            <a:r>
              <a:rPr lang="pt-BR" dirty="0"/>
              <a:t>Aprendizagem com </a:t>
            </a:r>
            <a:r>
              <a:rPr lang="pt-BR" dirty="0" smtClean="0"/>
              <a:t>Técnicas </a:t>
            </a:r>
            <a:r>
              <a:rPr lang="pt-BR" dirty="0"/>
              <a:t>de </a:t>
            </a:r>
            <a:r>
              <a:rPr lang="pt-BR" dirty="0" smtClean="0"/>
              <a:t>Mineração de Dado</a:t>
            </a:r>
            <a:r>
              <a:rPr lang="pt-BR" dirty="0"/>
              <a:t>. Workshop sobre Informática na Escola</a:t>
            </a:r>
            <a:r>
              <a:rPr lang="pt-BR" dirty="0" smtClean="0"/>
              <a:t>. </a:t>
            </a:r>
            <a:r>
              <a:rPr lang="pt-BR" i="1" dirty="0" smtClean="0"/>
              <a:t>Anais </a:t>
            </a:r>
            <a:r>
              <a:rPr lang="pt-BR" i="1" dirty="0"/>
              <a:t>do Congresso da Sociedade Brasileira </a:t>
            </a:r>
            <a:r>
              <a:rPr lang="pt-BR" i="1" dirty="0" smtClean="0"/>
              <a:t>de Computação</a:t>
            </a:r>
            <a:r>
              <a:rPr lang="pt-BR" dirty="0"/>
              <a:t>, 147-155, 2006</a:t>
            </a:r>
          </a:p>
        </p:txBody>
      </p:sp>
    </p:spTree>
    <p:extLst>
      <p:ext uri="{BB962C8B-B14F-4D97-AF65-F5344CB8AC3E}">
        <p14:creationId xmlns:p14="http://schemas.microsoft.com/office/powerpoint/2010/main" val="31492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81837" y="2852756"/>
            <a:ext cx="8345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Obrigado pela atenção!</a:t>
            </a:r>
            <a:endParaRPr lang="pt-BR" sz="40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8"/>
            <a:ext cx="1936124" cy="14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92924" y="2279560"/>
            <a:ext cx="9204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Motivação;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Objetivos Gerais;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Objetivos específicos;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Metodologia;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Agradecimentos;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" y="3215"/>
            <a:ext cx="1936124" cy="14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331502"/>
            <a:ext cx="8911687" cy="1280890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3215"/>
            <a:ext cx="1936124" cy="142633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90588" y="2191484"/>
            <a:ext cx="957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Porque  de tanta evasão?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porque de tanta reprovações?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Porque algumas disciplinas reprovavam tanto?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251215" y="1808712"/>
            <a:ext cx="925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Problemáticas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51215" y="3645408"/>
            <a:ext cx="9623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 dificuldade se justifica por diversos motivos, dentre </a:t>
            </a:r>
            <a:r>
              <a:rPr lang="pt-BR" dirty="0" smtClean="0"/>
              <a:t>eles: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 </a:t>
            </a:r>
            <a:r>
              <a:rPr lang="pt-BR" dirty="0"/>
              <a:t>a falta de estudos mais aprofundados sobre estas </a:t>
            </a:r>
            <a:r>
              <a:rPr lang="pt-BR" dirty="0" smtClean="0"/>
              <a:t>questões; 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 </a:t>
            </a:r>
            <a:r>
              <a:rPr lang="pt-BR" dirty="0"/>
              <a:t>a grande quantidade de variáveis envolvidas em tais </a:t>
            </a:r>
            <a:r>
              <a:rPr lang="pt-BR" dirty="0" smtClean="0"/>
              <a:t>questões;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Grande quantidade de dados envolvidos.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5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5248" y="563150"/>
            <a:ext cx="9139363" cy="1280890"/>
          </a:xfrm>
        </p:spPr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otivação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67712" y="1905000"/>
            <a:ext cx="959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Origem dos dados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67712" y="2274332"/>
            <a:ext cx="9595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Os dados acadêmicos estão em bases de dados, </a:t>
            </a:r>
            <a:r>
              <a:rPr lang="pt-BR" dirty="0"/>
              <a:t>agregando informações sobre a v</a:t>
            </a:r>
            <a:r>
              <a:rPr lang="pt-BR" dirty="0" smtClean="0"/>
              <a:t>ida escolar do aluno. </a:t>
            </a:r>
            <a:r>
              <a:rPr lang="pt-BR" dirty="0"/>
              <a:t>Esta base de dados identifica quem cada estudante é (</a:t>
            </a:r>
            <a:r>
              <a:rPr lang="pt-BR" b="1" dirty="0"/>
              <a:t>dados demográficos </a:t>
            </a:r>
            <a:r>
              <a:rPr lang="pt-BR" dirty="0"/>
              <a:t>como idade, sexo, situação </a:t>
            </a:r>
            <a:r>
              <a:rPr lang="pt-BR" dirty="0" smtClean="0"/>
              <a:t>financeira dos pais, </a:t>
            </a:r>
            <a:r>
              <a:rPr lang="pt-BR" dirty="0"/>
              <a:t>nível de </a:t>
            </a:r>
            <a:r>
              <a:rPr lang="pt-BR" dirty="0" smtClean="0"/>
              <a:t>escolaridade dos pais, </a:t>
            </a:r>
            <a:r>
              <a:rPr lang="pt-BR" dirty="0"/>
              <a:t>região de procedência, </a:t>
            </a:r>
            <a:r>
              <a:rPr lang="pt-BR" dirty="0" err="1"/>
              <a:t>etc</a:t>
            </a:r>
            <a:r>
              <a:rPr lang="pt-BR" dirty="0"/>
              <a:t>; e </a:t>
            </a:r>
            <a:r>
              <a:rPr lang="pt-BR" b="1" dirty="0"/>
              <a:t>dados comportamentais</a:t>
            </a:r>
            <a:r>
              <a:rPr lang="pt-BR" dirty="0"/>
              <a:t>, como o número de reprovações, a situação no curso, </a:t>
            </a:r>
            <a:r>
              <a:rPr lang="pt-BR" dirty="0" smtClean="0"/>
              <a:t>e os </a:t>
            </a:r>
            <a:r>
              <a:rPr lang="pt-BR" b="1" dirty="0" smtClean="0"/>
              <a:t>dados </a:t>
            </a:r>
            <a:r>
              <a:rPr lang="pt-BR" b="1" dirty="0"/>
              <a:t>sobre </a:t>
            </a:r>
            <a:r>
              <a:rPr lang="pt-BR" b="1" dirty="0" smtClean="0"/>
              <a:t>avaliações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1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8"/>
            <a:ext cx="1936124" cy="142633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65248" y="2314956"/>
            <a:ext cx="943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Uma </a:t>
            </a:r>
            <a:r>
              <a:rPr lang="pt-BR" dirty="0"/>
              <a:t>tendência no acompanhamento da aprendizagem é o processo </a:t>
            </a:r>
            <a:r>
              <a:rPr lang="pt-BR" b="1" i="1" dirty="0" err="1"/>
              <a:t>Datadriven</a:t>
            </a:r>
            <a:r>
              <a:rPr lang="pt-BR" b="1" i="1" dirty="0"/>
              <a:t> </a:t>
            </a:r>
            <a:r>
              <a:rPr lang="pt-BR" b="1" i="1" dirty="0" err="1"/>
              <a:t>Decision</a:t>
            </a:r>
            <a:r>
              <a:rPr lang="pt-BR" b="1" i="1" dirty="0"/>
              <a:t> </a:t>
            </a:r>
            <a:r>
              <a:rPr lang="pt-BR" b="1" i="1" dirty="0" err="1"/>
              <a:t>Making</a:t>
            </a:r>
            <a:r>
              <a:rPr lang="pt-BR" b="1" i="1" dirty="0"/>
              <a:t> </a:t>
            </a:r>
            <a:r>
              <a:rPr lang="pt-BR" dirty="0"/>
              <a:t>(</a:t>
            </a:r>
            <a:r>
              <a:rPr lang="pt-BR" b="1" dirty="0"/>
              <a:t>D3M</a:t>
            </a:r>
            <a:r>
              <a:rPr lang="pt-BR" dirty="0"/>
              <a:t>), onde vários fatores são </a:t>
            </a:r>
            <a:r>
              <a:rPr lang="pt-BR" dirty="0"/>
              <a:t>correlacionados (fazer cruzamento dos dados) </a:t>
            </a:r>
            <a:r>
              <a:rPr lang="pt-BR" dirty="0"/>
              <a:t>para se verificar o aprendizado de maneira mais </a:t>
            </a:r>
            <a:r>
              <a:rPr lang="pt-BR" dirty="0" smtClean="0"/>
              <a:t>elaborada.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65248" y="1905000"/>
            <a:ext cx="945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Acompanhamento do Aprendizado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84448" y="4133088"/>
            <a:ext cx="660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visão geral: aluno, professor e instituição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9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79600" y="1905000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Acompanhamento do Aprendizado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79600" y="2377948"/>
            <a:ext cx="994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Com base nos resultados obtidos pelo sistema, </a:t>
            </a:r>
            <a:r>
              <a:rPr lang="pt-BR" dirty="0"/>
              <a:t>o professor </a:t>
            </a:r>
            <a:r>
              <a:rPr lang="pt-BR" dirty="0" smtClean="0"/>
              <a:t>deverá ter </a:t>
            </a:r>
            <a:r>
              <a:rPr lang="pt-BR" dirty="0"/>
              <a:t>à sua disposição uma série de instrumentos </a:t>
            </a:r>
            <a:r>
              <a:rPr lang="pt-BR" dirty="0" smtClean="0"/>
              <a:t>de suporte educacionais, que </a:t>
            </a:r>
            <a:r>
              <a:rPr lang="pt-BR" dirty="0" smtClean="0"/>
              <a:t>dependendo da ocasião, </a:t>
            </a:r>
            <a:r>
              <a:rPr lang="pt-BR" dirty="0"/>
              <a:t>podem ser aplicados, onde os seus </a:t>
            </a:r>
            <a:r>
              <a:rPr lang="pt-BR" dirty="0" smtClean="0"/>
              <a:t>resultados podem </a:t>
            </a:r>
            <a:r>
              <a:rPr lang="pt-BR" dirty="0"/>
              <a:t>prestar um grande serviço para a tomada de decisão. Para </a:t>
            </a:r>
            <a:r>
              <a:rPr lang="pt-BR" dirty="0" err="1"/>
              <a:t>Linderman</a:t>
            </a:r>
            <a:r>
              <a:rPr lang="pt-BR" dirty="0"/>
              <a:t> (1986), tais </a:t>
            </a:r>
            <a:r>
              <a:rPr lang="pt-BR" dirty="0" smtClean="0"/>
              <a:t>decisões podem </a:t>
            </a:r>
            <a:r>
              <a:rPr lang="pt-BR" dirty="0"/>
              <a:t>representar uma </a:t>
            </a:r>
            <a:r>
              <a:rPr lang="pt-BR" b="1" dirty="0"/>
              <a:t>operação preditiva</a:t>
            </a:r>
            <a:r>
              <a:rPr lang="pt-BR" dirty="0"/>
              <a:t>, ou seja, com base no desempenho presente e </a:t>
            </a:r>
            <a:r>
              <a:rPr lang="pt-BR" dirty="0" smtClean="0"/>
              <a:t>passado, deve-se </a:t>
            </a:r>
            <a:r>
              <a:rPr lang="pt-BR" dirty="0"/>
              <a:t>formar um juízo sobre o possível sucesso ou fracasso de um estudante em </a:t>
            </a:r>
            <a:r>
              <a:rPr lang="pt-BR" dirty="0" smtClean="0"/>
              <a:t>várias atividades </a:t>
            </a:r>
            <a:r>
              <a:rPr lang="pt-BR" dirty="0"/>
              <a:t>que ele empreenderá futuramente; ou uma </a:t>
            </a:r>
            <a:r>
              <a:rPr lang="pt-BR" b="1" dirty="0"/>
              <a:t>operação classificatória</a:t>
            </a:r>
            <a:r>
              <a:rPr lang="pt-BR" dirty="0"/>
              <a:t>, onde o </a:t>
            </a:r>
            <a:r>
              <a:rPr lang="pt-BR" dirty="0" smtClean="0"/>
              <a:t>professor classifica </a:t>
            </a:r>
            <a:r>
              <a:rPr lang="pt-BR" dirty="0"/>
              <a:t>os alunos com base na consecução de certos objetivos escolares.</a:t>
            </a:r>
          </a:p>
        </p:txBody>
      </p:sp>
    </p:spTree>
    <p:extLst>
      <p:ext uri="{BB962C8B-B14F-4D97-AF65-F5344CB8AC3E}">
        <p14:creationId xmlns:p14="http://schemas.microsoft.com/office/powerpoint/2010/main" val="27164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Mineração de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28672" y="2380488"/>
            <a:ext cx="9444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uso de Mineração de Dados é justificado </a:t>
            </a:r>
            <a:r>
              <a:rPr lang="pt-BR" dirty="0" smtClean="0"/>
              <a:t>por </a:t>
            </a:r>
            <a:r>
              <a:rPr lang="pt-BR" dirty="0"/>
              <a:t>vários motivos</a:t>
            </a:r>
            <a:r>
              <a:rPr lang="pt-BR" dirty="0" smtClean="0"/>
              <a:t>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pt-BR" dirty="0" smtClean="0"/>
              <a:t>o </a:t>
            </a:r>
            <a:r>
              <a:rPr lang="pt-BR" dirty="0"/>
              <a:t>contingente de alunos </a:t>
            </a:r>
            <a:r>
              <a:rPr lang="pt-BR" dirty="0" smtClean="0"/>
              <a:t>é considerável;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pt-BR" dirty="0" smtClean="0"/>
              <a:t>normalmente</a:t>
            </a:r>
            <a:r>
              <a:rPr lang="pt-BR" dirty="0"/>
              <a:t>, os </a:t>
            </a:r>
            <a:r>
              <a:rPr lang="pt-BR" dirty="0" smtClean="0"/>
              <a:t>dados são mantidos em </a:t>
            </a:r>
            <a:r>
              <a:rPr lang="pt-BR" dirty="0"/>
              <a:t>bancos de dados </a:t>
            </a:r>
            <a:r>
              <a:rPr lang="pt-BR" dirty="0" smtClean="0"/>
              <a:t>históricos;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pt-BR" dirty="0"/>
              <a:t>identificar as relações entre medidas de conhecimento (cognitivas</a:t>
            </a:r>
            <a:r>
              <a:rPr lang="pt-BR" dirty="0" smtClean="0"/>
              <a:t>);</a:t>
            </a:r>
            <a:endParaRPr lang="pt-BR" dirty="0" smtClean="0"/>
          </a:p>
          <a:p>
            <a:pPr marL="342900" indent="-342900" algn="just">
              <a:buFont typeface="+mj-lt"/>
              <a:buAutoNum type="arabicParenR"/>
            </a:pPr>
            <a:r>
              <a:rPr lang="pt-BR" i="1" dirty="0"/>
              <a:t>A mineração de dados educacionais (</a:t>
            </a:r>
            <a:r>
              <a:rPr lang="pt-BR" b="1" i="1" dirty="0"/>
              <a:t>EDM</a:t>
            </a:r>
            <a:r>
              <a:rPr lang="pt-BR" i="1" dirty="0"/>
              <a:t>) é uma área recente de pesquisa que tem como principal objetivo o desenvolvimento de métodos para explorar conjuntos de dados coletados em ambientes educacionais.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28672" y="1905000"/>
            <a:ext cx="94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Justificativa do uso da Mineração de Dados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79520" y="5205984"/>
            <a:ext cx="7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Fonte</a:t>
            </a:r>
            <a:r>
              <a:rPr lang="pt-BR" dirty="0" smtClean="0"/>
              <a:t>: </a:t>
            </a:r>
            <a:r>
              <a:rPr lang="pt-BR" dirty="0"/>
              <a:t>Baker, </a:t>
            </a:r>
            <a:r>
              <a:rPr lang="pt-BR" dirty="0" err="1"/>
              <a:t>R.S.J.d</a:t>
            </a:r>
            <a:r>
              <a:rPr lang="pt-BR" dirty="0"/>
              <a:t>., de Carvalho, A.M.J.B</a:t>
            </a:r>
            <a:r>
              <a:rPr lang="pt-BR" dirty="0" smtClean="0"/>
              <a:t>. páginas 1-2.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7308" y="87662"/>
            <a:ext cx="8911687" cy="1280890"/>
          </a:xfrm>
        </p:spPr>
        <p:txBody>
          <a:bodyPr/>
          <a:lstStyle/>
          <a:p>
            <a:pPr algn="ctr"/>
            <a:r>
              <a:rPr lang="pt-BR" dirty="0" smtClean="0"/>
              <a:t>Mineração de Dados Educacionais</a:t>
            </a:r>
            <a:br>
              <a:rPr lang="pt-BR" dirty="0" smtClean="0"/>
            </a:br>
            <a:r>
              <a:rPr lang="pt-BR" dirty="0" smtClean="0"/>
              <a:t>EDM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77440" y="2377440"/>
            <a:ext cx="8924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comunidade de </a:t>
            </a:r>
            <a:r>
              <a:rPr lang="pt-BR" b="1" dirty="0"/>
              <a:t>EDM</a:t>
            </a:r>
            <a:r>
              <a:rPr lang="pt-BR" dirty="0"/>
              <a:t> vem crescendo rapidamente</a:t>
            </a:r>
            <a:r>
              <a:rPr lang="pt-BR" dirty="0" smtClean="0"/>
              <a:t>. Em </a:t>
            </a:r>
            <a:r>
              <a:rPr lang="pt-BR" dirty="0"/>
              <a:t>2008 criou-se a Conferência Internacional </a:t>
            </a:r>
            <a:r>
              <a:rPr lang="pt-BR" dirty="0" smtClean="0"/>
              <a:t>sobre Mineração </a:t>
            </a:r>
            <a:r>
              <a:rPr lang="pt-BR" dirty="0"/>
              <a:t>de Dados Educacionais (</a:t>
            </a:r>
            <a:r>
              <a:rPr lang="pt-BR" i="1" dirty="0" err="1" smtClean="0"/>
              <a:t>International</a:t>
            </a:r>
            <a:r>
              <a:rPr lang="pt-BR" i="1" dirty="0" smtClean="0"/>
              <a:t> </a:t>
            </a:r>
            <a:r>
              <a:rPr lang="pt-BR" i="1" dirty="0" err="1" smtClean="0"/>
              <a:t>Conference</a:t>
            </a:r>
            <a:r>
              <a:rPr lang="pt-BR" i="1" dirty="0" smtClean="0"/>
              <a:t> </a:t>
            </a:r>
            <a:r>
              <a:rPr lang="pt-BR" i="1" dirty="0" err="1"/>
              <a:t>on</a:t>
            </a:r>
            <a:r>
              <a:rPr lang="pt-BR" i="1" dirty="0"/>
              <a:t> </a:t>
            </a:r>
            <a:r>
              <a:rPr lang="pt-BR" i="1" dirty="0" err="1"/>
              <a:t>Educational</a:t>
            </a:r>
            <a:r>
              <a:rPr lang="pt-BR" i="1" dirty="0"/>
              <a:t> Data Mining</a:t>
            </a:r>
            <a:r>
              <a:rPr lang="pt-BR" dirty="0"/>
              <a:t>), após </a:t>
            </a:r>
            <a:r>
              <a:rPr lang="pt-BR" dirty="0" smtClean="0"/>
              <a:t>uma sequência </a:t>
            </a:r>
            <a:r>
              <a:rPr lang="pt-BR" dirty="0"/>
              <a:t>de </a:t>
            </a:r>
            <a:r>
              <a:rPr lang="pt-BR" dirty="0" err="1"/>
              <a:t>worshops</a:t>
            </a:r>
            <a:r>
              <a:rPr lang="pt-BR" dirty="0"/>
              <a:t> bem sucedidos </a:t>
            </a:r>
            <a:r>
              <a:rPr lang="pt-BR" dirty="0" smtClean="0"/>
              <a:t>realizados anualmente </a:t>
            </a:r>
            <a:r>
              <a:rPr lang="pt-BR" dirty="0"/>
              <a:t>desde 2004. Em sua terceira edição, </a:t>
            </a:r>
            <a:r>
              <a:rPr lang="pt-BR" dirty="0" smtClean="0"/>
              <a:t>foram submetidos </a:t>
            </a:r>
            <a:r>
              <a:rPr lang="pt-BR" dirty="0"/>
              <a:t>74 artigos originais para esta conferência e </a:t>
            </a:r>
            <a:r>
              <a:rPr lang="pt-BR" dirty="0" smtClean="0"/>
              <a:t>o número </a:t>
            </a:r>
            <a:r>
              <a:rPr lang="pt-BR" dirty="0"/>
              <a:t>de participantes aumentou consideravelmente </a:t>
            </a:r>
            <a:r>
              <a:rPr lang="pt-BR" dirty="0" smtClean="0"/>
              <a:t>em relação </a:t>
            </a:r>
            <a:r>
              <a:rPr lang="pt-BR" dirty="0"/>
              <a:t>aos anos anteriores. Criou-se também a </a:t>
            </a:r>
            <a:r>
              <a:rPr lang="pt-BR" dirty="0" smtClean="0"/>
              <a:t>Revista de </a:t>
            </a:r>
            <a:r>
              <a:rPr lang="pt-BR" dirty="0"/>
              <a:t>Mineração de Dados Educacionais (</a:t>
            </a:r>
            <a:r>
              <a:rPr lang="pt-BR" i="1" dirty="0" err="1"/>
              <a:t>Journal</a:t>
            </a:r>
            <a:r>
              <a:rPr lang="pt-BR" i="1" dirty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Educational</a:t>
            </a:r>
            <a:r>
              <a:rPr lang="pt-BR" i="1" dirty="0" smtClean="0"/>
              <a:t> </a:t>
            </a:r>
            <a:r>
              <a:rPr lang="pt-BR" i="1" dirty="0"/>
              <a:t>Data Mining</a:t>
            </a:r>
            <a:r>
              <a:rPr lang="pt-BR" dirty="0"/>
              <a:t>), que publicou seu </a:t>
            </a:r>
            <a:r>
              <a:rPr lang="pt-BR" dirty="0" smtClean="0"/>
              <a:t>primeiro volume </a:t>
            </a:r>
            <a:r>
              <a:rPr lang="pt-BR" dirty="0"/>
              <a:t>em Novembro de 2009. Além da consolidação </a:t>
            </a:r>
            <a:r>
              <a:rPr lang="pt-BR" dirty="0" smtClean="0"/>
              <a:t>da conferência </a:t>
            </a:r>
            <a:r>
              <a:rPr lang="pt-BR" dirty="0"/>
              <a:t>e da revista na área de EDM, a </a:t>
            </a:r>
            <a:r>
              <a:rPr lang="pt-BR" dirty="0" smtClean="0"/>
              <a:t>comunidade também </a:t>
            </a:r>
            <a:r>
              <a:rPr lang="pt-BR" dirty="0"/>
              <a:t>publicou dois livros sobre o assunto em 2006 </a:t>
            </a:r>
            <a:r>
              <a:rPr lang="pt-BR" dirty="0" smtClean="0"/>
              <a:t>e </a:t>
            </a:r>
            <a:r>
              <a:rPr lang="en-US" dirty="0" smtClean="0"/>
              <a:t>2010 </a:t>
            </a:r>
            <a:r>
              <a:rPr lang="en-US" dirty="0"/>
              <a:t>(</a:t>
            </a:r>
            <a:r>
              <a:rPr lang="en-US" i="1" dirty="0"/>
              <a:t>Data Mining in e-learning e Handbook </a:t>
            </a:r>
            <a:r>
              <a:rPr lang="en-US" i="1" dirty="0" smtClean="0"/>
              <a:t>of </a:t>
            </a:r>
            <a:r>
              <a:rPr lang="pt-BR" i="1" dirty="0" err="1" smtClean="0"/>
              <a:t>Educational</a:t>
            </a:r>
            <a:r>
              <a:rPr lang="pt-BR" i="1" dirty="0" smtClean="0"/>
              <a:t> </a:t>
            </a:r>
            <a:r>
              <a:rPr lang="pt-BR" i="1" dirty="0"/>
              <a:t>Data Mining</a:t>
            </a:r>
            <a:r>
              <a:rPr lang="pt-BR" dirty="0"/>
              <a:t>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81984" y="5937504"/>
            <a:ext cx="7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Fonte</a:t>
            </a:r>
            <a:r>
              <a:rPr lang="pt-BR" dirty="0" smtClean="0"/>
              <a:t>: </a:t>
            </a:r>
            <a:r>
              <a:rPr lang="pt-BR" dirty="0"/>
              <a:t>Baker, </a:t>
            </a:r>
            <a:r>
              <a:rPr lang="pt-BR" dirty="0" err="1"/>
              <a:t>R.S.J.d</a:t>
            </a:r>
            <a:r>
              <a:rPr lang="pt-BR" dirty="0"/>
              <a:t>., de Carvalho, A.M.J.B</a:t>
            </a:r>
            <a:r>
              <a:rPr lang="pt-BR" dirty="0" smtClean="0"/>
              <a:t>. páginas 1-2.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77440" y="1987296"/>
            <a:ext cx="885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Histórico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936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316480" y="2453640"/>
            <a:ext cx="935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Na opinião de alguns autores (Pimentel </a:t>
            </a:r>
            <a:r>
              <a:rPr lang="pt-BR" dirty="0"/>
              <a:t>e </a:t>
            </a:r>
            <a:r>
              <a:rPr lang="pt-BR" dirty="0" smtClean="0"/>
              <a:t>Omar) </a:t>
            </a:r>
            <a:r>
              <a:rPr lang="pt-BR" dirty="0"/>
              <a:t>é que, a EDM pode trazer ao sistema educacional brasileiro, um potencial muito benéfico, principalmente para a educação a distância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86784" y="4340352"/>
            <a:ext cx="7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Fonte</a:t>
            </a:r>
            <a:r>
              <a:rPr lang="pt-BR" dirty="0" smtClean="0"/>
              <a:t>: </a:t>
            </a:r>
            <a:r>
              <a:rPr lang="pt-BR" dirty="0"/>
              <a:t>Baker, </a:t>
            </a:r>
            <a:r>
              <a:rPr lang="pt-BR" dirty="0" err="1"/>
              <a:t>R.S.J.d</a:t>
            </a:r>
            <a:r>
              <a:rPr lang="pt-BR" dirty="0"/>
              <a:t>., de Carvalho, A.M.J.B</a:t>
            </a:r>
            <a:r>
              <a:rPr lang="pt-BR" dirty="0" smtClean="0"/>
              <a:t>. páginas 1-2.</a:t>
            </a: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617308" y="87662"/>
            <a:ext cx="8911687" cy="1280890"/>
          </a:xfrm>
        </p:spPr>
        <p:txBody>
          <a:bodyPr/>
          <a:lstStyle/>
          <a:p>
            <a:pPr algn="ctr"/>
            <a:r>
              <a:rPr lang="pt-BR" dirty="0" smtClean="0"/>
              <a:t>Mineração de Dados Educacionais</a:t>
            </a:r>
            <a:br>
              <a:rPr lang="pt-BR" dirty="0" smtClean="0"/>
            </a:br>
            <a:r>
              <a:rPr lang="pt-BR" dirty="0" smtClean="0"/>
              <a:t>EDM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377440" y="1987296"/>
            <a:ext cx="885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Histórico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8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1826</TotalTime>
  <Words>1270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Cacho</vt:lpstr>
      <vt:lpstr>Uma Ferramenta de Suporte Educacional, usando Mineração de Dados</vt:lpstr>
      <vt:lpstr>Agenda</vt:lpstr>
      <vt:lpstr>Motivação</vt:lpstr>
      <vt:lpstr>Motivação</vt:lpstr>
      <vt:lpstr>Motivação</vt:lpstr>
      <vt:lpstr>Perspectiva </vt:lpstr>
      <vt:lpstr>Mineração de Dados</vt:lpstr>
      <vt:lpstr>Mineração de Dados Educacionais EDM</vt:lpstr>
      <vt:lpstr>Mineração de Dados Educacionais EDM</vt:lpstr>
      <vt:lpstr>Mineração de Dados Educacionais</vt:lpstr>
      <vt:lpstr>Mineração de Dados Educacionais</vt:lpstr>
      <vt:lpstr>Objetivos</vt:lpstr>
      <vt:lpstr>Objetivos específicos</vt:lpstr>
      <vt:lpstr>Metodologia</vt:lpstr>
      <vt:lpstr>Referência Bibliográfica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Dashboard para Acompanhar a Aprendizagem do Estudante em um Ambiente de EAD, Utilizando Data Mining</dc:title>
  <dc:creator>José Antonio Cunha</dc:creator>
  <cp:lastModifiedBy>José Antonio Cunha</cp:lastModifiedBy>
  <cp:revision>182</cp:revision>
  <dcterms:created xsi:type="dcterms:W3CDTF">2013-05-13T09:12:19Z</dcterms:created>
  <dcterms:modified xsi:type="dcterms:W3CDTF">2014-03-31T13:29:24Z</dcterms:modified>
</cp:coreProperties>
</file>