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64" r:id="rId16"/>
    <p:sldId id="266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29F93-83EF-04E0-254D-2138DF2DF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1DAD6E-F618-7D2D-72DD-B4D64F19F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8B1AEE-4AAB-2C1E-EBEF-430F0A45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7F4F-E1C1-4498-965D-CCBB84EA6A75}" type="datetimeFigureOut">
              <a:rPr lang="pt-PT" smtClean="0"/>
              <a:t>26/10/2023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842E05-A791-5B78-EA73-670B9653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1866EA-B416-1011-788F-8282622C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E0B-1B27-4E60-81F8-5379F1AC625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617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A42F3-D6E4-5BEA-6C0F-BB0523C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92E89A4-8225-EBAB-80C6-F48A18DDC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69B834A-8013-9071-98C6-56D8837D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7F4F-E1C1-4498-965D-CCBB84EA6A75}" type="datetimeFigureOut">
              <a:rPr lang="pt-PT" smtClean="0"/>
              <a:t>26/10/2023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AE519D-57B8-C297-9F9C-D4288C8F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C5A1D9-8724-F4FF-2F8D-BB9379DF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E0B-1B27-4E60-81F8-5379F1AC625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131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72490A-FE4E-0E4D-3AF5-097852F7F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527E6EE-727A-63FF-D16A-E05CCCDE2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70A61B-0DEF-97A6-DB8F-0EEB810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7F4F-E1C1-4498-965D-CCBB84EA6A75}" type="datetimeFigureOut">
              <a:rPr lang="pt-PT" smtClean="0"/>
              <a:t>26/10/2023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BA55F1A-170D-1C2C-8E34-09A6E644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36E433-DC74-FBDE-53CA-5D3EF5F9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E0B-1B27-4E60-81F8-5379F1AC625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009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02490-94EB-B551-8C31-7A61CBCC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D266EB-384D-834A-3248-4B917A0D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E3A4D9-3A5B-CDEC-030E-1FDF5C75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7F4F-E1C1-4498-965D-CCBB84EA6A75}" type="datetimeFigureOut">
              <a:rPr lang="pt-PT" smtClean="0"/>
              <a:t>26/10/2023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60149D-2345-03C8-2F89-42BBCC28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8AFFF4-5A9E-BBB0-C79F-19EED3D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E0B-1B27-4E60-81F8-5379F1AC625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276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3FD0E-E1D8-9ADD-F956-45DC09C7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ADA8D94-E18A-CC80-CC4B-05E7A2B08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B3879CD-E16C-0096-3D03-47EA3343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7F4F-E1C1-4498-965D-CCBB84EA6A75}" type="datetimeFigureOut">
              <a:rPr lang="pt-PT" smtClean="0"/>
              <a:t>26/10/2023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DE6EAD-1515-4926-2633-31FBA59A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B84DF1-E82F-5766-A432-721949BD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E0B-1B27-4E60-81F8-5379F1AC625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72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B020B-BDEE-2B66-8F03-6E47161F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2AC9F9-6DC7-9582-FAD6-FC4E13D34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0A56D8-1951-2DD9-4FB9-D350BDF24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D3EC2F6-5F82-2DE2-68C5-9EC7F276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7F4F-E1C1-4498-965D-CCBB84EA6A75}" type="datetimeFigureOut">
              <a:rPr lang="pt-PT" smtClean="0"/>
              <a:t>26/10/2023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C60D450-1FF9-29FA-F309-6D729ED6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AD0753-4B41-4BD9-4F98-FA3C851C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E0B-1B27-4E60-81F8-5379F1AC625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67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C7F86-DF6C-5656-9B38-B143F5E7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AA79750-B5CA-019E-C062-358FF62E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FA4A3E9-49B8-D672-4B5F-BC31AEBE7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C5E0A9A-77B6-C488-9723-CE2FCBBA4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3FBAACF-F187-80B1-53C3-3754DC8EA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704AE63-5B1A-EF53-C0B8-F4E50EB8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7F4F-E1C1-4498-965D-CCBB84EA6A75}" type="datetimeFigureOut">
              <a:rPr lang="pt-PT" smtClean="0"/>
              <a:t>26/10/2023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219AE21-CA2D-5F45-95C0-2DF503FC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1894C79-B236-7DCA-A8F1-3E82B243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E0B-1B27-4E60-81F8-5379F1AC625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113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2A61-4733-54EB-A5BC-FC9BF790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8AECAF5-7152-8278-B2FC-15BF3474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7F4F-E1C1-4498-965D-CCBB84EA6A75}" type="datetimeFigureOut">
              <a:rPr lang="pt-PT" smtClean="0"/>
              <a:t>26/10/2023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FA30D8-E6C5-2980-A137-B33A99E9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E97620D-C0D2-21BC-0B46-3BCE060D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E0B-1B27-4E60-81F8-5379F1AC625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762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221D82C-288A-4958-2A3A-006A79B0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7F4F-E1C1-4498-965D-CCBB84EA6A75}" type="datetimeFigureOut">
              <a:rPr lang="pt-PT" smtClean="0"/>
              <a:t>26/10/2023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D767521-A97E-D651-CB7C-9780D4B5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A54BB48-2F9D-5340-298C-E0AC8848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E0B-1B27-4E60-81F8-5379F1AC625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348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A521B-5BD2-3BD1-B6FA-472A22EF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09661B-AC3C-4A73-7811-0A13B41B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12F5352-CC98-3EB0-496E-3AC3670C2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2DBD711-9F82-F616-1FBB-15A43C0F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7F4F-E1C1-4498-965D-CCBB84EA6A75}" type="datetimeFigureOut">
              <a:rPr lang="pt-PT" smtClean="0"/>
              <a:t>26/10/2023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AE73D09-2941-5607-FF06-56B5665D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09E6EA3-FA5F-C221-0AB8-FDFCBE0D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E0B-1B27-4E60-81F8-5379F1AC625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591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173BF-EBFD-C013-A626-40916D59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B910C61-733E-1F8F-5DED-0AF66276E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9416D2C-F529-8A00-98C2-0A83B72F7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9AB647C-ACF7-4E30-A6B2-769D9D12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7F4F-E1C1-4498-965D-CCBB84EA6A75}" type="datetimeFigureOut">
              <a:rPr lang="pt-PT" smtClean="0"/>
              <a:t>26/10/2023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96E60C3-25A7-D8D6-D622-0D8BE749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AE0C4BB-70D4-6924-133D-6E628FA5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E0B-1B27-4E60-81F8-5379F1AC625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828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476CF21-4FD7-620C-5724-C4388781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5076CFE-5478-B547-026E-61697DA50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A97976E-8130-948D-62B3-0E8BD6E4D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7F4F-E1C1-4498-965D-CCBB84EA6A75}" type="datetimeFigureOut">
              <a:rPr lang="pt-PT" smtClean="0"/>
              <a:t>26/10/2023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D35471-6C8F-E9CD-C0F1-C00E0D75A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25809B-122B-E565-59F2-D5AC6426D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2E0B-1B27-4E60-81F8-5379F1AC625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479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sc.di.fct.unl.pt/~jleitao/pdf/dsn07-leitao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maths.bris.ac.uk/~maajg/scamp-ngc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nibo.it/babaoglu/courses/csns/resources/tutorials/cyclon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%3A%2F%2Fmedia-s3-us-east-1.ceros.com%2Fbusiness-insider-editorial%2Fimages%2F2020%2F03%2F25%2F1043130a4f135b958629c23daf26895d%2Ftimeline-series.gif&amp;tbnid=VLIkh7JhlH5XKM&amp;vet=12ahUKEwiOvuG3nI6CAxV7mycCHWIAD-gQMygGegQIARBC..i&amp;imgrefurl=https%3A%2F%2Fview.ceros.com%2Fbusiness-insider-editorial%2Ftime-series-world-spread-of-coronavirus&amp;docid=hvXogtWvyRRzzM&amp;w=1200&amp;h=600&amp;q=coronavirus%20spread%20gif&amp;ved=2ahUKEwiOvuG3nI6CAxV7mycCHWIAD-gQMygGegQIARBC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DA40E3-59C3-7F07-5D50-764E95CC446F}"/>
              </a:ext>
            </a:extLst>
          </p:cNvPr>
          <p:cNvSpPr txBox="1"/>
          <p:nvPr/>
        </p:nvSpPr>
        <p:spPr>
          <a:xfrm>
            <a:off x="3868293" y="2704668"/>
            <a:ext cx="61705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itka Text" pitchFamily="2" charset="0"/>
                <a:ea typeface="Segoe UI Black" panose="020B0A02040204020203" pitchFamily="34" charset="0"/>
              </a:rPr>
              <a:t>HyParView</a:t>
            </a:r>
            <a:r>
              <a:rPr lang="en-US" sz="3200" b="1" dirty="0">
                <a:latin typeface="Sitka Text" pitchFamily="2" charset="0"/>
                <a:ea typeface="Segoe UI Black" panose="020B0A02040204020203" pitchFamily="34" charset="0"/>
              </a:rPr>
              <a:t> </a:t>
            </a:r>
            <a:r>
              <a:rPr lang="en-US" dirty="0">
                <a:latin typeface="Sitka Text" pitchFamily="2" charset="0"/>
                <a:ea typeface="Segoe UI Black" panose="020B0A02040204020203" pitchFamily="34" charset="0"/>
              </a:rPr>
              <a:t>(a membership protocol</a:t>
            </a:r>
          </a:p>
          <a:p>
            <a:r>
              <a:rPr lang="en-US" dirty="0">
                <a:latin typeface="Sitka Text" pitchFamily="2" charset="0"/>
                <a:ea typeface="Segoe UI Black" panose="020B0A02040204020203" pitchFamily="34" charset="0"/>
              </a:rPr>
              <a:t>for reliable gossip-based broadcast)</a:t>
            </a:r>
          </a:p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C3B1C5-5979-CAEB-2558-364CCBC95864}"/>
              </a:ext>
            </a:extLst>
          </p:cNvPr>
          <p:cNvSpPr txBox="1"/>
          <p:nvPr/>
        </p:nvSpPr>
        <p:spPr>
          <a:xfrm>
            <a:off x="4952394" y="4489976"/>
            <a:ext cx="1804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sz="1400" b="1" u="sng" dirty="0" err="1"/>
              <a:t>Authors</a:t>
            </a:r>
            <a:endParaRPr lang="pt-PT" sz="1400" b="1" u="sng" dirty="0"/>
          </a:p>
          <a:p>
            <a:pPr lvl="1"/>
            <a:r>
              <a:rPr lang="pt-PT" sz="1400" dirty="0"/>
              <a:t>João Leitão</a:t>
            </a:r>
          </a:p>
          <a:p>
            <a:pPr lvl="1"/>
            <a:r>
              <a:rPr lang="pt-PT" sz="1400" dirty="0"/>
              <a:t>José Pereira</a:t>
            </a:r>
          </a:p>
          <a:p>
            <a:pPr lvl="1"/>
            <a:r>
              <a:rPr lang="pt-PT" sz="1400" dirty="0"/>
              <a:t>Luís Rodrigues</a:t>
            </a:r>
          </a:p>
        </p:txBody>
      </p:sp>
      <p:sp>
        <p:nvSpPr>
          <p:cNvPr id="6" name="CaixaDeTexto 5">
            <a:hlinkClick r:id="rId2"/>
            <a:extLst>
              <a:ext uri="{FF2B5EF4-FFF2-40B4-BE49-F238E27FC236}">
                <a16:creationId xmlns:a16="http://schemas.microsoft.com/office/drawing/2014/main" id="{786113D2-35E4-A9DC-6ACD-50CC03CCD2EE}"/>
              </a:ext>
            </a:extLst>
          </p:cNvPr>
          <p:cNvSpPr txBox="1"/>
          <p:nvPr/>
        </p:nvSpPr>
        <p:spPr>
          <a:xfrm>
            <a:off x="5254782" y="4680919"/>
            <a:ext cx="168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sng" dirty="0">
                <a:solidFill>
                  <a:srgbClr val="0070C0"/>
                </a:solidFill>
              </a:rPr>
              <a:t>Original </a:t>
            </a:r>
            <a:r>
              <a:rPr lang="pt-PT" u="sng" dirty="0" err="1">
                <a:solidFill>
                  <a:srgbClr val="0070C0"/>
                </a:solidFill>
              </a:rPr>
              <a:t>paper</a:t>
            </a:r>
            <a:endParaRPr lang="pt-PT" u="sng" dirty="0">
              <a:solidFill>
                <a:srgbClr val="0070C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7F0307-C0D6-E8AB-2F32-0C62B28EBEF0}"/>
              </a:ext>
            </a:extLst>
          </p:cNvPr>
          <p:cNvSpPr txBox="1"/>
          <p:nvPr/>
        </p:nvSpPr>
        <p:spPr>
          <a:xfrm>
            <a:off x="4927820" y="4489976"/>
            <a:ext cx="2336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sz="1400" b="1" u="sng" dirty="0" err="1"/>
              <a:t>Presented</a:t>
            </a:r>
            <a:r>
              <a:rPr lang="pt-PT" sz="1400" b="1" u="sng" dirty="0"/>
              <a:t> </a:t>
            </a:r>
            <a:r>
              <a:rPr lang="pt-PT" sz="1400" b="1" u="sng" dirty="0" err="1"/>
              <a:t>by</a:t>
            </a:r>
            <a:endParaRPr lang="pt-PT" sz="1400" b="1" u="sng" dirty="0"/>
          </a:p>
          <a:p>
            <a:pPr lvl="1"/>
            <a:r>
              <a:rPr lang="pt-PT" sz="1400" dirty="0"/>
              <a:t>Guilherme Pascoal</a:t>
            </a:r>
          </a:p>
          <a:p>
            <a:pPr lvl="1"/>
            <a:r>
              <a:rPr lang="pt-PT" sz="1400" dirty="0"/>
              <a:t>José Cutileiro</a:t>
            </a:r>
          </a:p>
          <a:p>
            <a:pPr lvl="1"/>
            <a:r>
              <a:rPr lang="pt-PT" sz="1400" dirty="0"/>
              <a:t>Vasco Vaz</a:t>
            </a:r>
          </a:p>
        </p:txBody>
      </p:sp>
    </p:spTree>
    <p:extLst>
      <p:ext uri="{BB962C8B-B14F-4D97-AF65-F5344CB8AC3E}">
        <p14:creationId xmlns:p14="http://schemas.microsoft.com/office/powerpoint/2010/main" val="13383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AD70B-D6E0-6239-92C4-207C7639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u="sng" dirty="0"/>
              <a:t>SCAMP - </a:t>
            </a:r>
            <a:r>
              <a:rPr lang="pt-PT" u="sng" dirty="0" err="1"/>
              <a:t>Membership</a:t>
            </a:r>
            <a:r>
              <a:rPr lang="pt-PT" u="sng" dirty="0"/>
              <a:t> </a:t>
            </a:r>
            <a:r>
              <a:rPr lang="pt-PT" u="sng" dirty="0" err="1"/>
              <a:t>Protocols</a:t>
            </a:r>
            <a:br>
              <a:rPr lang="pt-PT" u="sng" dirty="0"/>
            </a:br>
            <a:endParaRPr lang="pt-PT" u="sng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667605-B2C8-AACA-D575-10D6688D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b="1" dirty="0" err="1"/>
              <a:t>Reactive</a:t>
            </a:r>
            <a:r>
              <a:rPr lang="pt-PT" b="1" dirty="0"/>
              <a:t>* </a:t>
            </a:r>
            <a:r>
              <a:rPr lang="pt-PT" dirty="0" err="1"/>
              <a:t>membership</a:t>
            </a:r>
            <a:r>
              <a:rPr lang="pt-PT" dirty="0"/>
              <a:t> </a:t>
            </a:r>
            <a:r>
              <a:rPr lang="pt-PT" dirty="0" err="1"/>
              <a:t>protocol</a:t>
            </a:r>
            <a:endParaRPr lang="pt-PT" dirty="0"/>
          </a:p>
          <a:p>
            <a:pPr marL="914400" lvl="2" indent="0">
              <a:buNone/>
            </a:pPr>
            <a:r>
              <a:rPr lang="pt-PT" sz="1800" dirty="0"/>
              <a:t>*</a:t>
            </a:r>
            <a:r>
              <a:rPr lang="en-US" sz="1800" dirty="0"/>
              <a:t>Reactive means that you only have to deal with updates in case of a system change (either due to failures or because we want to add nodes).</a:t>
            </a:r>
            <a:endParaRPr lang="pt-PT" sz="1800" dirty="0"/>
          </a:p>
          <a:p>
            <a:r>
              <a:rPr lang="pt-PT" dirty="0"/>
              <a:t>Uses </a:t>
            </a:r>
            <a:r>
              <a:rPr lang="pt-PT" dirty="0" err="1"/>
              <a:t>another</a:t>
            </a:r>
            <a:r>
              <a:rPr lang="pt-PT" dirty="0"/>
              <a:t> </a:t>
            </a:r>
            <a:r>
              <a:rPr lang="pt-PT" dirty="0" err="1"/>
              <a:t>protocol</a:t>
            </a:r>
            <a:r>
              <a:rPr lang="pt-PT" dirty="0"/>
              <a:t> – </a:t>
            </a:r>
            <a:r>
              <a:rPr lang="pt-PT" b="1" dirty="0" err="1"/>
              <a:t>subscription</a:t>
            </a:r>
            <a:r>
              <a:rPr lang="pt-PT" b="1" dirty="0"/>
              <a:t> </a:t>
            </a:r>
            <a:r>
              <a:rPr lang="pt-PT" b="1" dirty="0" err="1"/>
              <a:t>protocol</a:t>
            </a:r>
            <a:r>
              <a:rPr lang="pt-PT" b="1" dirty="0"/>
              <a:t>*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sz="1800" dirty="0"/>
              <a:t>*</a:t>
            </a:r>
            <a:r>
              <a:rPr lang="pt-PT" sz="1800" dirty="0" err="1"/>
              <a:t>Used</a:t>
            </a:r>
            <a:r>
              <a:rPr lang="pt-PT" sz="1800" dirty="0"/>
              <a:t> </a:t>
            </a:r>
            <a:r>
              <a:rPr lang="pt-PT" sz="1800" dirty="0" err="1"/>
              <a:t>when</a:t>
            </a:r>
            <a:r>
              <a:rPr lang="pt-PT" sz="1800" dirty="0"/>
              <a:t> a node </a:t>
            </a:r>
            <a:r>
              <a:rPr lang="pt-PT" sz="1800" dirty="0" err="1"/>
              <a:t>wants</a:t>
            </a:r>
            <a:r>
              <a:rPr lang="pt-PT" sz="1800" dirty="0"/>
              <a:t> to </a:t>
            </a:r>
            <a:r>
              <a:rPr lang="pt-PT" sz="1800" dirty="0" err="1"/>
              <a:t>join</a:t>
            </a:r>
            <a:r>
              <a:rPr lang="pt-PT" sz="1800" dirty="0"/>
              <a:t> (</a:t>
            </a:r>
            <a:r>
              <a:rPr lang="pt-PT" sz="1800" dirty="0" err="1"/>
              <a:t>or</a:t>
            </a:r>
            <a:r>
              <a:rPr lang="pt-PT" sz="1800" dirty="0"/>
              <a:t> </a:t>
            </a:r>
            <a:r>
              <a:rPr lang="pt-PT" sz="1800" dirty="0" err="1"/>
              <a:t>rejoin</a:t>
            </a:r>
            <a:r>
              <a:rPr lang="pt-PT" sz="1800" dirty="0"/>
              <a:t>)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system</a:t>
            </a:r>
            <a:endParaRPr lang="pt-PT" dirty="0"/>
          </a:p>
          <a:p>
            <a:r>
              <a:rPr lang="pt-PT" b="1" dirty="0" err="1"/>
              <a:t>Heartbeat</a:t>
            </a:r>
            <a:r>
              <a:rPr lang="pt-PT" b="1" dirty="0"/>
              <a:t>*</a:t>
            </a:r>
          </a:p>
          <a:p>
            <a:pPr marL="914400" lvl="2" indent="0">
              <a:buNone/>
            </a:pPr>
            <a:r>
              <a:rPr lang="en-US" sz="1800" dirty="0"/>
              <a:t>*If a node doesn't respond to the heartbeat after a timeout, we assume it is isolated and attempt to bring it back to the system</a:t>
            </a:r>
          </a:p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r>
              <a:rPr lang="en-US" sz="1800" b="1" u="sng" dirty="0">
                <a:hlinkClick r:id="rId2"/>
              </a:rPr>
              <a:t>More about SCAMP: Peer-to-peer lightweight membership service for large-scale group communication</a:t>
            </a:r>
            <a:endParaRPr lang="pt-PT" sz="1800" b="1" u="sng" dirty="0"/>
          </a:p>
        </p:txBody>
      </p:sp>
    </p:spTree>
    <p:extLst>
      <p:ext uri="{BB962C8B-B14F-4D97-AF65-F5344CB8AC3E}">
        <p14:creationId xmlns:p14="http://schemas.microsoft.com/office/powerpoint/2010/main" val="292911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AD70B-D6E0-6239-92C4-207C7639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u="sng" dirty="0" err="1"/>
              <a:t>Cyclon</a:t>
            </a:r>
            <a:r>
              <a:rPr lang="pt-PT" u="sng" dirty="0"/>
              <a:t> - </a:t>
            </a:r>
            <a:r>
              <a:rPr lang="pt-PT" u="sng" dirty="0" err="1"/>
              <a:t>Membership</a:t>
            </a:r>
            <a:r>
              <a:rPr lang="pt-PT" u="sng" dirty="0"/>
              <a:t> </a:t>
            </a:r>
            <a:r>
              <a:rPr lang="pt-PT" u="sng" dirty="0" err="1"/>
              <a:t>Protocols</a:t>
            </a:r>
            <a:br>
              <a:rPr lang="pt-PT" u="sng" dirty="0"/>
            </a:br>
            <a:endParaRPr lang="pt-PT" u="sng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667605-B2C8-AACA-D575-10D6688D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Cyclic</a:t>
            </a:r>
            <a:r>
              <a:rPr lang="pt-PT" b="1" dirty="0"/>
              <a:t>* </a:t>
            </a:r>
            <a:r>
              <a:rPr lang="pt-PT" dirty="0" err="1"/>
              <a:t>membership</a:t>
            </a:r>
            <a:r>
              <a:rPr lang="pt-PT" dirty="0"/>
              <a:t> </a:t>
            </a:r>
            <a:r>
              <a:rPr lang="pt-PT" dirty="0" err="1"/>
              <a:t>protocol</a:t>
            </a:r>
            <a:r>
              <a:rPr lang="pt-PT" sz="1800" dirty="0"/>
              <a:t> </a:t>
            </a:r>
            <a:r>
              <a:rPr lang="pt-PT" sz="1800" b="1" dirty="0"/>
              <a:t>- </a:t>
            </a:r>
            <a:r>
              <a:rPr lang="en-US" sz="1800" dirty="0"/>
              <a:t>What they refer to as a 'shuffle' occurs every </a:t>
            </a:r>
            <a:r>
              <a:rPr lang="pt-PT" sz="2000" b="1" dirty="0"/>
              <a:t>∆T</a:t>
            </a:r>
            <a:r>
              <a:rPr lang="en-US" sz="1800" dirty="0"/>
              <a:t>. In this operation, a node selects the oldest node in its partial view and simply exchanges with that node. During this process, the nodes exchange information from their respective partial views</a:t>
            </a:r>
          </a:p>
          <a:p>
            <a:pPr marL="914400" lvl="2" indent="0">
              <a:buNone/>
            </a:pPr>
            <a:r>
              <a:rPr lang="en-US" dirty="0"/>
              <a:t>*because the system doesn't require changes; this protocol runs at regular intervals.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>
              <a:hlinkClick r:id="rId2"/>
            </a:endParaRPr>
          </a:p>
          <a:p>
            <a:pPr marL="914400" lvl="2" indent="0">
              <a:buNone/>
            </a:pPr>
            <a:endParaRPr lang="en-US" dirty="0">
              <a:hlinkClick r:id="rId2"/>
            </a:endParaRPr>
          </a:p>
          <a:p>
            <a:pPr marL="914400" lvl="2" indent="0">
              <a:buNone/>
            </a:pPr>
            <a:r>
              <a:rPr lang="en-US" sz="2000" dirty="0"/>
              <a:t>                       </a:t>
            </a:r>
            <a:r>
              <a:rPr lang="en-US" sz="2000" dirty="0">
                <a:hlinkClick r:id="rId2"/>
              </a:rPr>
              <a:t>More about </a:t>
            </a:r>
            <a:r>
              <a:rPr lang="en-US" sz="2000" dirty="0" err="1">
                <a:hlinkClick r:id="rId2"/>
              </a:rPr>
              <a:t>Cyclon</a:t>
            </a:r>
            <a:r>
              <a:rPr lang="en-US" sz="2000" dirty="0">
                <a:hlinkClick r:id="rId2"/>
              </a:rPr>
              <a:t>: Inexpensive membership </a:t>
            </a:r>
          </a:p>
          <a:p>
            <a:pPr marL="914400" lvl="2" indent="0">
              <a:buNone/>
            </a:pPr>
            <a:r>
              <a:rPr lang="en-US" sz="2000" dirty="0"/>
              <a:t>                       </a:t>
            </a:r>
            <a:r>
              <a:rPr lang="en-US" sz="2000" dirty="0">
                <a:hlinkClick r:id="rId2"/>
              </a:rPr>
              <a:t>management for unstructured p2p overlays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359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2D6DB-FC04-1978-21C0-34672144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Cyclon</a:t>
            </a:r>
            <a:r>
              <a:rPr lang="pt-PT" u="sng" dirty="0"/>
              <a:t> - </a:t>
            </a:r>
            <a:r>
              <a:rPr lang="pt-PT" u="sng" dirty="0" err="1"/>
              <a:t>Protocol</a:t>
            </a:r>
            <a:r>
              <a:rPr lang="pt-PT" u="sng" dirty="0"/>
              <a:t> </a:t>
            </a:r>
            <a:r>
              <a:rPr lang="pt-PT" u="sng" dirty="0" err="1"/>
              <a:t>evaluation</a:t>
            </a:r>
            <a:endParaRPr lang="pt-PT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F4AB61-4545-9581-B260-A82E8B476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56" y="1602013"/>
            <a:ext cx="5721288" cy="45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2D6DB-FC04-1978-21C0-34672144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Scamp</a:t>
            </a:r>
            <a:r>
              <a:rPr lang="pt-PT" u="sng" dirty="0"/>
              <a:t> - </a:t>
            </a:r>
            <a:r>
              <a:rPr lang="pt-PT" u="sng" dirty="0" err="1"/>
              <a:t>Protocol</a:t>
            </a:r>
            <a:r>
              <a:rPr lang="pt-PT" u="sng" dirty="0"/>
              <a:t> </a:t>
            </a:r>
            <a:r>
              <a:rPr lang="pt-PT" u="sng" dirty="0" err="1"/>
              <a:t>evaluation</a:t>
            </a:r>
            <a:endParaRPr lang="pt-PT" u="sng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9FD990-C95D-0A61-CA4C-C1F3743B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399" y="1421938"/>
            <a:ext cx="5355202" cy="51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2D6DB-FC04-1978-21C0-34672144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/>
              <a:t>50% node </a:t>
            </a:r>
            <a:r>
              <a:rPr lang="pt-PT" u="sng" dirty="0" err="1"/>
              <a:t>failure</a:t>
            </a:r>
            <a:r>
              <a:rPr lang="pt-PT" u="sng" dirty="0"/>
              <a:t> - </a:t>
            </a:r>
            <a:r>
              <a:rPr lang="pt-PT" u="sng" dirty="0" err="1"/>
              <a:t>Protocol</a:t>
            </a:r>
            <a:r>
              <a:rPr lang="pt-PT" u="sng" dirty="0"/>
              <a:t> </a:t>
            </a:r>
            <a:r>
              <a:rPr lang="pt-PT" u="sng" dirty="0" err="1"/>
              <a:t>evaluation</a:t>
            </a:r>
            <a:endParaRPr lang="pt-PT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7BA290-1778-F6CA-0CB8-2F5123B1E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07" y="1874549"/>
            <a:ext cx="5601185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99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3DB97-DB3C-F8DC-B104-AA7847E8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/>
              <a:t>Standard </a:t>
            </a:r>
            <a:r>
              <a:rPr lang="pt-PT" u="sng" dirty="0" err="1"/>
              <a:t>membership</a:t>
            </a:r>
            <a:r>
              <a:rPr lang="pt-PT" u="sng" dirty="0"/>
              <a:t> </a:t>
            </a:r>
            <a:r>
              <a:rPr lang="pt-PT" u="sng" dirty="0" err="1"/>
              <a:t>protocols</a:t>
            </a:r>
            <a:r>
              <a:rPr lang="pt-PT" u="sng" dirty="0"/>
              <a:t> are </a:t>
            </a:r>
            <a:r>
              <a:rPr lang="pt-PT" u="sng" dirty="0" err="1"/>
              <a:t>not</a:t>
            </a:r>
            <a:r>
              <a:rPr lang="pt-PT" u="sng" dirty="0"/>
              <a:t> </a:t>
            </a:r>
            <a:r>
              <a:rPr lang="pt-PT" u="sng" dirty="0" err="1"/>
              <a:t>the</a:t>
            </a:r>
            <a:r>
              <a:rPr lang="pt-PT" u="sng" dirty="0"/>
              <a:t> </a:t>
            </a:r>
            <a:r>
              <a:rPr lang="pt-PT" u="sng" dirty="0" err="1"/>
              <a:t>perfect</a:t>
            </a:r>
            <a:r>
              <a:rPr lang="pt-PT" u="sng" dirty="0"/>
              <a:t> </a:t>
            </a:r>
            <a:r>
              <a:rPr lang="pt-PT" u="sng" dirty="0" err="1"/>
              <a:t>solution</a:t>
            </a:r>
            <a:endParaRPr lang="pt-PT" u="sng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17E387-E4E7-CB8D-D3A1-1BF52F0C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Partial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</a:t>
            </a:r>
            <a:r>
              <a:rPr lang="pt-PT" dirty="0">
                <a:sym typeface="Wingdings" panose="05000000000000000000" pitchFamily="2" charset="2"/>
              </a:rPr>
              <a:t>=&gt; More </a:t>
            </a:r>
            <a:r>
              <a:rPr lang="pt-PT" dirty="0" err="1">
                <a:sym typeface="Wingdings" panose="05000000000000000000" pitchFamily="2" charset="2"/>
              </a:rPr>
              <a:t>vulnerability</a:t>
            </a:r>
            <a:r>
              <a:rPr lang="pt-PT" dirty="0">
                <a:sym typeface="Wingdings" panose="05000000000000000000" pitchFamily="2" charset="2"/>
              </a:rPr>
              <a:t> to </a:t>
            </a:r>
            <a:r>
              <a:rPr lang="pt-PT" dirty="0" err="1">
                <a:sym typeface="Wingdings" panose="05000000000000000000" pitchFamily="2" charset="2"/>
              </a:rPr>
              <a:t>failures</a:t>
            </a:r>
            <a:endParaRPr lang="pt-PT" dirty="0">
              <a:sym typeface="Wingdings" panose="05000000000000000000" pitchFamily="2" charset="2"/>
            </a:endParaRPr>
          </a:p>
          <a:p>
            <a:r>
              <a:rPr lang="pt-PT" dirty="0">
                <a:sym typeface="Wingdings" panose="05000000000000000000" pitchFamily="2" charset="2"/>
              </a:rPr>
              <a:t>More </a:t>
            </a:r>
            <a:r>
              <a:rPr lang="pt-PT" dirty="0" err="1">
                <a:sym typeface="Wingdings" panose="05000000000000000000" pitchFamily="2" charset="2"/>
              </a:rPr>
              <a:t>failures</a:t>
            </a:r>
            <a:r>
              <a:rPr lang="pt-PT" dirty="0">
                <a:sym typeface="Wingdings" panose="05000000000000000000" pitchFamily="2" charset="2"/>
              </a:rPr>
              <a:t> =&gt; </a:t>
            </a:r>
            <a:r>
              <a:rPr lang="pt-PT" dirty="0" err="1">
                <a:sym typeface="Wingdings" panose="05000000000000000000" pitchFamily="2" charset="2"/>
              </a:rPr>
              <a:t>Overload</a:t>
            </a:r>
            <a:r>
              <a:rPr lang="pt-PT" dirty="0">
                <a:sym typeface="Wingdings" panose="05000000000000000000" pitchFamily="2" charset="2"/>
              </a:rPr>
              <a:t> in </a:t>
            </a:r>
            <a:r>
              <a:rPr lang="pt-PT" dirty="0" err="1">
                <a:sym typeface="Wingdings" panose="05000000000000000000" pitchFamily="2" charset="2"/>
              </a:rPr>
              <a:t>membership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services</a:t>
            </a:r>
            <a:endParaRPr lang="pt-PT" dirty="0">
              <a:sym typeface="Wingdings" panose="05000000000000000000" pitchFamily="2" charset="2"/>
            </a:endParaRPr>
          </a:p>
          <a:p>
            <a:r>
              <a:rPr lang="pt-PT" dirty="0"/>
              <a:t>Long time to </a:t>
            </a:r>
            <a:r>
              <a:rPr lang="pt-PT" dirty="0" err="1"/>
              <a:t>restore</a:t>
            </a:r>
            <a:r>
              <a:rPr lang="pt-PT" dirty="0"/>
              <a:t> =&gt; Long time to </a:t>
            </a:r>
            <a:r>
              <a:rPr lang="pt-PT" dirty="0" err="1"/>
              <a:t>respond</a:t>
            </a:r>
            <a:endParaRPr lang="pt-PT" dirty="0"/>
          </a:p>
          <a:p>
            <a:r>
              <a:rPr lang="pt-PT" dirty="0" err="1"/>
              <a:t>Reliability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greatly</a:t>
            </a:r>
            <a:r>
              <a:rPr lang="pt-PT" dirty="0"/>
              <a:t> </a:t>
            </a:r>
            <a:r>
              <a:rPr lang="pt-PT" dirty="0" err="1"/>
              <a:t>affected</a:t>
            </a:r>
            <a:endParaRPr lang="pt-PT" dirty="0"/>
          </a:p>
          <a:p>
            <a:endParaRPr lang="pt-PT" dirty="0"/>
          </a:p>
          <a:p>
            <a:r>
              <a:rPr lang="en-US" dirty="0"/>
              <a:t>These algorithms are not very effective when many failures occur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148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AA0CD-B97B-E27F-D9C1-09BEEC49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The importance of dealing with many failures</a:t>
            </a:r>
            <a:endParaRPr lang="pt-PT" u="sng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89F83D-E2EB-77C9-BC4A-8D85FF18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Availability</a:t>
            </a:r>
            <a:r>
              <a:rPr lang="pt-PT" b="1" dirty="0"/>
              <a:t>: </a:t>
            </a:r>
            <a:r>
              <a:rPr lang="en-US" dirty="0"/>
              <a:t>You don't want your service to stop running in case a natural disaster occurs.</a:t>
            </a:r>
            <a:endParaRPr lang="pt-PT" dirty="0"/>
          </a:p>
          <a:p>
            <a:r>
              <a:rPr lang="pt-PT" b="1" dirty="0" err="1"/>
              <a:t>Security</a:t>
            </a:r>
            <a:r>
              <a:rPr lang="pt-PT" b="1" dirty="0"/>
              <a:t>: </a:t>
            </a:r>
            <a:r>
              <a:rPr lang="en-US" dirty="0"/>
              <a:t>You don't want your service to stop running if there's malware spreading in it rapidly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996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C344-75FF-C833-45BC-6DEB440E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474" y="2766218"/>
            <a:ext cx="10515600" cy="1325563"/>
          </a:xfrm>
        </p:spPr>
        <p:txBody>
          <a:bodyPr/>
          <a:lstStyle/>
          <a:p>
            <a:r>
              <a:rPr lang="en-US" u="sng" dirty="0"/>
              <a:t>This is where our protocol comes into play</a:t>
            </a:r>
            <a:endParaRPr lang="pt-PT" u="sng" dirty="0"/>
          </a:p>
        </p:txBody>
      </p:sp>
    </p:spTree>
    <p:extLst>
      <p:ext uri="{BB962C8B-B14F-4D97-AF65-F5344CB8AC3E}">
        <p14:creationId xmlns:p14="http://schemas.microsoft.com/office/powerpoint/2010/main" val="3020333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C344-75FF-C833-45BC-6DEB440E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463" y="2766218"/>
            <a:ext cx="10515600" cy="1325563"/>
          </a:xfrm>
        </p:spPr>
        <p:txBody>
          <a:bodyPr/>
          <a:lstStyle/>
          <a:p>
            <a:r>
              <a:rPr lang="en-US" u="sng" dirty="0" err="1"/>
              <a:t>HyParView</a:t>
            </a:r>
            <a:r>
              <a:rPr lang="en-US" u="sng" dirty="0"/>
              <a:t> – Hybrid partial view</a:t>
            </a:r>
            <a:endParaRPr lang="pt-PT" u="sng" dirty="0"/>
          </a:p>
        </p:txBody>
      </p:sp>
    </p:spTree>
    <p:extLst>
      <p:ext uri="{BB962C8B-B14F-4D97-AF65-F5344CB8AC3E}">
        <p14:creationId xmlns:p14="http://schemas.microsoft.com/office/powerpoint/2010/main" val="3579430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FC400-BE1C-EF8A-D225-35AFDD58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HyParView</a:t>
            </a:r>
            <a:r>
              <a:rPr lang="pt-PT" u="sng" dirty="0"/>
              <a:t> (</a:t>
            </a:r>
            <a:r>
              <a:rPr lang="pt-PT" u="sng" dirty="0" err="1"/>
              <a:t>key</a:t>
            </a:r>
            <a:r>
              <a:rPr lang="pt-PT" u="sng" dirty="0"/>
              <a:t> </a:t>
            </a:r>
            <a:r>
              <a:rPr lang="pt-PT" u="sng" dirty="0" err="1"/>
              <a:t>concepts</a:t>
            </a:r>
            <a:r>
              <a:rPr lang="pt-PT" u="sng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4308E1-C595-B852-02BD-5CD6F78FA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Try</a:t>
            </a:r>
            <a:r>
              <a:rPr lang="pt-PT" dirty="0"/>
              <a:t> to </a:t>
            </a:r>
            <a:r>
              <a:rPr lang="pt-PT" dirty="0" err="1"/>
              <a:t>reduce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fanout</a:t>
            </a:r>
            <a:r>
              <a:rPr lang="pt-PT" dirty="0"/>
              <a:t> to log(n) </a:t>
            </a:r>
          </a:p>
          <a:p>
            <a:r>
              <a:rPr lang="pt-PT" dirty="0" err="1"/>
              <a:t>Maitain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views</a:t>
            </a:r>
            <a:r>
              <a:rPr lang="pt-PT" dirty="0"/>
              <a:t> – Active </a:t>
            </a:r>
            <a:r>
              <a:rPr lang="pt-PT" dirty="0" err="1"/>
              <a:t>view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b="1" dirty="0"/>
              <a:t>Passive </a:t>
            </a:r>
            <a:r>
              <a:rPr lang="pt-PT" b="1" dirty="0" err="1"/>
              <a:t>view</a:t>
            </a:r>
            <a:endParaRPr lang="pt-PT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pt-PT" dirty="0"/>
              <a:t>Active </a:t>
            </a:r>
            <a:r>
              <a:rPr lang="pt-PT" dirty="0" err="1"/>
              <a:t>view</a:t>
            </a:r>
            <a:r>
              <a:rPr lang="pt-PT" dirty="0"/>
              <a:t>: </a:t>
            </a:r>
            <a:r>
              <a:rPr lang="pt-PT" dirty="0" err="1"/>
              <a:t>small</a:t>
            </a:r>
            <a:r>
              <a:rPr lang="pt-PT" dirty="0"/>
              <a:t>, </a:t>
            </a:r>
            <a:r>
              <a:rPr lang="pt-PT" dirty="0" err="1"/>
              <a:t>with</a:t>
            </a:r>
            <a:r>
              <a:rPr lang="pt-PT" dirty="0"/>
              <a:t> log(n) + 1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PT" dirty="0"/>
              <a:t>Passive </a:t>
            </a:r>
            <a:r>
              <a:rPr lang="pt-PT" dirty="0" err="1"/>
              <a:t>view</a:t>
            </a:r>
            <a:r>
              <a:rPr lang="pt-PT" dirty="0"/>
              <a:t>: </a:t>
            </a:r>
            <a:r>
              <a:rPr lang="pt-PT" dirty="0" err="1"/>
              <a:t>larger</a:t>
            </a:r>
            <a:r>
              <a:rPr lang="pt-PT" dirty="0"/>
              <a:t>, </a:t>
            </a:r>
            <a:r>
              <a:rPr lang="pt-PT" dirty="0" err="1"/>
              <a:t>with</a:t>
            </a:r>
            <a:r>
              <a:rPr lang="pt-PT" dirty="0"/>
              <a:t> k(log(n) + 1) (k time </a:t>
            </a:r>
            <a:r>
              <a:rPr lang="pt-PT" dirty="0" err="1"/>
              <a:t>bigger</a:t>
            </a:r>
            <a:r>
              <a:rPr lang="pt-PT" dirty="0"/>
              <a:t> </a:t>
            </a:r>
            <a:r>
              <a:rPr lang="pt-PT" dirty="0" err="1"/>
              <a:t>than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partial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)</a:t>
            </a:r>
          </a:p>
          <a:p>
            <a:r>
              <a:rPr lang="pt-PT" dirty="0"/>
              <a:t>Links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overlay</a:t>
            </a:r>
            <a:r>
              <a:rPr lang="pt-PT" dirty="0"/>
              <a:t> are </a:t>
            </a:r>
            <a:r>
              <a:rPr lang="pt-PT" dirty="0" err="1"/>
              <a:t>symmetric</a:t>
            </a:r>
            <a:r>
              <a:rPr lang="pt-PT" dirty="0"/>
              <a:t> (</a:t>
            </a:r>
            <a:r>
              <a:rPr lang="pt-PT" dirty="0" err="1"/>
              <a:t>if</a:t>
            </a:r>
            <a:r>
              <a:rPr lang="pt-PT" dirty="0"/>
              <a:t> p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q </a:t>
            </a:r>
            <a:r>
              <a:rPr lang="pt-PT" dirty="0" err="1"/>
              <a:t>active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, </a:t>
            </a:r>
            <a:r>
              <a:rPr lang="pt-PT" dirty="0" err="1"/>
              <a:t>then</a:t>
            </a:r>
            <a:r>
              <a:rPr lang="pt-PT" dirty="0"/>
              <a:t> q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p </a:t>
            </a:r>
            <a:r>
              <a:rPr lang="pt-PT" dirty="0" err="1"/>
              <a:t>active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) </a:t>
            </a:r>
            <a:r>
              <a:rPr lang="pt-PT" sz="1800" dirty="0"/>
              <a:t>“</a:t>
            </a:r>
            <a:r>
              <a:rPr lang="en-US" sz="1800" dirty="0"/>
              <a:t>Due to </a:t>
            </a:r>
            <a:r>
              <a:rPr lang="en-US" sz="1800" dirty="0" err="1"/>
              <a:t>HyParView’s</a:t>
            </a:r>
            <a:r>
              <a:rPr lang="en-US" sz="1800" dirty="0"/>
              <a:t> symmetric active view, almost all nodes in the overlay are known by the maximum amount of nodes possible, which is the active view length”</a:t>
            </a:r>
            <a:endParaRPr lang="pt-PT" sz="1800" dirty="0"/>
          </a:p>
          <a:p>
            <a:r>
              <a:rPr lang="pt-PT" u="sng" dirty="0"/>
              <a:t>Open TCP </a:t>
            </a:r>
            <a:r>
              <a:rPr lang="pt-PT" dirty="0" err="1"/>
              <a:t>connection</a:t>
            </a:r>
            <a:r>
              <a:rPr lang="pt-PT" dirty="0"/>
              <a:t> to </a:t>
            </a:r>
            <a:r>
              <a:rPr lang="pt-PT" dirty="0" err="1"/>
              <a:t>every</a:t>
            </a:r>
            <a:r>
              <a:rPr lang="pt-PT" dirty="0"/>
              <a:t> node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active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can do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active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small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008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93791-FDC5-B1F8-46A8-B857F77D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Gossip</a:t>
            </a:r>
            <a:r>
              <a:rPr lang="pt-PT" u="sng" dirty="0"/>
              <a:t> </a:t>
            </a:r>
            <a:r>
              <a:rPr lang="pt-PT" u="sng" dirty="0" err="1"/>
              <a:t>algorithm</a:t>
            </a:r>
            <a:r>
              <a:rPr lang="pt-PT" u="sng" dirty="0"/>
              <a:t> (</a:t>
            </a:r>
            <a:r>
              <a:rPr lang="pt-PT" u="sng" dirty="0" err="1"/>
              <a:t>key</a:t>
            </a:r>
            <a:r>
              <a:rPr lang="pt-PT" u="sng" dirty="0"/>
              <a:t> </a:t>
            </a:r>
            <a:r>
              <a:rPr lang="pt-PT" u="sng" dirty="0" err="1"/>
              <a:t>concepts</a:t>
            </a:r>
            <a:r>
              <a:rPr lang="pt-PT" u="sng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A52FE7-ED49-E772-7689-0E82E253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3"/>
            <a:ext cx="10515600" cy="4351338"/>
          </a:xfrm>
        </p:spPr>
        <p:txBody>
          <a:bodyPr/>
          <a:lstStyle/>
          <a:p>
            <a:r>
              <a:rPr lang="en-US" dirty="0"/>
              <a:t>It works even in partition scenarios</a:t>
            </a:r>
          </a:p>
          <a:p>
            <a:r>
              <a:rPr lang="en-US" dirty="0"/>
              <a:t>CAP theorem -&gt; A + P scenario </a:t>
            </a:r>
          </a:p>
          <a:p>
            <a:r>
              <a:rPr lang="en-US" dirty="0"/>
              <a:t>It sacrifices a bit of coherence (don’t guarantee strong consistency)</a:t>
            </a:r>
          </a:p>
          <a:p>
            <a:pPr lvl="1"/>
            <a:r>
              <a:rPr lang="en-US" dirty="0"/>
              <a:t>Different replicas can have different views</a:t>
            </a:r>
          </a:p>
          <a:p>
            <a:pPr lvl="1"/>
            <a:r>
              <a:rPr lang="en-US" dirty="0"/>
              <a:t>A client always reads consistent values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8904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EE9C6-F051-98D0-F0A8-9ABB8BDE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The</a:t>
            </a:r>
            <a:r>
              <a:rPr lang="pt-PT" u="sng" dirty="0"/>
              <a:t> </a:t>
            </a:r>
            <a:r>
              <a:rPr lang="pt-PT" u="sng" dirty="0" err="1"/>
              <a:t>importance</a:t>
            </a:r>
            <a:r>
              <a:rPr lang="pt-PT" u="sng" dirty="0"/>
              <a:t> </a:t>
            </a:r>
            <a:r>
              <a:rPr lang="pt-PT" u="sng" dirty="0" err="1"/>
              <a:t>of</a:t>
            </a:r>
            <a:r>
              <a:rPr lang="pt-PT" u="sng" dirty="0"/>
              <a:t> </a:t>
            </a:r>
            <a:r>
              <a:rPr lang="pt-PT" u="sng" dirty="0" err="1"/>
              <a:t>using</a:t>
            </a:r>
            <a:r>
              <a:rPr lang="pt-PT" u="sng" dirty="0"/>
              <a:t> TCP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213C60-D3B3-1D0F-24BC-FD59C1BA5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Mask</a:t>
            </a:r>
            <a:r>
              <a:rPr lang="pt-PT" dirty="0"/>
              <a:t> network </a:t>
            </a:r>
            <a:r>
              <a:rPr lang="pt-PT" dirty="0" err="1"/>
              <a:t>omissions</a:t>
            </a:r>
            <a:endParaRPr lang="pt-PT" dirty="0"/>
          </a:p>
          <a:p>
            <a:r>
              <a:rPr lang="pt-PT" dirty="0" err="1"/>
              <a:t>Used</a:t>
            </a:r>
            <a:r>
              <a:rPr lang="pt-PT" dirty="0"/>
              <a:t> as a </a:t>
            </a:r>
            <a:r>
              <a:rPr lang="pt-PT" dirty="0" err="1"/>
              <a:t>failure</a:t>
            </a:r>
            <a:r>
              <a:rPr lang="pt-PT" dirty="0"/>
              <a:t> </a:t>
            </a:r>
            <a:r>
              <a:rPr lang="pt-PT" dirty="0" err="1"/>
              <a:t>detector</a:t>
            </a:r>
            <a:endParaRPr lang="pt-PT" dirty="0"/>
          </a:p>
          <a:p>
            <a:r>
              <a:rPr lang="pt-PT" dirty="0" err="1"/>
              <a:t>Disseminate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across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overlay</a:t>
            </a:r>
            <a:endParaRPr lang="pt-PT" dirty="0"/>
          </a:p>
          <a:p>
            <a:r>
              <a:rPr lang="pt-PT" dirty="0" err="1"/>
              <a:t>Eliminate</a:t>
            </a:r>
            <a:r>
              <a:rPr lang="pt-PT" dirty="0"/>
              <a:t> </a:t>
            </a:r>
            <a:r>
              <a:rPr lang="pt-PT" dirty="0" err="1"/>
              <a:t>correlated</a:t>
            </a:r>
            <a:r>
              <a:rPr lang="pt-PT" dirty="0"/>
              <a:t> </a:t>
            </a:r>
            <a:r>
              <a:rPr lang="pt-PT" dirty="0" err="1"/>
              <a:t>messages</a:t>
            </a:r>
            <a:r>
              <a:rPr lang="pt-PT" dirty="0"/>
              <a:t> </a:t>
            </a:r>
            <a:r>
              <a:rPr lang="pt-PT" dirty="0" err="1"/>
              <a:t>losses</a:t>
            </a:r>
            <a:r>
              <a:rPr lang="pt-PT" dirty="0"/>
              <a:t> </a:t>
            </a:r>
            <a:r>
              <a:rPr lang="pt-PT" dirty="0" err="1"/>
              <a:t>due</a:t>
            </a:r>
            <a:r>
              <a:rPr lang="pt-PT" dirty="0"/>
              <a:t> to network </a:t>
            </a:r>
            <a:r>
              <a:rPr lang="pt-PT" dirty="0" err="1"/>
              <a:t>congestion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9642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4E8C9-3200-8E8B-E584-F628CADF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HyParView</a:t>
            </a:r>
            <a:r>
              <a:rPr lang="pt-PT" u="sng" dirty="0"/>
              <a:t> (</a:t>
            </a:r>
            <a:r>
              <a:rPr lang="pt-PT" u="sng" dirty="0" err="1"/>
              <a:t>membership</a:t>
            </a:r>
            <a:r>
              <a:rPr lang="pt-PT" u="sng" dirty="0"/>
              <a:t> </a:t>
            </a:r>
            <a:r>
              <a:rPr lang="pt-PT" u="sng" dirty="0" err="1"/>
              <a:t>protocol</a:t>
            </a:r>
            <a:r>
              <a:rPr lang="pt-PT" u="sng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EDA97C-BE44-B993-AAA3-B53B95CA6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Hybrid</a:t>
            </a:r>
            <a:r>
              <a:rPr lang="pt-PT" dirty="0"/>
              <a:t> </a:t>
            </a:r>
            <a:r>
              <a:rPr lang="pt-PT" dirty="0" err="1"/>
              <a:t>protocol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1. Active </a:t>
            </a:r>
            <a:r>
              <a:rPr lang="pt-PT" dirty="0" err="1"/>
              <a:t>view</a:t>
            </a:r>
            <a:r>
              <a:rPr lang="pt-PT" dirty="0"/>
              <a:t>: Reative </a:t>
            </a:r>
            <a:r>
              <a:rPr lang="pt-PT" dirty="0" err="1"/>
              <a:t>strategy</a:t>
            </a:r>
            <a:r>
              <a:rPr lang="pt-PT" dirty="0"/>
              <a:t> </a:t>
            </a:r>
          </a:p>
          <a:p>
            <a:pPr marL="457200" lvl="1" indent="0">
              <a:buNone/>
            </a:pPr>
            <a:r>
              <a:rPr lang="pt-PT" dirty="0"/>
              <a:t>	</a:t>
            </a:r>
            <a:r>
              <a:rPr lang="pt-PT" sz="2000" dirty="0"/>
              <a:t>–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using</a:t>
            </a:r>
            <a:r>
              <a:rPr lang="pt-PT" sz="2000" dirty="0"/>
              <a:t> TCP </a:t>
            </a:r>
            <a:r>
              <a:rPr lang="pt-PT" sz="2000" dirty="0" err="1"/>
              <a:t>we</a:t>
            </a:r>
            <a:r>
              <a:rPr lang="pt-PT" sz="2000" dirty="0"/>
              <a:t> can </a:t>
            </a:r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every</a:t>
            </a:r>
            <a:r>
              <a:rPr lang="pt-PT" sz="2000" dirty="0"/>
              <a:t> node 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active</a:t>
            </a:r>
            <a:r>
              <a:rPr lang="pt-PT" sz="2000" dirty="0"/>
              <a:t> </a:t>
            </a:r>
            <a:r>
              <a:rPr lang="pt-PT" sz="2000" dirty="0" err="1"/>
              <a:t>view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every</a:t>
            </a:r>
            <a:r>
              <a:rPr lang="pt-PT" sz="2000" dirty="0"/>
              <a:t> </a:t>
            </a:r>
            <a:r>
              <a:rPr lang="pt-PT" sz="2000" dirty="0" err="1"/>
              <a:t>message</a:t>
            </a:r>
            <a:r>
              <a:rPr lang="pt-PT" sz="2000" dirty="0"/>
              <a:t>.</a:t>
            </a:r>
          </a:p>
          <a:p>
            <a:pPr marL="457200" lvl="1" indent="0">
              <a:buNone/>
            </a:pPr>
            <a:r>
              <a:rPr lang="pt-PT" sz="2000" dirty="0"/>
              <a:t>	- New nodes can </a:t>
            </a:r>
            <a:r>
              <a:rPr lang="pt-PT" sz="2000" dirty="0" err="1"/>
              <a:t>join</a:t>
            </a:r>
            <a:r>
              <a:rPr lang="pt-PT" sz="2000" dirty="0"/>
              <a:t> to </a:t>
            </a: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/>
              <a:t>view</a:t>
            </a:r>
            <a:r>
              <a:rPr lang="pt-PT" sz="2000" dirty="0"/>
              <a:t> </a:t>
            </a:r>
            <a:r>
              <a:rPr lang="pt-PT" sz="2000" dirty="0" err="1"/>
              <a:t>once</a:t>
            </a:r>
            <a:r>
              <a:rPr lang="pt-PT" sz="2000" dirty="0"/>
              <a:t> </a:t>
            </a:r>
            <a:r>
              <a:rPr lang="pt-PT" sz="2000" dirty="0" err="1"/>
              <a:t>they</a:t>
            </a:r>
            <a:r>
              <a:rPr lang="pt-PT" sz="2000" dirty="0"/>
              <a:t> </a:t>
            </a:r>
            <a:r>
              <a:rPr lang="pt-PT" sz="2000" dirty="0" err="1"/>
              <a:t>connect</a:t>
            </a:r>
            <a:r>
              <a:rPr lang="pt-PT" sz="2000" dirty="0"/>
              <a:t>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system</a:t>
            </a:r>
            <a:endParaRPr lang="pt-PT" sz="2000" dirty="0"/>
          </a:p>
          <a:p>
            <a:pPr marL="457200" lvl="1" indent="0">
              <a:buNone/>
            </a:pPr>
            <a:r>
              <a:rPr lang="pt-PT" sz="2000" dirty="0"/>
              <a:t>	- Nodes </a:t>
            </a:r>
            <a:r>
              <a:rPr lang="pt-PT" sz="2000" dirty="0" err="1"/>
              <a:t>will</a:t>
            </a:r>
            <a:r>
              <a:rPr lang="pt-PT" sz="2000" dirty="0"/>
              <a:t>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removed</a:t>
            </a:r>
            <a:r>
              <a:rPr lang="pt-PT" sz="2000" dirty="0"/>
              <a:t> </a:t>
            </a:r>
            <a:r>
              <a:rPr lang="pt-PT" sz="2000" dirty="0" err="1"/>
              <a:t>once</a:t>
            </a:r>
            <a:r>
              <a:rPr lang="pt-PT" sz="2000" dirty="0"/>
              <a:t> </a:t>
            </a:r>
            <a:r>
              <a:rPr lang="pt-PT" sz="2000" dirty="0" err="1"/>
              <a:t>they</a:t>
            </a:r>
            <a:r>
              <a:rPr lang="pt-PT" sz="2000" dirty="0"/>
              <a:t> </a:t>
            </a:r>
            <a:r>
              <a:rPr lang="pt-PT" sz="2000" dirty="0" err="1"/>
              <a:t>fail</a:t>
            </a:r>
            <a:endParaRPr lang="pt-PT" sz="2000" dirty="0"/>
          </a:p>
          <a:p>
            <a:pPr marL="457200" lvl="1" indent="0">
              <a:buNone/>
            </a:pPr>
            <a:endParaRPr lang="pt-PT" dirty="0"/>
          </a:p>
          <a:p>
            <a:pPr lvl="1"/>
            <a:r>
              <a:rPr lang="pt-PT" dirty="0"/>
              <a:t>2. Passive </a:t>
            </a:r>
            <a:r>
              <a:rPr lang="pt-PT" dirty="0" err="1"/>
              <a:t>view</a:t>
            </a:r>
            <a:r>
              <a:rPr lang="pt-PT" dirty="0"/>
              <a:t>: </a:t>
            </a:r>
            <a:r>
              <a:rPr lang="pt-PT" dirty="0" err="1"/>
              <a:t>Cyclic</a:t>
            </a:r>
            <a:r>
              <a:rPr lang="pt-PT" dirty="0"/>
              <a:t> </a:t>
            </a:r>
            <a:r>
              <a:rPr lang="pt-PT" dirty="0" err="1"/>
              <a:t>strategy</a:t>
            </a:r>
            <a:endParaRPr lang="pt-PT" dirty="0"/>
          </a:p>
          <a:p>
            <a:pPr marL="914400" lvl="2" indent="0">
              <a:buNone/>
            </a:pPr>
            <a:r>
              <a:rPr lang="pt-PT" dirty="0"/>
              <a:t>- </a:t>
            </a:r>
            <a:r>
              <a:rPr lang="en-US" dirty="0"/>
              <a:t>Periodically performs a shuffle just like the original </a:t>
            </a:r>
            <a:r>
              <a:rPr lang="en-US" dirty="0" err="1"/>
              <a:t>Cyclon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- But this shuffle causes the probability of </a:t>
            </a:r>
            <a:r>
              <a:rPr lang="en-US" b="1" dirty="0"/>
              <a:t>active nodes being in the passive view </a:t>
            </a:r>
            <a:r>
              <a:rPr lang="en-US" dirty="0"/>
              <a:t>to be high, which allows for the removal of failed nodes from the passive views almost automatically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7171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6A40-8711-2BBF-62AB-BCAAB866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Join</a:t>
            </a:r>
            <a:r>
              <a:rPr lang="pt-PT" u="sng" dirty="0"/>
              <a:t> </a:t>
            </a:r>
            <a:r>
              <a:rPr lang="pt-PT" u="sng" dirty="0" err="1"/>
              <a:t>mechanism</a:t>
            </a:r>
            <a:endParaRPr lang="pt-PT" u="sng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23393A-FD1E-83AB-A8CE-F6D9D1834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633"/>
            <a:ext cx="9686731" cy="4351338"/>
          </a:xfrm>
        </p:spPr>
        <p:txBody>
          <a:bodyPr/>
          <a:lstStyle/>
          <a:p>
            <a:r>
              <a:rPr lang="pt-PT" dirty="0"/>
              <a:t>“</a:t>
            </a:r>
            <a:r>
              <a:rPr lang="en-US" dirty="0"/>
              <a:t>When a node wishes to join the overlay, it must know another node that already belongs to the overlay” – The contact node</a:t>
            </a:r>
          </a:p>
          <a:p>
            <a:r>
              <a:rPr lang="en-US" dirty="0"/>
              <a:t>“The new node n establishes a TCP connection to the contact node c and sends to c a </a:t>
            </a:r>
            <a:r>
              <a:rPr lang="en-US" b="1" dirty="0"/>
              <a:t>Join request</a:t>
            </a:r>
            <a:r>
              <a:rPr lang="en-US" dirty="0"/>
              <a:t>”</a:t>
            </a:r>
          </a:p>
          <a:p>
            <a:r>
              <a:rPr lang="en-US" dirty="0"/>
              <a:t>“A node that receives a join request will start by adding the new node to its active view, even if it has to drop a random node from it” – </a:t>
            </a:r>
            <a:r>
              <a:rPr lang="en-US" b="1" dirty="0"/>
              <a:t>Disconnect message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249948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6A40-8711-2BBF-62AB-BCAAB866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79" y="202402"/>
            <a:ext cx="10515600" cy="1325563"/>
          </a:xfrm>
        </p:spPr>
        <p:txBody>
          <a:bodyPr/>
          <a:lstStyle/>
          <a:p>
            <a:r>
              <a:rPr lang="pt-PT" u="sng" dirty="0" err="1"/>
              <a:t>Join</a:t>
            </a:r>
            <a:r>
              <a:rPr lang="pt-PT" u="sng" dirty="0"/>
              <a:t> </a:t>
            </a:r>
            <a:r>
              <a:rPr lang="pt-PT" u="sng" dirty="0" err="1"/>
              <a:t>mechanism</a:t>
            </a:r>
            <a:r>
              <a:rPr lang="pt-PT" u="sng" dirty="0"/>
              <a:t> (</a:t>
            </a:r>
            <a:r>
              <a:rPr lang="pt-PT" u="sng" dirty="0" err="1"/>
              <a:t>Pseudo-Code</a:t>
            </a:r>
            <a:r>
              <a:rPr lang="pt-PT" u="sng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154C94-21B5-E6DD-77A6-CC5F3662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685" y="2460044"/>
            <a:ext cx="4539695" cy="6526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A0F1E7B-C78F-3AB2-9BFD-F1FFED5CDB20}"/>
              </a:ext>
            </a:extLst>
          </p:cNvPr>
          <p:cNvSpPr txBox="1"/>
          <p:nvPr/>
        </p:nvSpPr>
        <p:spPr>
          <a:xfrm>
            <a:off x="358479" y="2460044"/>
            <a:ext cx="54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TCP </a:t>
            </a:r>
            <a:r>
              <a:rPr lang="pt-PT" dirty="0" err="1"/>
              <a:t>connection</a:t>
            </a:r>
            <a:r>
              <a:rPr lang="pt-PT" dirty="0"/>
              <a:t> to </a:t>
            </a:r>
            <a:r>
              <a:rPr lang="pt-PT" dirty="0" err="1"/>
              <a:t>contact</a:t>
            </a:r>
            <a:r>
              <a:rPr lang="pt-PT" dirty="0"/>
              <a:t> node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064307F8-D13E-FB9E-CAC5-891BF3D3E0C6}"/>
              </a:ext>
            </a:extLst>
          </p:cNvPr>
          <p:cNvCxnSpPr>
            <a:cxnSpLocks/>
          </p:cNvCxnSpPr>
          <p:nvPr/>
        </p:nvCxnSpPr>
        <p:spPr>
          <a:xfrm>
            <a:off x="3816220" y="2644710"/>
            <a:ext cx="22797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5FAAAD48-CF9B-70B3-4DFE-806F602B1BFC}"/>
              </a:ext>
            </a:extLst>
          </p:cNvPr>
          <p:cNvSpPr/>
          <p:nvPr/>
        </p:nvSpPr>
        <p:spPr>
          <a:xfrm>
            <a:off x="149290" y="1548882"/>
            <a:ext cx="11684231" cy="2341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D1FDC460-E2D7-206E-6431-BE74F11DAE7A}"/>
              </a:ext>
            </a:extLst>
          </p:cNvPr>
          <p:cNvCxnSpPr>
            <a:cxnSpLocks/>
          </p:cNvCxnSpPr>
          <p:nvPr/>
        </p:nvCxnSpPr>
        <p:spPr>
          <a:xfrm>
            <a:off x="8914851" y="3287352"/>
            <a:ext cx="0" cy="16392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835A4B3-1D93-9A13-45E8-5EFDE0EFD47D}"/>
              </a:ext>
            </a:extLst>
          </p:cNvPr>
          <p:cNvSpPr txBox="1"/>
          <p:nvPr/>
        </p:nvSpPr>
        <p:spPr>
          <a:xfrm>
            <a:off x="149290" y="1586288"/>
            <a:ext cx="328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NEW NODE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9ED83D0-E52F-9957-4CD8-9D10476E5E08}"/>
              </a:ext>
            </a:extLst>
          </p:cNvPr>
          <p:cNvSpPr txBox="1"/>
          <p:nvPr/>
        </p:nvSpPr>
        <p:spPr>
          <a:xfrm>
            <a:off x="7990920" y="5058653"/>
            <a:ext cx="328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CONTACT NODE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2A24BD-640A-C4A9-63E6-4FD67C829BD5}"/>
              </a:ext>
            </a:extLst>
          </p:cNvPr>
          <p:cNvSpPr txBox="1"/>
          <p:nvPr/>
        </p:nvSpPr>
        <p:spPr>
          <a:xfrm>
            <a:off x="7448593" y="3873719"/>
            <a:ext cx="328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70C0"/>
                </a:solidFill>
              </a:rPr>
              <a:t>SEND JOIN</a:t>
            </a:r>
          </a:p>
        </p:txBody>
      </p:sp>
    </p:spTree>
    <p:extLst>
      <p:ext uri="{BB962C8B-B14F-4D97-AF65-F5344CB8AC3E}">
        <p14:creationId xmlns:p14="http://schemas.microsoft.com/office/powerpoint/2010/main" val="3464003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6A40-8711-2BBF-62AB-BCAAB866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79" y="202402"/>
            <a:ext cx="10515600" cy="1325563"/>
          </a:xfrm>
        </p:spPr>
        <p:txBody>
          <a:bodyPr/>
          <a:lstStyle/>
          <a:p>
            <a:r>
              <a:rPr lang="pt-PT" u="sng" dirty="0" err="1"/>
              <a:t>Join</a:t>
            </a:r>
            <a:r>
              <a:rPr lang="pt-PT" u="sng" dirty="0"/>
              <a:t> </a:t>
            </a:r>
            <a:r>
              <a:rPr lang="pt-PT" u="sng" dirty="0" err="1"/>
              <a:t>mechanism</a:t>
            </a:r>
            <a:r>
              <a:rPr lang="pt-PT" u="sng" dirty="0"/>
              <a:t> (</a:t>
            </a:r>
            <a:r>
              <a:rPr lang="pt-PT" u="sng" dirty="0" err="1"/>
              <a:t>Pseudo-Code</a:t>
            </a:r>
            <a:r>
              <a:rPr lang="pt-PT" u="sng" dirty="0"/>
              <a:t>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FAAAD48-CF9B-70B3-4DFE-806F602B1BFC}"/>
              </a:ext>
            </a:extLst>
          </p:cNvPr>
          <p:cNvSpPr/>
          <p:nvPr/>
        </p:nvSpPr>
        <p:spPr>
          <a:xfrm>
            <a:off x="149290" y="1548883"/>
            <a:ext cx="11810372" cy="23054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835A4B3-1D93-9A13-45E8-5EFDE0EFD47D}"/>
              </a:ext>
            </a:extLst>
          </p:cNvPr>
          <p:cNvSpPr txBox="1"/>
          <p:nvPr/>
        </p:nvSpPr>
        <p:spPr>
          <a:xfrm>
            <a:off x="149290" y="1586288"/>
            <a:ext cx="328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CONTACT NODE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F4C12D-DE99-FE80-3BED-52A9A2610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8" y="1955620"/>
            <a:ext cx="7152662" cy="16420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EBA171C-CA46-6D33-BFD3-607B21B203F4}"/>
              </a:ext>
            </a:extLst>
          </p:cNvPr>
          <p:cNvSpPr txBox="1"/>
          <p:nvPr/>
        </p:nvSpPr>
        <p:spPr>
          <a:xfrm>
            <a:off x="9682531" y="4986433"/>
            <a:ext cx="328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Random</a:t>
            </a:r>
            <a:r>
              <a:rPr lang="pt-PT" b="1" dirty="0"/>
              <a:t> Node</a:t>
            </a: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8FE9E6BA-6640-92B5-806D-7B2F49E77FC8}"/>
              </a:ext>
            </a:extLst>
          </p:cNvPr>
          <p:cNvCxnSpPr>
            <a:cxnSpLocks/>
          </p:cNvCxnSpPr>
          <p:nvPr/>
        </p:nvCxnSpPr>
        <p:spPr>
          <a:xfrm>
            <a:off x="4580664" y="3662465"/>
            <a:ext cx="0" cy="12040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5D6D931-CBE2-9A6C-0269-135A651BE988}"/>
              </a:ext>
            </a:extLst>
          </p:cNvPr>
          <p:cNvSpPr txBox="1"/>
          <p:nvPr/>
        </p:nvSpPr>
        <p:spPr>
          <a:xfrm>
            <a:off x="1560050" y="4075858"/>
            <a:ext cx="328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70C0"/>
                </a:solidFill>
              </a:rPr>
              <a:t>SEND FORWARD JOIN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6DADD70C-CC57-54E3-40FE-0A15DAB2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638" y="1955620"/>
            <a:ext cx="4143385" cy="1173724"/>
          </a:xfrm>
          <a:prstGeom prst="rect">
            <a:avLst/>
          </a:prstGeom>
        </p:spPr>
      </p:pic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344C7ECF-6EFE-CDF7-AEAA-B778A5B974D8}"/>
              </a:ext>
            </a:extLst>
          </p:cNvPr>
          <p:cNvCxnSpPr>
            <a:cxnSpLocks/>
          </p:cNvCxnSpPr>
          <p:nvPr/>
        </p:nvCxnSpPr>
        <p:spPr>
          <a:xfrm>
            <a:off x="6424201" y="2616014"/>
            <a:ext cx="14234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A7ADE91-0E15-EE63-E882-867CE2172746}"/>
              </a:ext>
            </a:extLst>
          </p:cNvPr>
          <p:cNvSpPr txBox="1"/>
          <p:nvPr/>
        </p:nvSpPr>
        <p:spPr>
          <a:xfrm>
            <a:off x="3429750" y="4939785"/>
            <a:ext cx="328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All</a:t>
            </a:r>
            <a:r>
              <a:rPr lang="pt-PT" b="1" dirty="0"/>
              <a:t> Nodes </a:t>
            </a:r>
            <a:r>
              <a:rPr lang="pt-PT" b="1" dirty="0" err="1"/>
              <a:t>on</a:t>
            </a:r>
            <a:r>
              <a:rPr lang="pt-PT" b="1" dirty="0"/>
              <a:t> </a:t>
            </a:r>
            <a:r>
              <a:rPr lang="pt-PT" b="1" dirty="0" err="1"/>
              <a:t>active</a:t>
            </a:r>
            <a:r>
              <a:rPr lang="pt-PT" b="1" dirty="0"/>
              <a:t> </a:t>
            </a:r>
            <a:r>
              <a:rPr lang="pt-PT" b="1" dirty="0" err="1"/>
              <a:t>view</a:t>
            </a:r>
            <a:endParaRPr lang="pt-PT" b="1" dirty="0"/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1844C656-10B7-5464-9BC1-87A6DEEAE52E}"/>
              </a:ext>
            </a:extLst>
          </p:cNvPr>
          <p:cNvCxnSpPr>
            <a:cxnSpLocks/>
          </p:cNvCxnSpPr>
          <p:nvPr/>
        </p:nvCxnSpPr>
        <p:spPr>
          <a:xfrm>
            <a:off x="10456042" y="2542482"/>
            <a:ext cx="0" cy="2397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027C558-F8C2-0850-C858-B21C5FE87BCA}"/>
              </a:ext>
            </a:extLst>
          </p:cNvPr>
          <p:cNvSpPr txBox="1"/>
          <p:nvPr/>
        </p:nvSpPr>
        <p:spPr>
          <a:xfrm>
            <a:off x="8249569" y="3543991"/>
            <a:ext cx="328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70C0"/>
                </a:solidFill>
              </a:rPr>
              <a:t>SEND DISCONNECT</a:t>
            </a:r>
          </a:p>
        </p:txBody>
      </p:sp>
    </p:spTree>
    <p:extLst>
      <p:ext uri="{BB962C8B-B14F-4D97-AF65-F5344CB8AC3E}">
        <p14:creationId xmlns:p14="http://schemas.microsoft.com/office/powerpoint/2010/main" val="3874767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6A40-8711-2BBF-62AB-BCAAB866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79" y="202402"/>
            <a:ext cx="10515600" cy="1325563"/>
          </a:xfrm>
        </p:spPr>
        <p:txBody>
          <a:bodyPr/>
          <a:lstStyle/>
          <a:p>
            <a:r>
              <a:rPr lang="pt-PT" u="sng" dirty="0" err="1"/>
              <a:t>Join</a:t>
            </a:r>
            <a:r>
              <a:rPr lang="pt-PT" u="sng" dirty="0"/>
              <a:t> </a:t>
            </a:r>
            <a:r>
              <a:rPr lang="pt-PT" u="sng" dirty="0" err="1"/>
              <a:t>mechanism</a:t>
            </a:r>
            <a:r>
              <a:rPr lang="pt-PT" u="sng" dirty="0"/>
              <a:t> (</a:t>
            </a:r>
            <a:r>
              <a:rPr lang="pt-PT" u="sng" dirty="0" err="1"/>
              <a:t>Pseudo-Code</a:t>
            </a:r>
            <a:r>
              <a:rPr lang="pt-PT" u="sng" dirty="0"/>
              <a:t>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FAAAD48-CF9B-70B3-4DFE-806F602B1BFC}"/>
              </a:ext>
            </a:extLst>
          </p:cNvPr>
          <p:cNvSpPr/>
          <p:nvPr/>
        </p:nvSpPr>
        <p:spPr>
          <a:xfrm>
            <a:off x="149290" y="1548883"/>
            <a:ext cx="11810372" cy="23054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835A4B3-1D93-9A13-45E8-5EFDE0EFD47D}"/>
              </a:ext>
            </a:extLst>
          </p:cNvPr>
          <p:cNvSpPr txBox="1"/>
          <p:nvPr/>
        </p:nvSpPr>
        <p:spPr>
          <a:xfrm>
            <a:off x="149290" y="1586288"/>
            <a:ext cx="328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ALL NODES ON ACTIVE VIEW</a:t>
            </a: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8FE9E6BA-6640-92B5-806D-7B2F49E77FC8}"/>
              </a:ext>
            </a:extLst>
          </p:cNvPr>
          <p:cNvCxnSpPr>
            <a:cxnSpLocks/>
          </p:cNvCxnSpPr>
          <p:nvPr/>
        </p:nvCxnSpPr>
        <p:spPr>
          <a:xfrm>
            <a:off x="4608655" y="3645741"/>
            <a:ext cx="0" cy="12528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5D6D931-CBE2-9A6C-0269-135A651BE988}"/>
              </a:ext>
            </a:extLst>
          </p:cNvPr>
          <p:cNvSpPr txBox="1"/>
          <p:nvPr/>
        </p:nvSpPr>
        <p:spPr>
          <a:xfrm>
            <a:off x="1560050" y="4075858"/>
            <a:ext cx="328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70C0"/>
                </a:solidFill>
              </a:rPr>
              <a:t>SEND FORWARD JOIN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A7ADE91-0E15-EE63-E882-867CE2172746}"/>
              </a:ext>
            </a:extLst>
          </p:cNvPr>
          <p:cNvSpPr txBox="1"/>
          <p:nvPr/>
        </p:nvSpPr>
        <p:spPr>
          <a:xfrm>
            <a:off x="3694833" y="5021838"/>
            <a:ext cx="2359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One</a:t>
            </a:r>
            <a:r>
              <a:rPr lang="pt-PT" b="1" dirty="0"/>
              <a:t> N </a:t>
            </a:r>
            <a:r>
              <a:rPr lang="pt-PT" b="1" dirty="0" err="1"/>
              <a:t>on</a:t>
            </a:r>
            <a:r>
              <a:rPr lang="pt-PT" b="1" dirty="0"/>
              <a:t> </a:t>
            </a:r>
            <a:r>
              <a:rPr lang="pt-PT" b="1" dirty="0" err="1"/>
              <a:t>active</a:t>
            </a:r>
            <a:r>
              <a:rPr lang="pt-PT" b="1" dirty="0"/>
              <a:t> </a:t>
            </a:r>
            <a:r>
              <a:rPr lang="pt-PT" b="1" dirty="0" err="1"/>
              <a:t>view</a:t>
            </a:r>
            <a:r>
              <a:rPr lang="pt-PT" b="1" dirty="0"/>
              <a:t> </a:t>
            </a:r>
            <a:r>
              <a:rPr lang="pt-PT" b="1" dirty="0" err="1"/>
              <a:t>that</a:t>
            </a:r>
            <a:r>
              <a:rPr lang="pt-PT" b="1" dirty="0"/>
              <a:t> </a:t>
            </a:r>
            <a:r>
              <a:rPr lang="pt-PT" b="1" dirty="0" err="1"/>
              <a:t>is</a:t>
            </a:r>
            <a:r>
              <a:rPr lang="pt-PT" b="1" dirty="0"/>
              <a:t> </a:t>
            </a:r>
            <a:r>
              <a:rPr lang="pt-PT" b="1" dirty="0" err="1"/>
              <a:t>not</a:t>
            </a:r>
            <a:r>
              <a:rPr lang="pt-PT" b="1" dirty="0"/>
              <a:t> a </a:t>
            </a:r>
            <a:r>
              <a:rPr lang="pt-PT" b="1" dirty="0" err="1"/>
              <a:t>sender</a:t>
            </a:r>
            <a:r>
              <a:rPr lang="pt-PT" b="1" dirty="0"/>
              <a:t> (</a:t>
            </a:r>
            <a:r>
              <a:rPr lang="pt-PT" b="1" dirty="0" err="1"/>
              <a:t>random</a:t>
            </a:r>
            <a:r>
              <a:rPr lang="pt-PT" b="1" dirty="0"/>
              <a:t> </a:t>
            </a:r>
            <a:r>
              <a:rPr lang="pt-PT" b="1" dirty="0" err="1"/>
              <a:t>walk</a:t>
            </a:r>
            <a:r>
              <a:rPr lang="pt-PT" b="1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62C959-3680-116E-488B-0C72F08E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2" y="1831943"/>
            <a:ext cx="5808472" cy="18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12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6A40-8711-2BBF-62AB-BCAAB866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79" y="202402"/>
            <a:ext cx="10515600" cy="1325563"/>
          </a:xfrm>
        </p:spPr>
        <p:txBody>
          <a:bodyPr/>
          <a:lstStyle/>
          <a:p>
            <a:r>
              <a:rPr lang="pt-PT" u="sng" dirty="0" err="1"/>
              <a:t>Join</a:t>
            </a:r>
            <a:r>
              <a:rPr lang="pt-PT" u="sng" dirty="0"/>
              <a:t> </a:t>
            </a:r>
            <a:r>
              <a:rPr lang="pt-PT" u="sng" dirty="0" err="1"/>
              <a:t>mechanism</a:t>
            </a:r>
            <a:r>
              <a:rPr lang="pt-PT" u="sng" dirty="0"/>
              <a:t> (</a:t>
            </a:r>
            <a:r>
              <a:rPr lang="pt-PT" u="sng" dirty="0" err="1"/>
              <a:t>Random</a:t>
            </a:r>
            <a:r>
              <a:rPr lang="pt-PT" u="sng" dirty="0"/>
              <a:t> </a:t>
            </a:r>
            <a:r>
              <a:rPr lang="pt-PT" u="sng" dirty="0" err="1"/>
              <a:t>walk</a:t>
            </a:r>
            <a:r>
              <a:rPr lang="pt-PT" u="sng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2544A0-E012-BF08-825B-9E630FC4F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633"/>
            <a:ext cx="9686731" cy="4351338"/>
          </a:xfrm>
        </p:spPr>
        <p:txBody>
          <a:bodyPr/>
          <a:lstStyle/>
          <a:p>
            <a:r>
              <a:rPr lang="en-US" dirty="0"/>
              <a:t>Load Balancing: Random walks help distribute the load evenly across the network. </a:t>
            </a:r>
          </a:p>
          <a:p>
            <a:r>
              <a:rPr lang="en-US" dirty="0"/>
              <a:t>Robustness: Random walks contribute to the robustness of the overlay network.</a:t>
            </a:r>
          </a:p>
          <a:p>
            <a:r>
              <a:rPr lang="en-US" dirty="0"/>
              <a:t>Efficiency: Random walks can efficiently explore the network without excessive overhead.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8529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44AD115-BB31-8602-BDA2-8DC5D545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64" y="117400"/>
            <a:ext cx="7620794" cy="62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45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9C6215A9-AAD2-C3B2-52FE-715E321A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30" y="1336910"/>
            <a:ext cx="5533395" cy="460378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A06BD55-3E7A-F1AF-CD81-AD823256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18" y="1336910"/>
            <a:ext cx="5064198" cy="40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6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93791-FDC5-B1F8-46A8-B857F77D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Gossip</a:t>
            </a:r>
            <a:r>
              <a:rPr lang="pt-PT" u="sng" dirty="0"/>
              <a:t> </a:t>
            </a:r>
            <a:r>
              <a:rPr lang="pt-PT" u="sng" dirty="0" err="1"/>
              <a:t>algorithm</a:t>
            </a:r>
            <a:r>
              <a:rPr lang="pt-PT" u="sng" dirty="0"/>
              <a:t> (</a:t>
            </a:r>
            <a:r>
              <a:rPr lang="pt-PT" u="sng" dirty="0" err="1"/>
              <a:t>benefits</a:t>
            </a:r>
            <a:r>
              <a:rPr lang="pt-PT" u="sng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A52FE7-ED49-E772-7689-0E82E253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3"/>
            <a:ext cx="10515600" cy="4351338"/>
          </a:xfrm>
        </p:spPr>
        <p:txBody>
          <a:bodyPr/>
          <a:lstStyle/>
          <a:p>
            <a:r>
              <a:rPr lang="en-US" dirty="0"/>
              <a:t>Fast access to clients</a:t>
            </a:r>
          </a:p>
          <a:p>
            <a:r>
              <a:rPr lang="en-US" dirty="0"/>
              <a:t>Scales very quickly and easily.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3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93791-FDC5-B1F8-46A8-B857F77D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Gossip</a:t>
            </a:r>
            <a:r>
              <a:rPr lang="pt-PT" u="sng" dirty="0"/>
              <a:t> </a:t>
            </a:r>
            <a:r>
              <a:rPr lang="pt-PT" u="sng" dirty="0" err="1"/>
              <a:t>algorithm</a:t>
            </a:r>
            <a:r>
              <a:rPr lang="pt-PT" u="sng" dirty="0"/>
              <a:t> (use cases)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A52FE7-ED49-E772-7689-0E82E253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3"/>
            <a:ext cx="10515600" cy="4351338"/>
          </a:xfrm>
        </p:spPr>
        <p:txBody>
          <a:bodyPr/>
          <a:lstStyle/>
          <a:p>
            <a:r>
              <a:rPr lang="en-US" dirty="0"/>
              <a:t>Large scale distributed systems</a:t>
            </a:r>
          </a:p>
          <a:p>
            <a:r>
              <a:rPr lang="en-US" dirty="0"/>
              <a:t>Decentralized databases</a:t>
            </a:r>
          </a:p>
          <a:p>
            <a:r>
              <a:rPr lang="en-US" dirty="0"/>
              <a:t>Cloud computing</a:t>
            </a:r>
          </a:p>
          <a:p>
            <a:pPr marL="0" indent="0">
              <a:buNone/>
            </a:pPr>
            <a:r>
              <a:rPr lang="en-US" sz="2000" dirty="0"/>
              <a:t>(basically, every system with a large number of nodes)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5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93791-FDC5-B1F8-46A8-B857F77D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Gossip</a:t>
            </a:r>
            <a:r>
              <a:rPr lang="pt-PT" u="sng" dirty="0"/>
              <a:t> </a:t>
            </a:r>
            <a:r>
              <a:rPr lang="pt-PT" u="sng" dirty="0" err="1"/>
              <a:t>algorithm</a:t>
            </a:r>
            <a:r>
              <a:rPr lang="pt-PT" u="sng" dirty="0"/>
              <a:t> (</a:t>
            </a:r>
            <a:r>
              <a:rPr lang="pt-PT" u="sng" dirty="0" err="1"/>
              <a:t>how</a:t>
            </a:r>
            <a:r>
              <a:rPr lang="pt-PT" u="sng" dirty="0"/>
              <a:t> </a:t>
            </a:r>
            <a:r>
              <a:rPr lang="pt-PT" u="sng" dirty="0" err="1"/>
              <a:t>it</a:t>
            </a:r>
            <a:r>
              <a:rPr lang="pt-PT" u="sng" dirty="0"/>
              <a:t> </a:t>
            </a:r>
            <a:r>
              <a:rPr lang="pt-PT" u="sng" dirty="0" err="1"/>
              <a:t>works</a:t>
            </a:r>
            <a:r>
              <a:rPr lang="pt-PT" u="sng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A52FE7-ED49-E772-7689-0E82E253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3"/>
            <a:ext cx="10515600" cy="4351338"/>
          </a:xfrm>
        </p:spPr>
        <p:txBody>
          <a:bodyPr/>
          <a:lstStyle/>
          <a:p>
            <a:r>
              <a:rPr lang="en-US" dirty="0"/>
              <a:t>Replicate the behavior of how viruses and rumors are spread in our society.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time series - world spread of coronavirus">
            <a:extLst>
              <a:ext uri="{FF2B5EF4-FFF2-40B4-BE49-F238E27FC236}">
                <a16:creationId xmlns:a16="http://schemas.microsoft.com/office/drawing/2014/main" id="{454C8C55-9EEC-1E39-579F-10D236AE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51" y="2541855"/>
            <a:ext cx="6360268" cy="318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740BB52-FF4F-D511-CC40-4764C66ACB46}"/>
              </a:ext>
            </a:extLst>
          </p:cNvPr>
          <p:cNvSpPr txBox="1"/>
          <p:nvPr/>
        </p:nvSpPr>
        <p:spPr>
          <a:xfrm>
            <a:off x="4978941" y="6046394"/>
            <a:ext cx="601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hlinkClick r:id="rId3"/>
              </a:rPr>
              <a:t>Map</a:t>
            </a:r>
            <a:r>
              <a:rPr lang="pt-PT" dirty="0">
                <a:hlinkClick r:id="rId3"/>
              </a:rPr>
              <a:t> data: </a:t>
            </a:r>
            <a:r>
              <a:rPr lang="pt-PT" dirty="0" err="1">
                <a:hlinkClick r:id="rId3"/>
              </a:rPr>
              <a:t>Ceros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81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93791-FDC5-B1F8-46A8-B857F77D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Gossip</a:t>
            </a:r>
            <a:r>
              <a:rPr lang="pt-PT" u="sng" dirty="0"/>
              <a:t> </a:t>
            </a:r>
            <a:r>
              <a:rPr lang="pt-PT" u="sng" dirty="0" err="1"/>
              <a:t>algorithm</a:t>
            </a:r>
            <a:r>
              <a:rPr lang="pt-PT" u="sng" dirty="0"/>
              <a:t> (</a:t>
            </a:r>
            <a:r>
              <a:rPr lang="pt-PT" u="sng" dirty="0" err="1"/>
              <a:t>how</a:t>
            </a:r>
            <a:r>
              <a:rPr lang="pt-PT" u="sng" dirty="0"/>
              <a:t> </a:t>
            </a:r>
            <a:r>
              <a:rPr lang="pt-PT" u="sng" dirty="0" err="1"/>
              <a:t>it</a:t>
            </a:r>
            <a:r>
              <a:rPr lang="pt-PT" u="sng" dirty="0"/>
              <a:t> </a:t>
            </a:r>
            <a:r>
              <a:rPr lang="pt-PT" u="sng" dirty="0" err="1"/>
              <a:t>works</a:t>
            </a:r>
            <a:r>
              <a:rPr lang="pt-PT" u="sng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A52FE7-ED49-E772-7689-0E82E253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3"/>
            <a:ext cx="10515600" cy="1325563"/>
          </a:xfrm>
        </p:spPr>
        <p:txBody>
          <a:bodyPr/>
          <a:lstStyle/>
          <a:p>
            <a:r>
              <a:rPr lang="en-US" dirty="0"/>
              <a:t>Each node maintains a partial view of the system, they together maintain the entire system </a:t>
            </a:r>
            <a:r>
              <a:rPr lang="en-US" sz="2000" dirty="0"/>
              <a:t>(the knowledge graph is directed, meaning node A can know about B, and the reverse is not necessarily true)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 descr="What is a Gossip Protocol – Hari's Technical Space">
            <a:extLst>
              <a:ext uri="{FF2B5EF4-FFF2-40B4-BE49-F238E27FC236}">
                <a16:creationId xmlns:a16="http://schemas.microsoft.com/office/drawing/2014/main" id="{849A5682-AE20-888D-09BF-A540089A1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32"/>
          <a:stretch/>
        </p:blipFill>
        <p:spPr bwMode="auto">
          <a:xfrm>
            <a:off x="6750878" y="3856679"/>
            <a:ext cx="2950960" cy="26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mplete graph - Wikipedia">
            <a:extLst>
              <a:ext uri="{FF2B5EF4-FFF2-40B4-BE49-F238E27FC236}">
                <a16:creationId xmlns:a16="http://schemas.microsoft.com/office/drawing/2014/main" id="{4B0F1329-E3D5-428A-15BE-BFB683F5F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52" y="3576185"/>
            <a:ext cx="2893069" cy="283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Errado PNGs para download gratuito">
            <a:extLst>
              <a:ext uri="{FF2B5EF4-FFF2-40B4-BE49-F238E27FC236}">
                <a16:creationId xmlns:a16="http://schemas.microsoft.com/office/drawing/2014/main" id="{3C967A48-75A8-3EA7-52DD-C3955C36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05" y="3429000"/>
            <a:ext cx="3212561" cy="332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85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93791-FDC5-B1F8-46A8-B857F77D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Gossip</a:t>
            </a:r>
            <a:r>
              <a:rPr lang="pt-PT" u="sng" dirty="0"/>
              <a:t> </a:t>
            </a:r>
            <a:r>
              <a:rPr lang="pt-PT" u="sng" dirty="0" err="1"/>
              <a:t>algorithm</a:t>
            </a:r>
            <a:r>
              <a:rPr lang="pt-PT" u="sng" dirty="0"/>
              <a:t> (</a:t>
            </a:r>
            <a:r>
              <a:rPr lang="pt-PT" u="sng" dirty="0" err="1"/>
              <a:t>Fanout</a:t>
            </a:r>
            <a:r>
              <a:rPr lang="pt-PT" u="sng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A52FE7-ED49-E772-7689-0E82E253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3"/>
            <a:ext cx="8063204" cy="4425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Fanout: </a:t>
            </a:r>
            <a:r>
              <a:rPr lang="en-US" sz="1800" dirty="0"/>
              <a:t>The number of nodes to which a given node spreads is information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Properties:</a:t>
            </a:r>
          </a:p>
          <a:p>
            <a:pPr marL="0" indent="0">
              <a:buNone/>
            </a:pPr>
            <a:r>
              <a:rPr lang="en-US" sz="1800" dirty="0"/>
              <a:t>If the fanout is very big, then the system might become overloaded with redundant messages (might become impossible to respond to everything)</a:t>
            </a:r>
          </a:p>
          <a:p>
            <a:pPr marL="0" indent="0">
              <a:buNone/>
            </a:pPr>
            <a:r>
              <a:rPr lang="en-US" sz="1800" dirty="0"/>
              <a:t>If the fanout is very small, the dissemination of the information will be slower, the system will have reduced fault tolerance and there will be lower resilience to network partitions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How to select the best fanout?</a:t>
            </a:r>
          </a:p>
          <a:p>
            <a:pPr marL="0" indent="0">
              <a:buNone/>
            </a:pPr>
            <a:r>
              <a:rPr lang="en-US" sz="1800" dirty="0"/>
              <a:t>Each system can have a different value for the fanout, depending on the chosen implementation of the gossip algorithm and the system's ultimate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8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688C9-AE28-D086-0FE5-471FFF88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Membership</a:t>
            </a:r>
            <a:r>
              <a:rPr lang="pt-PT" u="sng" dirty="0"/>
              <a:t> </a:t>
            </a:r>
            <a:r>
              <a:rPr lang="pt-PT" u="sng" dirty="0" err="1"/>
              <a:t>service</a:t>
            </a:r>
            <a:endParaRPr lang="pt-PT" u="sng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B56F3A-8149-EB69-877C-FE0D9BCF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Maintains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partial</a:t>
            </a:r>
            <a:r>
              <a:rPr lang="pt-PT" dirty="0"/>
              <a:t> </a:t>
            </a:r>
            <a:r>
              <a:rPr lang="pt-PT" dirty="0" err="1"/>
              <a:t>views</a:t>
            </a:r>
            <a:endParaRPr lang="pt-PT" dirty="0"/>
          </a:p>
          <a:p>
            <a:r>
              <a:rPr lang="pt-PT" dirty="0" err="1"/>
              <a:t>Track</a:t>
            </a:r>
            <a:r>
              <a:rPr lang="pt-PT" dirty="0"/>
              <a:t> nodes</a:t>
            </a:r>
          </a:p>
          <a:p>
            <a:r>
              <a:rPr lang="pt-PT" dirty="0" err="1"/>
              <a:t>Find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nodes</a:t>
            </a:r>
          </a:p>
          <a:p>
            <a:r>
              <a:rPr lang="pt-PT" dirty="0" err="1"/>
              <a:t>Which</a:t>
            </a:r>
            <a:r>
              <a:rPr lang="pt-PT" dirty="0"/>
              <a:t> nodes are </a:t>
            </a:r>
            <a:r>
              <a:rPr lang="pt-PT" dirty="0" err="1"/>
              <a:t>failing</a:t>
            </a:r>
            <a:endParaRPr lang="pt-PT" dirty="0"/>
          </a:p>
          <a:p>
            <a:r>
              <a:rPr lang="pt-PT" dirty="0"/>
              <a:t>Organize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quorums</a:t>
            </a:r>
            <a:endParaRPr lang="pt-PT" dirty="0"/>
          </a:p>
          <a:p>
            <a:r>
              <a:rPr lang="en-US" dirty="0"/>
              <a:t>Elasticity and scalability of the system</a:t>
            </a:r>
          </a:p>
          <a:p>
            <a:r>
              <a:rPr lang="en-US" dirty="0"/>
              <a:t>Security: Which nodes can join the system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730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688C9-AE28-D086-0FE5-471FFF88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Membership</a:t>
            </a:r>
            <a:r>
              <a:rPr lang="pt-PT" u="sng" dirty="0"/>
              <a:t> </a:t>
            </a:r>
            <a:r>
              <a:rPr lang="pt-PT" u="sng" dirty="0" err="1"/>
              <a:t>service</a:t>
            </a:r>
            <a:r>
              <a:rPr lang="pt-PT" u="sng" dirty="0"/>
              <a:t> (popular </a:t>
            </a:r>
            <a:r>
              <a:rPr lang="pt-PT" u="sng" dirty="0" err="1"/>
              <a:t>systems</a:t>
            </a:r>
            <a:r>
              <a:rPr lang="pt-PT" u="sng" dirty="0"/>
              <a:t>)</a:t>
            </a:r>
          </a:p>
        </p:txBody>
      </p:sp>
      <p:pic>
        <p:nvPicPr>
          <p:cNvPr id="5122" name="Picture 2" descr="Apache ZooKeeper - Wikipedia">
            <a:extLst>
              <a:ext uri="{FF2B5EF4-FFF2-40B4-BE49-F238E27FC236}">
                <a16:creationId xmlns:a16="http://schemas.microsoft.com/office/drawing/2014/main" id="{6C1B449C-E0F8-E752-BB8D-0A2DA9C1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23" y="2792369"/>
            <a:ext cx="3451698" cy="186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w to Setup an Application with an Elastic Load Balancer￼￼ - Knoldus Blogs">
            <a:extLst>
              <a:ext uri="{FF2B5EF4-FFF2-40B4-BE49-F238E27FC236}">
                <a16:creationId xmlns:a16="http://schemas.microsoft.com/office/drawing/2014/main" id="{95D27A0F-52E2-A651-7104-F8C0520DD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563" y="2487873"/>
            <a:ext cx="4109936" cy="268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781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1094</Words>
  <Application>Microsoft Office PowerPoint</Application>
  <PresentationFormat>Ecrã Panorâmico</PresentationFormat>
  <Paragraphs>127</Paragraphs>
  <Slides>28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Sitka Text</vt:lpstr>
      <vt:lpstr>Wingdings</vt:lpstr>
      <vt:lpstr>Tema do Office</vt:lpstr>
      <vt:lpstr>Apresentação do PowerPoint</vt:lpstr>
      <vt:lpstr>Gossip algorithm (key concepts)</vt:lpstr>
      <vt:lpstr>Gossip algorithm (benefits)</vt:lpstr>
      <vt:lpstr>Gossip algorithm (use cases)</vt:lpstr>
      <vt:lpstr>Gossip algorithm (how it works)</vt:lpstr>
      <vt:lpstr>Gossip algorithm (how it works)</vt:lpstr>
      <vt:lpstr>Gossip algorithm (Fanout)</vt:lpstr>
      <vt:lpstr>Membership service</vt:lpstr>
      <vt:lpstr>Membership service (popular systems)</vt:lpstr>
      <vt:lpstr>SCAMP - Membership Protocols </vt:lpstr>
      <vt:lpstr>Cyclon - Membership Protocols </vt:lpstr>
      <vt:lpstr>Cyclon - Protocol evaluation</vt:lpstr>
      <vt:lpstr>Scamp - Protocol evaluation</vt:lpstr>
      <vt:lpstr>50% node failure - Protocol evaluation</vt:lpstr>
      <vt:lpstr>Standard membership protocols are not the perfect solution</vt:lpstr>
      <vt:lpstr>The importance of dealing with many failures</vt:lpstr>
      <vt:lpstr>This is where our protocol comes into play</vt:lpstr>
      <vt:lpstr>HyParView – Hybrid partial view</vt:lpstr>
      <vt:lpstr>HyParView (key concepts)</vt:lpstr>
      <vt:lpstr>The importance of using TCP</vt:lpstr>
      <vt:lpstr>HyParView (membership protocol)</vt:lpstr>
      <vt:lpstr>Join mechanism</vt:lpstr>
      <vt:lpstr>Join mechanism (Pseudo-Code)</vt:lpstr>
      <vt:lpstr>Join mechanism (Pseudo-Code)</vt:lpstr>
      <vt:lpstr>Join mechanism (Pseudo-Code)</vt:lpstr>
      <vt:lpstr>Join mechanism (Random walk)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Miguel Sequeira Pires de Azevedo Cutileiro</dc:creator>
  <cp:lastModifiedBy>José Miguel Sequeira Pires de Azevedo Cutileiro</cp:lastModifiedBy>
  <cp:revision>5</cp:revision>
  <dcterms:created xsi:type="dcterms:W3CDTF">2023-10-24T07:22:58Z</dcterms:created>
  <dcterms:modified xsi:type="dcterms:W3CDTF">2023-10-26T14:13:41Z</dcterms:modified>
</cp:coreProperties>
</file>