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7CEC8-A613-4A95-89E2-0FED1A591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24811D-2A14-459B-959C-398380A76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451E35-5C43-4E7E-B750-1897B899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B93E-1711-4691-9BFA-D404913FBD4C}" type="datetimeFigureOut">
              <a:rPr lang="es-PE" smtClean="0"/>
              <a:t>29/11/2021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1D6A75-2D10-4D0B-BC9A-1F1F90A9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7D6E89-C2E2-4A74-B854-D9BA3540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4250-461F-4951-8C4E-27851FBE9F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384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B04C4-71D9-4BF2-BBB3-A262D83B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CC7FC5-91A8-466A-96A4-0E8CDD4C4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DFCA63-DBE6-481A-97D2-0EDC06F2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B93E-1711-4691-9BFA-D404913FBD4C}" type="datetimeFigureOut">
              <a:rPr lang="es-PE" smtClean="0"/>
              <a:t>29/11/2021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ECC8CB-8680-42A9-BA26-017E57BE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F0D941-170D-47CC-84B8-6BD6DDF2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4250-461F-4951-8C4E-27851FBE9F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025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AABF28-F8FB-42F0-B0CF-1A9522D6D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71E7AD-8B6D-42CC-A85C-2B29B0E0B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8C9618-4F40-47ED-974D-A9C7EABC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B93E-1711-4691-9BFA-D404913FBD4C}" type="datetimeFigureOut">
              <a:rPr lang="es-PE" smtClean="0"/>
              <a:t>29/11/2021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4A47C4-6B22-46A6-90F7-6F9F9444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0B30D0-A7E8-42DB-8265-F3F6D5E9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4250-461F-4951-8C4E-27851FBE9F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838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1181B-E6E0-470D-9A08-1E0AF4ED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EAF93E-0BFF-4198-AAA6-CB53FD7E7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77B904-CA3B-4104-85E9-8CB9623E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B93E-1711-4691-9BFA-D404913FBD4C}" type="datetimeFigureOut">
              <a:rPr lang="es-PE" smtClean="0"/>
              <a:t>29/11/2021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8258E0-E201-419E-AA66-B37D4358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5BAF50-5EAC-478E-8669-6F5DFA23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4250-461F-4951-8C4E-27851FBE9F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792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2A52E-6763-42BA-876D-4FDBF799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D699A5-826C-422C-A2D3-5A6BDE928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4B04C7-07BA-42A2-9732-D921DB1B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B93E-1711-4691-9BFA-D404913FBD4C}" type="datetimeFigureOut">
              <a:rPr lang="es-PE" smtClean="0"/>
              <a:t>29/11/2021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8DDE68-C3F5-4C0F-AE52-C3B59F75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B4D479-6F9E-4757-BF65-3789713F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4250-461F-4951-8C4E-27851FBE9F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492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EF266-AB46-4260-BF2D-E490227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0BBAA8-4C92-4C27-80C1-EB31F2BEA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7A45CC-A060-4B87-82F8-DA59F4D7D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E298C3-7D7C-4E68-855A-4C85F9AB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B93E-1711-4691-9BFA-D404913FBD4C}" type="datetimeFigureOut">
              <a:rPr lang="es-PE" smtClean="0"/>
              <a:t>29/11/2021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960686-D372-44CC-88A8-14B20903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7C81FF-B2F6-45F8-8AC6-5604AC12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4250-461F-4951-8C4E-27851FBE9F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287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BCD89-86CD-4D3E-8E80-6E613DA9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B5FC54-105A-4F43-9F08-29E3EEAA0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F0CC3C-735C-46EA-9709-AEA72EE90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062F94-57E5-44D3-819D-0890EAE56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0823506-54BA-4976-930D-3DB30D613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A1CC816-36DE-4982-B6D9-98BEB8FB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B93E-1711-4691-9BFA-D404913FBD4C}" type="datetimeFigureOut">
              <a:rPr lang="es-PE" smtClean="0"/>
              <a:t>29/11/2021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8664F4-8713-4D72-A1DC-1D244006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77787C-FC61-463C-BC12-E02BE718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4250-461F-4951-8C4E-27851FBE9F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092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2BDB4-D120-4524-8AFF-5B221AD8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B1B386-6169-4F72-A62F-6F3ACF59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B93E-1711-4691-9BFA-D404913FBD4C}" type="datetimeFigureOut">
              <a:rPr lang="es-PE" smtClean="0"/>
              <a:t>29/11/2021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0CEB16-EE4E-4D88-BA6C-07F68AC3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4AFA619-3E38-4EC9-83D7-B34014C8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4250-461F-4951-8C4E-27851FBE9F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556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177439-C128-457B-B19D-82227094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B93E-1711-4691-9BFA-D404913FBD4C}" type="datetimeFigureOut">
              <a:rPr lang="es-PE" smtClean="0"/>
              <a:t>29/11/2021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9F5DC6-ACBA-4830-A4DF-3608C576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107E76-A4E7-4592-80EE-AABF6624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4250-461F-4951-8C4E-27851FBE9F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893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3CB25-DDEC-4CEF-BAC0-43D5B6E8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6252F1-85A5-4223-B103-AA9EE0920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9A6629-3C40-47B6-90D8-C886F6379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222A93-659D-4950-AD0B-AA492756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B93E-1711-4691-9BFA-D404913FBD4C}" type="datetimeFigureOut">
              <a:rPr lang="es-PE" smtClean="0"/>
              <a:t>29/11/2021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4B9B70-1644-4C19-95CB-962A715D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BF86A7-E075-4A4B-931C-7E5B23FF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4250-461F-4951-8C4E-27851FBE9F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929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B77D9-82C7-4400-808B-5D13F016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0C7D1B-6F44-49C9-AD8F-32279ED58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9F6FFD-76A7-49A1-92AD-B320BFD92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96827D-506A-48AA-80C8-15C3D0F8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B93E-1711-4691-9BFA-D404913FBD4C}" type="datetimeFigureOut">
              <a:rPr lang="es-PE" smtClean="0"/>
              <a:t>29/11/2021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34245F-4224-464C-87CB-4D45F5B0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AD9A62-8E4D-4774-8363-99FB973C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4250-461F-4951-8C4E-27851FBE9F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311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E18057-A58E-4F75-83F3-7BAE080A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64A6-2140-49A2-8705-C18718DC2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B326D8-0E02-4EB9-9B31-FFE51DC04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CB93E-1711-4691-9BFA-D404913FBD4C}" type="datetimeFigureOut">
              <a:rPr lang="es-PE" smtClean="0"/>
              <a:t>29/11/2021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502417-7B58-4B1F-853C-A45BBE140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20B157-28C2-4AE5-893F-142158B5A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84250-461F-4951-8C4E-27851FBE9F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745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x4oYw8CKx1c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E09D6-F2B9-46DE-9063-85499290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74" y="365125"/>
            <a:ext cx="11497456" cy="6140606"/>
          </a:xfrm>
        </p:spPr>
        <p:txBody>
          <a:bodyPr>
            <a:normAutofit/>
          </a:bodyPr>
          <a:lstStyle/>
          <a:p>
            <a:r>
              <a:rPr lang="es-MX" sz="2400" dirty="0">
                <a:solidFill>
                  <a:srgbClr val="FF0000"/>
                </a:solidFill>
              </a:rPr>
              <a:t>ACTIVIDAD </a:t>
            </a:r>
            <a:r>
              <a:rPr lang="es-MX" sz="2400" dirty="0" err="1">
                <a:solidFill>
                  <a:srgbClr val="FF0000"/>
                </a:solidFill>
              </a:rPr>
              <a:t>N°</a:t>
            </a:r>
            <a:r>
              <a:rPr lang="es-MX" sz="2400" dirty="0">
                <a:solidFill>
                  <a:srgbClr val="FF0000"/>
                </a:solidFill>
              </a:rPr>
              <a:t> 39-I</a:t>
            </a:r>
            <a:br>
              <a:rPr lang="es-MX" sz="2400" dirty="0">
                <a:solidFill>
                  <a:srgbClr val="FF0000"/>
                </a:solidFill>
              </a:rPr>
            </a:br>
            <a:r>
              <a:rPr lang="es-MX" sz="2400" dirty="0">
                <a:solidFill>
                  <a:srgbClr val="FF0000"/>
                </a:solidFill>
              </a:rPr>
              <a:t>TÍTULO                                  : </a:t>
            </a:r>
            <a:r>
              <a:rPr lang="es-MX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PROPUESTAS DE SOLUCIÓN A LA PROBLEMÁTICA LOCAL, REGIONAL Y NACIONAL TOMANDO EN CUENTA LOS EJES DEL BICENTENARIO.</a:t>
            </a:r>
            <a:br>
              <a:rPr lang="es-MX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s-MX" sz="2400" dirty="0">
                <a:solidFill>
                  <a:srgbClr val="FF0000"/>
                </a:solidFill>
              </a:rPr>
            </a:br>
            <a:r>
              <a:rPr lang="es-MX" sz="2400" dirty="0">
                <a:solidFill>
                  <a:srgbClr val="FF0000"/>
                </a:solidFill>
              </a:rPr>
              <a:t>COMPETENCIAS                  :</a:t>
            </a:r>
            <a:br>
              <a:rPr lang="es-MX" sz="2400" dirty="0">
                <a:solidFill>
                  <a:srgbClr val="FF0000"/>
                </a:solidFill>
              </a:rPr>
            </a:br>
            <a:r>
              <a:rPr lang="es-MX" sz="2400" dirty="0">
                <a:solidFill>
                  <a:schemeClr val="accent1">
                    <a:lumMod val="75000"/>
                  </a:schemeClr>
                </a:solidFill>
              </a:rPr>
              <a:t>-Lee diversos tipos de textos en su lengua materna.</a:t>
            </a:r>
            <a:br>
              <a:rPr lang="es-MX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MX" sz="2400" dirty="0">
                <a:solidFill>
                  <a:schemeClr val="accent1">
                    <a:lumMod val="75000"/>
                  </a:schemeClr>
                </a:solidFill>
              </a:rPr>
              <a:t>-Escribe diversos tipos de textos en su lengua materna.</a:t>
            </a:r>
            <a:br>
              <a:rPr lang="es-MX" sz="24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s-MX" sz="2400" dirty="0">
                <a:solidFill>
                  <a:srgbClr val="FF0000"/>
                </a:solidFill>
              </a:rPr>
            </a:br>
            <a:r>
              <a:rPr lang="es-MX" sz="2400" dirty="0">
                <a:solidFill>
                  <a:srgbClr val="FF0000"/>
                </a:solidFill>
              </a:rPr>
              <a:t>PRODUCTOS Y RETOS         :</a:t>
            </a:r>
            <a:br>
              <a:rPr lang="es-MX" sz="2400" dirty="0">
                <a:solidFill>
                  <a:srgbClr val="FF0000"/>
                </a:solidFill>
              </a:rPr>
            </a:br>
            <a:r>
              <a:rPr lang="es-MX" sz="2400" dirty="0">
                <a:solidFill>
                  <a:schemeClr val="accent1">
                    <a:lumMod val="75000"/>
                  </a:schemeClr>
                </a:solidFill>
              </a:rPr>
              <a:t>-¿Cómo contestar las preguntas del organizador gráfico y del examen?</a:t>
            </a:r>
            <a:br>
              <a:rPr lang="es-MX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MX" sz="2400" dirty="0">
                <a:solidFill>
                  <a:schemeClr val="accent1">
                    <a:lumMod val="75000"/>
                  </a:schemeClr>
                </a:solidFill>
              </a:rPr>
              <a:t>-Escribir un artículo de opinión con las propuestas de solución a la problemática local, regional y nacional tomando en cuenta los ejes del Bicentenario.</a:t>
            </a:r>
            <a:br>
              <a:rPr lang="es-MX" sz="24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s-MX" sz="2400" dirty="0">
                <a:solidFill>
                  <a:srgbClr val="FF0000"/>
                </a:solidFill>
              </a:rPr>
            </a:br>
            <a:r>
              <a:rPr lang="es-MX" sz="2400" dirty="0">
                <a:solidFill>
                  <a:srgbClr val="FF0000"/>
                </a:solidFill>
              </a:rPr>
              <a:t>CONOCIMIENTOS PREVIOS:</a:t>
            </a:r>
            <a:br>
              <a:rPr lang="es-MX" sz="2400" dirty="0">
                <a:solidFill>
                  <a:srgbClr val="FF0000"/>
                </a:solidFill>
              </a:rPr>
            </a:br>
            <a:r>
              <a:rPr lang="es-MX" sz="2400" dirty="0">
                <a:solidFill>
                  <a:schemeClr val="accent1">
                    <a:lumMod val="50000"/>
                  </a:schemeClr>
                </a:solidFill>
              </a:rPr>
              <a:t>Visualiza el vídeo y contesta ¿cuál es lo más importante que nos dice el autor sobre el contenido del tema.</a:t>
            </a:r>
            <a:endParaRPr lang="es-P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1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EDE0A-C10B-43F3-9C29-8AD3F04C4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03" y="365125"/>
            <a:ext cx="11587397" cy="6335478"/>
          </a:xfrm>
        </p:spPr>
        <p:txBody>
          <a:bodyPr/>
          <a:lstStyle/>
          <a:p>
            <a:endParaRPr lang="es-PE" dirty="0"/>
          </a:p>
        </p:txBody>
      </p:sp>
      <p:pic>
        <p:nvPicPr>
          <p:cNvPr id="3" name="Elementos multimedia en línea 2" title="Act 8 Rec 2  ￂ﾿Quￃﾩ son los residuos sￃﾳlidos">
            <a:hlinkClick r:id="" action="ppaction://media"/>
            <a:extLst>
              <a:ext uri="{FF2B5EF4-FFF2-40B4-BE49-F238E27FC236}">
                <a16:creationId xmlns:a16="http://schemas.microsoft.com/office/drawing/2014/main" id="{0F76259B-9C36-4B7D-A19D-856202AF562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9803" y="365125"/>
            <a:ext cx="11587397" cy="63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9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537FE-25D9-40E6-9C4D-2CE6A02B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81" y="365125"/>
            <a:ext cx="11797259" cy="6380449"/>
          </a:xfrm>
        </p:spPr>
        <p:txBody>
          <a:bodyPr>
            <a:normAutofit/>
          </a:bodyPr>
          <a:lstStyle/>
          <a:p>
            <a:endParaRPr lang="es-PE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8C043C5-0239-4DFB-BF34-26F7DDC1A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693985"/>
              </p:ext>
            </p:extLst>
          </p:nvPr>
        </p:nvGraphicFramePr>
        <p:xfrm>
          <a:off x="214860" y="365124"/>
          <a:ext cx="11762280" cy="5818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456">
                  <a:extLst>
                    <a:ext uri="{9D8B030D-6E8A-4147-A177-3AD203B41FA5}">
                      <a16:colId xmlns:a16="http://schemas.microsoft.com/office/drawing/2014/main" val="3495301895"/>
                    </a:ext>
                  </a:extLst>
                </a:gridCol>
                <a:gridCol w="2904094">
                  <a:extLst>
                    <a:ext uri="{9D8B030D-6E8A-4147-A177-3AD203B41FA5}">
                      <a16:colId xmlns:a16="http://schemas.microsoft.com/office/drawing/2014/main" val="241769891"/>
                    </a:ext>
                  </a:extLst>
                </a:gridCol>
                <a:gridCol w="3612629">
                  <a:extLst>
                    <a:ext uri="{9D8B030D-6E8A-4147-A177-3AD203B41FA5}">
                      <a16:colId xmlns:a16="http://schemas.microsoft.com/office/drawing/2014/main" val="3988188518"/>
                    </a:ext>
                  </a:extLst>
                </a:gridCol>
                <a:gridCol w="1723869">
                  <a:extLst>
                    <a:ext uri="{9D8B030D-6E8A-4147-A177-3AD203B41FA5}">
                      <a16:colId xmlns:a16="http://schemas.microsoft.com/office/drawing/2014/main" val="4021382901"/>
                    </a:ext>
                  </a:extLst>
                </a:gridCol>
                <a:gridCol w="1169232">
                  <a:extLst>
                    <a:ext uri="{9D8B030D-6E8A-4147-A177-3AD203B41FA5}">
                      <a16:colId xmlns:a16="http://schemas.microsoft.com/office/drawing/2014/main" val="1477225602"/>
                    </a:ext>
                  </a:extLst>
                </a:gridCol>
              </a:tblGrid>
              <a:tr h="714168">
                <a:tc>
                  <a:txBody>
                    <a:bodyPr/>
                    <a:lstStyle/>
                    <a:p>
                      <a:r>
                        <a:rPr lang="es-MX" dirty="0"/>
                        <a:t>             TEXTOS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       IDEA PRINCIPAL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     ANALIZA UNA      ORACIÓN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  CONECTORES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TIPO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8407"/>
                  </a:ext>
                </a:extLst>
              </a:tr>
              <a:tr h="1276090">
                <a:tc>
                  <a:txBody>
                    <a:bodyPr/>
                    <a:lstStyle/>
                    <a:p>
                      <a:r>
                        <a:rPr lang="es-MX" dirty="0"/>
                        <a:t>Esquema de planificación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074379"/>
                  </a:ext>
                </a:extLst>
              </a:tr>
              <a:tr h="1276090">
                <a:tc>
                  <a:txBody>
                    <a:bodyPr/>
                    <a:lstStyle/>
                    <a:p>
                      <a:r>
                        <a:rPr lang="es-MX" dirty="0"/>
                        <a:t>Escribimos un artículo de opinión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785591"/>
                  </a:ext>
                </a:extLst>
              </a:tr>
              <a:tr h="1276090">
                <a:tc>
                  <a:txBody>
                    <a:bodyPr/>
                    <a:lstStyle/>
                    <a:p>
                      <a:r>
                        <a:rPr lang="es-MX" dirty="0"/>
                        <a:t>Cuidemos nuestra redacción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54628"/>
                  </a:ext>
                </a:extLst>
              </a:tr>
              <a:tr h="1276090">
                <a:tc>
                  <a:txBody>
                    <a:bodyPr/>
                    <a:lstStyle/>
                    <a:p>
                      <a:r>
                        <a:rPr lang="es-MX" dirty="0"/>
                        <a:t>Repaso de los ejes del Bicentenario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370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14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E1CA8-B97B-4504-A0BD-1135CC59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45" y="365125"/>
            <a:ext cx="11572406" cy="6380449"/>
          </a:xfrm>
        </p:spPr>
        <p:txBody>
          <a:bodyPr>
            <a:normAutofit fontScale="90000"/>
          </a:bodyPr>
          <a:lstStyle/>
          <a:p>
            <a:r>
              <a:rPr lang="es-MX" sz="2400" dirty="0"/>
              <a:t>Escribe un artículo de opinión sobre propuestas de solución a la problemática local, regional y nacional tomando en cuenta los ejes del Bicentenario, de acuerdo al esquema: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                                                                    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</a:rPr>
              <a:t>TÍTULO:</a:t>
            </a:r>
            <a:br>
              <a:rPr lang="es-MX" sz="24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s-MX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MX" sz="2400" dirty="0">
                <a:solidFill>
                  <a:schemeClr val="accent1">
                    <a:lumMod val="75000"/>
                  </a:schemeClr>
                </a:solidFill>
              </a:rPr>
              <a:t>INTRODUCCIÓN</a:t>
            </a:r>
            <a:br>
              <a:rPr lang="es-MX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MX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s-MX" sz="2400" dirty="0" err="1">
                <a:solidFill>
                  <a:schemeClr val="accent1">
                    <a:lumMod val="75000"/>
                  </a:schemeClr>
                </a:solidFill>
              </a:rPr>
              <a:t>hipótesis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</a:rPr>
              <a:t>: ideas)</a:t>
            </a: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r>
              <a:rPr lang="es-MX" sz="2400" dirty="0">
                <a:solidFill>
                  <a:schemeClr val="accent1">
                    <a:lumMod val="75000"/>
                  </a:schemeClr>
                </a:solidFill>
              </a:rPr>
              <a:t>DESARROLLO</a:t>
            </a:r>
            <a:br>
              <a:rPr lang="es-MX" sz="2400" dirty="0"/>
            </a:br>
            <a:r>
              <a:rPr lang="es-MX" sz="2400" dirty="0"/>
              <a:t>(argumentos)</a:t>
            </a: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r>
              <a:rPr lang="es-MX" sz="2400" dirty="0">
                <a:solidFill>
                  <a:schemeClr val="accent1">
                    <a:lumMod val="75000"/>
                  </a:schemeClr>
                </a:solidFill>
              </a:rPr>
              <a:t>CONCLUSIÓN</a:t>
            </a: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053926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222</Words>
  <Application>Microsoft Office PowerPoint</Application>
  <PresentationFormat>Panorámica</PresentationFormat>
  <Paragraphs>11</Paragraphs>
  <Slides>4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ACTIVIDAD N° 39-I TÍTULO                                  : PROPUESTAS DE SOLUCIÓN A LA PROBLEMÁTICA LOCAL, REGIONAL Y NACIONAL TOMANDO EN CUENTA LOS EJES DEL BICENTENARIO.  COMPETENCIAS                  : -Lee diversos tipos de textos en su lengua materna. -Escribe diversos tipos de textos en su lengua materna.  PRODUCTOS Y RETOS         : -¿Cómo contestar las preguntas del organizador gráfico y del examen? -Escribir un artículo de opinión con las propuestas de solución a la problemática local, regional y nacional tomando en cuenta los ejes del Bicentenario.  CONOCIMIENTOS PREVIOS: Visualiza el vídeo y contesta ¿cuál es lo más importante que nos dice el autor sobre el contenido del tema.</vt:lpstr>
      <vt:lpstr>Presentación de PowerPoint</vt:lpstr>
      <vt:lpstr>Presentación de PowerPoint</vt:lpstr>
      <vt:lpstr>Escribe un artículo de opinión sobre propuestas de solución a la problemática local, regional y nacional tomando en cuenta los ejes del Bicentenario, de acuerdo al esquema:                                                                       TÍTULO:  INTRODUCCIÓN (hipótesis: ideas)   DESARROLLO (argumentos)     CONCLUSIÓN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N° 39-I TÍTULO                                  : PROPUESTAS DE SOLUCIÓN A LA PROBLEMÁTICA LOCAL, REGIONAL Y NACIONAL TOMANDO EN CUENTA LOS EJES DEL BICENTENARIO.  COMPETENCIAS                  : -Lee diversos tipos de textos en su lengua materna. -Escribe diversos tipos de textos en su lengua materna.  PRODUCTOS Y RETOS         : -¿Cómo contestar las preguntas del organizador gráfico y del examen? -Escribir un artículo de opinión con las propuestas de solución a la problemática local, regional y nacional tomando en cuenta los ejes del Bicentenario.  CONOCIMIENTOS PREVIOS: Visualiza el vídeo y contesta ¿cuál es lo más importante que nos dice el autor sobre el contenido del tema.</dc:title>
  <dc:creator>Solis</dc:creator>
  <cp:lastModifiedBy>Solis</cp:lastModifiedBy>
  <cp:revision>3</cp:revision>
  <dcterms:created xsi:type="dcterms:W3CDTF">2021-11-27T12:50:39Z</dcterms:created>
  <dcterms:modified xsi:type="dcterms:W3CDTF">2021-11-29T13:26:12Z</dcterms:modified>
</cp:coreProperties>
</file>