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re Sugar Thin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6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252060" y="7318051"/>
            <a:ext cx="7783880" cy="495338"/>
          </a:xfrm>
          <a:custGeom>
            <a:avLst/>
            <a:gdLst/>
            <a:ahLst/>
            <a:cxnLst/>
            <a:rect l="l" t="t" r="r" b="b"/>
            <a:pathLst>
              <a:path w="7783880" h="495338">
                <a:moveTo>
                  <a:pt x="0" y="0"/>
                </a:moveTo>
                <a:lnTo>
                  <a:pt x="7783880" y="0"/>
                </a:lnTo>
                <a:lnTo>
                  <a:pt x="7783880" y="495338"/>
                </a:lnTo>
                <a:lnTo>
                  <a:pt x="0" y="4953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5259609" y="461217"/>
            <a:ext cx="7768782" cy="4863258"/>
          </a:xfrm>
          <a:custGeom>
            <a:avLst/>
            <a:gdLst/>
            <a:ahLst/>
            <a:cxnLst/>
            <a:rect l="l" t="t" r="r" b="b"/>
            <a:pathLst>
              <a:path w="7768782" h="4863258">
                <a:moveTo>
                  <a:pt x="0" y="0"/>
                </a:moveTo>
                <a:lnTo>
                  <a:pt x="7768782" y="0"/>
                </a:lnTo>
                <a:lnTo>
                  <a:pt x="7768782" y="4863258"/>
                </a:lnTo>
                <a:lnTo>
                  <a:pt x="0" y="48632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28800" y="5392459"/>
            <a:ext cx="14630400" cy="19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6518"/>
              </a:lnSpc>
              <a:spcBef>
                <a:spcPct val="0"/>
              </a:spcBef>
            </a:pPr>
            <a:r>
              <a:rPr lang="en-US" sz="11798" dirty="0" err="1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Especificidad</a:t>
            </a:r>
            <a:r>
              <a:rPr lang="en-US" sz="11798" dirty="0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 </a:t>
            </a:r>
            <a:r>
              <a:rPr lang="en-US" sz="11798" dirty="0" err="1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en</a:t>
            </a:r>
            <a:r>
              <a:rPr lang="en-US" sz="11798" dirty="0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 CSS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14763" y="7964941"/>
            <a:ext cx="8258473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Cómo</a:t>
            </a:r>
            <a:r>
              <a:rPr lang="en-US" sz="3399" dirty="0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el</a:t>
            </a:r>
            <a:r>
              <a:rPr lang="en-US" sz="3399" dirty="0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navegador</a:t>
            </a:r>
            <a:r>
              <a:rPr lang="en-US" sz="3399" dirty="0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 decide </a:t>
            </a:r>
            <a:r>
              <a:rPr lang="en-US" sz="3399" dirty="0" err="1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qué</a:t>
            </a:r>
            <a:r>
              <a:rPr lang="en-US" sz="3399" dirty="0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estilos</a:t>
            </a:r>
            <a:r>
              <a:rPr lang="en-US" sz="3399" dirty="0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aplicar</a:t>
            </a:r>
            <a:endParaRPr lang="en-US" sz="3399" dirty="0">
              <a:solidFill>
                <a:srgbClr val="000000"/>
              </a:solidFill>
              <a:latin typeface="More Sugar Thin"/>
              <a:ea typeface="More Sugar Thin"/>
              <a:cs typeface="More Sugar Thin"/>
              <a:sym typeface="More Sugar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085580" y="1941836"/>
            <a:ext cx="12173720" cy="8202044"/>
          </a:xfrm>
          <a:custGeom>
            <a:avLst/>
            <a:gdLst/>
            <a:ahLst/>
            <a:cxnLst/>
            <a:rect l="l" t="t" r="r" b="b"/>
            <a:pathLst>
              <a:path w="12173720" h="8202044">
                <a:moveTo>
                  <a:pt x="0" y="0"/>
                </a:moveTo>
                <a:lnTo>
                  <a:pt x="12173720" y="0"/>
                </a:lnTo>
                <a:lnTo>
                  <a:pt x="12173720" y="8202045"/>
                </a:lnTo>
                <a:lnTo>
                  <a:pt x="0" y="82020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463549"/>
            <a:ext cx="18288000" cy="1449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60"/>
              </a:lnSpc>
            </a:pPr>
            <a:r>
              <a:rPr lang="en-US" sz="12000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 ¿Qué es la Especificidad?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0038" y="3255396"/>
            <a:ext cx="4084673" cy="4233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342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Son las reglas que el navegador usa para determinar los estilos a aplicar a un elemento cuando este tiene varias "reglas" o estilos sobre este.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11222" y="6421241"/>
            <a:ext cx="4995885" cy="2461387"/>
          </a:xfrm>
          <a:custGeom>
            <a:avLst/>
            <a:gdLst/>
            <a:ahLst/>
            <a:cxnLst/>
            <a:rect l="l" t="t" r="r" b="b"/>
            <a:pathLst>
              <a:path w="4995885" h="2461387">
                <a:moveTo>
                  <a:pt x="0" y="0"/>
                </a:moveTo>
                <a:lnTo>
                  <a:pt x="4995885" y="0"/>
                </a:lnTo>
                <a:lnTo>
                  <a:pt x="4995885" y="2461387"/>
                </a:lnTo>
                <a:lnTo>
                  <a:pt x="0" y="24613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109765" y="6421241"/>
            <a:ext cx="3874202" cy="2461387"/>
          </a:xfrm>
          <a:custGeom>
            <a:avLst/>
            <a:gdLst/>
            <a:ahLst/>
            <a:cxnLst/>
            <a:rect l="l" t="t" r="r" b="b"/>
            <a:pathLst>
              <a:path w="3874202" h="2461387">
                <a:moveTo>
                  <a:pt x="0" y="0"/>
                </a:moveTo>
                <a:lnTo>
                  <a:pt x="3874201" y="0"/>
                </a:lnTo>
                <a:lnTo>
                  <a:pt x="3874201" y="2461387"/>
                </a:lnTo>
                <a:lnTo>
                  <a:pt x="0" y="24613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360013" y="6421241"/>
            <a:ext cx="4225876" cy="2461387"/>
          </a:xfrm>
          <a:custGeom>
            <a:avLst/>
            <a:gdLst/>
            <a:ahLst/>
            <a:cxnLst/>
            <a:rect l="l" t="t" r="r" b="b"/>
            <a:pathLst>
              <a:path w="4225876" h="2461387">
                <a:moveTo>
                  <a:pt x="0" y="0"/>
                </a:moveTo>
                <a:lnTo>
                  <a:pt x="4225877" y="0"/>
                </a:lnTo>
                <a:lnTo>
                  <a:pt x="4225877" y="2461387"/>
                </a:lnTo>
                <a:lnTo>
                  <a:pt x="0" y="24613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829379" y="6421241"/>
            <a:ext cx="3008362" cy="2461387"/>
          </a:xfrm>
          <a:custGeom>
            <a:avLst/>
            <a:gdLst/>
            <a:ahLst/>
            <a:cxnLst/>
            <a:rect l="l" t="t" r="r" b="b"/>
            <a:pathLst>
              <a:path w="3008362" h="2461387">
                <a:moveTo>
                  <a:pt x="0" y="0"/>
                </a:moveTo>
                <a:lnTo>
                  <a:pt x="3008363" y="0"/>
                </a:lnTo>
                <a:lnTo>
                  <a:pt x="3008363" y="2461387"/>
                </a:lnTo>
                <a:lnTo>
                  <a:pt x="0" y="24613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0" y="692833"/>
            <a:ext cx="18288000" cy="1449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60"/>
              </a:lnSpc>
            </a:pPr>
            <a:r>
              <a:rPr lang="en-US" sz="12000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Cálculo de la Especificidad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0708" y="2471736"/>
            <a:ext cx="14229574" cy="3563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342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La especificidad se basa en valores asignados a cada tipo de selector:</a:t>
            </a:r>
          </a:p>
          <a:p>
            <a:pPr marL="721745" lvl="1" indent="-360873" algn="l">
              <a:lnSpc>
                <a:spcPts val="4680"/>
              </a:lnSpc>
              <a:buFont typeface="Arial"/>
              <a:buChar char="•"/>
            </a:pPr>
            <a:r>
              <a:rPr lang="en-US" sz="3342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Estilos en línea: 1000 puntos</a:t>
            </a:r>
          </a:p>
          <a:p>
            <a:pPr marL="721745" lvl="1" indent="-360873" algn="l">
              <a:lnSpc>
                <a:spcPts val="4680"/>
              </a:lnSpc>
              <a:buFont typeface="Arial"/>
              <a:buChar char="•"/>
            </a:pPr>
            <a:r>
              <a:rPr lang="en-US" sz="3342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ID: 100 puntos</a:t>
            </a:r>
          </a:p>
          <a:p>
            <a:pPr marL="721745" lvl="1" indent="-360873" algn="l">
              <a:lnSpc>
                <a:spcPts val="4680"/>
              </a:lnSpc>
              <a:buFont typeface="Arial"/>
              <a:buChar char="•"/>
            </a:pPr>
            <a:r>
              <a:rPr lang="en-US" sz="3342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Clase, pseudoclases y atributos: 10 puntos</a:t>
            </a:r>
          </a:p>
          <a:p>
            <a:pPr marL="721745" lvl="1" indent="-360873" algn="l">
              <a:lnSpc>
                <a:spcPts val="4680"/>
              </a:lnSpc>
              <a:buFont typeface="Arial"/>
              <a:buChar char="•"/>
            </a:pPr>
            <a:r>
              <a:rPr lang="en-US" sz="3342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Elementos y pseudoelementos: 1 punto</a:t>
            </a:r>
          </a:p>
          <a:p>
            <a:pPr algn="l">
              <a:lnSpc>
                <a:spcPts val="4680"/>
              </a:lnSpc>
            </a:pPr>
            <a:endParaRPr lang="en-US" sz="3342">
              <a:solidFill>
                <a:srgbClr val="FFFFFF"/>
              </a:solidFill>
              <a:latin typeface="More Sugar Thin"/>
              <a:ea typeface="More Sugar Thin"/>
              <a:cs typeface="More Sugar Thin"/>
              <a:sym typeface="More Sugar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11196" y="1962346"/>
            <a:ext cx="15065608" cy="8153536"/>
          </a:xfrm>
          <a:custGeom>
            <a:avLst/>
            <a:gdLst/>
            <a:ahLst/>
            <a:cxnLst/>
            <a:rect l="l" t="t" r="r" b="b"/>
            <a:pathLst>
              <a:path w="15065608" h="8153536">
                <a:moveTo>
                  <a:pt x="0" y="0"/>
                </a:moveTo>
                <a:lnTo>
                  <a:pt x="15065608" y="0"/>
                </a:lnTo>
                <a:lnTo>
                  <a:pt x="15065608" y="8153536"/>
                </a:lnTo>
                <a:lnTo>
                  <a:pt x="0" y="81535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2426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565393"/>
            <a:ext cx="18288000" cy="1307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4"/>
              </a:lnSpc>
            </a:pPr>
            <a:r>
              <a:rPr lang="en-US" sz="10800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Ejemplo Visual de Especificidad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088805" y="2223006"/>
            <a:ext cx="12897386" cy="7332954"/>
          </a:xfrm>
          <a:custGeom>
            <a:avLst/>
            <a:gdLst/>
            <a:ahLst/>
            <a:cxnLst/>
            <a:rect l="l" t="t" r="r" b="b"/>
            <a:pathLst>
              <a:path w="12897386" h="7332954">
                <a:moveTo>
                  <a:pt x="0" y="0"/>
                </a:moveTo>
                <a:lnTo>
                  <a:pt x="12897387" y="0"/>
                </a:lnTo>
                <a:lnTo>
                  <a:pt x="12897387" y="7332954"/>
                </a:lnTo>
                <a:lnTo>
                  <a:pt x="0" y="73329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872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463549"/>
            <a:ext cx="18288000" cy="1449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60"/>
              </a:lnSpc>
            </a:pPr>
            <a:r>
              <a:rPr lang="en-US" sz="12000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Reglas Especiales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1462" y="3239681"/>
            <a:ext cx="4559912" cy="554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5"/>
              </a:lnSpc>
            </a:pPr>
            <a:r>
              <a:rPr lang="en-US" sz="3111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Selectores sin especificidad:</a:t>
            </a:r>
          </a:p>
          <a:p>
            <a:pPr marL="671696" lvl="1" indent="-335848" algn="ctr">
              <a:lnSpc>
                <a:spcPts val="4355"/>
              </a:lnSpc>
              <a:buFont typeface="Arial"/>
              <a:buChar char="•"/>
            </a:pPr>
            <a:r>
              <a:rPr lang="en-US" sz="3111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Los selectores universales no afectan la especificidad.</a:t>
            </a:r>
          </a:p>
          <a:p>
            <a:pPr marL="671696" lvl="1" indent="-335848" algn="ctr">
              <a:lnSpc>
                <a:spcPts val="4355"/>
              </a:lnSpc>
              <a:buFont typeface="Arial"/>
              <a:buChar char="•"/>
            </a:pPr>
            <a:r>
              <a:rPr lang="en-US" sz="3111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Marcador !important: Sobrescribe otras reglas independientemente de su especificidad.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More Sugar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Morning Meeting Education Presentation in Colorful Chalkboard Style</dc:title>
  <cp:lastModifiedBy>Jose Flórez</cp:lastModifiedBy>
  <cp:revision>2</cp:revision>
  <dcterms:created xsi:type="dcterms:W3CDTF">2006-08-16T00:00:00Z</dcterms:created>
  <dcterms:modified xsi:type="dcterms:W3CDTF">2024-10-26T02:17:32Z</dcterms:modified>
  <dc:identifier>DAGUnjuDtJ4</dc:identifier>
</cp:coreProperties>
</file>