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1"/>
    <p:sldId id="257" r:id="rId22"/>
    <p:sldId id="258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266" r:id="rId31"/>
    <p:sldId id="267" r:id="rId3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Neue Machina" charset="1" panose="00000500000000000000"/>
      <p:regular r:id="rId10"/>
    </p:embeddedFont>
    <p:embeddedFont>
      <p:font typeface="Neue Machina Light" charset="1" panose="00000400000000000000"/>
      <p:regular r:id="rId11"/>
    </p:embeddedFont>
    <p:embeddedFont>
      <p:font typeface="Neue Machina Ultra-Bold" charset="1" panose="00000900000000000000"/>
      <p:regular r:id="rId12"/>
    </p:embeddedFont>
    <p:embeddedFont>
      <p:font typeface="Open Sans" charset="1" panose="020B0606030504020204"/>
      <p:regular r:id="rId13"/>
    </p:embeddedFont>
    <p:embeddedFont>
      <p:font typeface="Open Sans Bold" charset="1" panose="020B0806030504020204"/>
      <p:regular r:id="rId14"/>
    </p:embeddedFont>
    <p:embeddedFont>
      <p:font typeface="Open Sans Italics" charset="1" panose="020B0606030504020204"/>
      <p:regular r:id="rId15"/>
    </p:embeddedFont>
    <p:embeddedFont>
      <p:font typeface="Open Sans Bold Italics" charset="1" panose="020B0806030504020204"/>
      <p:regular r:id="rId16"/>
    </p:embeddedFont>
    <p:embeddedFont>
      <p:font typeface="Open Sans Light" charset="1" panose="020B0306030504020204"/>
      <p:regular r:id="rId17"/>
    </p:embeddedFont>
    <p:embeddedFont>
      <p:font typeface="Open Sans Light Italics" charset="1" panose="020B0306030504020204"/>
      <p:regular r:id="rId18"/>
    </p:embeddedFont>
    <p:embeddedFont>
      <p:font typeface="Open Sans Ultra-Bold" charset="1" panose="00000000000000000000"/>
      <p:regular r:id="rId19"/>
    </p:embeddedFont>
    <p:embeddedFont>
      <p:font typeface="Open Sans Ultra-Bold Italics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slides/slide1.xml" Type="http://schemas.openxmlformats.org/officeDocument/2006/relationships/slide"/><Relationship Id="rId22" Target="slides/slide2.xml" Type="http://schemas.openxmlformats.org/officeDocument/2006/relationships/slide"/><Relationship Id="rId23" Target="slides/slide3.xml" Type="http://schemas.openxmlformats.org/officeDocument/2006/relationships/slide"/><Relationship Id="rId24" Target="slides/slide4.xml" Type="http://schemas.openxmlformats.org/officeDocument/2006/relationships/slide"/><Relationship Id="rId25" Target="slides/slide5.xml" Type="http://schemas.openxmlformats.org/officeDocument/2006/relationships/slide"/><Relationship Id="rId26" Target="slides/slide6.xml" Type="http://schemas.openxmlformats.org/officeDocument/2006/relationships/slide"/><Relationship Id="rId27" Target="slides/slide7.xml" Type="http://schemas.openxmlformats.org/officeDocument/2006/relationships/slide"/><Relationship Id="rId28" Target="slides/slide8.xml" Type="http://schemas.openxmlformats.org/officeDocument/2006/relationships/slide"/><Relationship Id="rId29" Target="slides/slide9.xml" Type="http://schemas.openxmlformats.org/officeDocument/2006/relationships/slide"/><Relationship Id="rId3" Target="viewProps.xml" Type="http://schemas.openxmlformats.org/officeDocument/2006/relationships/viewProps"/><Relationship Id="rId30" Target="slides/slide10.xml" Type="http://schemas.openxmlformats.org/officeDocument/2006/relationships/slide"/><Relationship Id="rId31" Target="slides/slide11.xml" Type="http://schemas.openxmlformats.org/officeDocument/2006/relationships/slide"/><Relationship Id="rId32" Target="slides/slide1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5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6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652986"/>
            <a:ext cx="16230600" cy="4784929"/>
            <a:chOff x="0" y="0"/>
            <a:chExt cx="4659694" cy="13737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910" y="43180"/>
              <a:ext cx="4611434" cy="1325460"/>
            </a:xfrm>
            <a:custGeom>
              <a:avLst/>
              <a:gdLst/>
              <a:ahLst/>
              <a:cxnLst/>
              <a:rect r="r" b="b" t="t" l="l"/>
              <a:pathLst>
                <a:path h="1325460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1325460"/>
                  </a:lnTo>
                  <a:lnTo>
                    <a:pt x="0" y="1325460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5560" y="35560"/>
              <a:ext cx="4624134" cy="1338160"/>
            </a:xfrm>
            <a:custGeom>
              <a:avLst/>
              <a:gdLst/>
              <a:ahLst/>
              <a:cxnLst/>
              <a:rect r="r" b="b" t="t" l="l"/>
              <a:pathLst>
                <a:path h="1338160" w="4624134">
                  <a:moveTo>
                    <a:pt x="4624134" y="1338160"/>
                  </a:moveTo>
                  <a:lnTo>
                    <a:pt x="0" y="1338160"/>
                  </a:lnTo>
                  <a:lnTo>
                    <a:pt x="0" y="0"/>
                  </a:lnTo>
                  <a:lnTo>
                    <a:pt x="4624134" y="0"/>
                  </a:lnTo>
                  <a:lnTo>
                    <a:pt x="4624134" y="1338160"/>
                  </a:lnTo>
                  <a:close/>
                  <a:moveTo>
                    <a:pt x="12700" y="1325460"/>
                  </a:moveTo>
                  <a:lnTo>
                    <a:pt x="4611434" y="1325460"/>
                  </a:lnTo>
                  <a:lnTo>
                    <a:pt x="4611434" y="12700"/>
                  </a:lnTo>
                  <a:lnTo>
                    <a:pt x="12700" y="12700"/>
                  </a:lnTo>
                  <a:lnTo>
                    <a:pt x="12700" y="1325460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611434" cy="1325460"/>
            </a:xfrm>
            <a:custGeom>
              <a:avLst/>
              <a:gdLst/>
              <a:ahLst/>
              <a:cxnLst/>
              <a:rect r="r" b="b" t="t" l="l"/>
              <a:pathLst>
                <a:path h="1325460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1325460"/>
                  </a:lnTo>
                  <a:lnTo>
                    <a:pt x="0" y="132546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2857102" y="3056466"/>
            <a:ext cx="12573796" cy="3931073"/>
            <a:chOff x="0" y="0"/>
            <a:chExt cx="16765062" cy="5241431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66725"/>
              <a:ext cx="16765062" cy="4206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599"/>
                </a:lnSpc>
              </a:pPr>
              <a:r>
                <a:rPr lang="en-US" sz="9999">
                  <a:solidFill>
                    <a:srgbClr val="000000"/>
                  </a:solidFill>
                  <a:latin typeface="Neue Machina Ultra-Bold"/>
                </a:rPr>
                <a:t>Desenvolvimento de Jogos Digitais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4329384"/>
              <a:ext cx="16765062" cy="9120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39"/>
                </a:lnSpc>
                <a:spcBef>
                  <a:spcPct val="0"/>
                </a:spcBef>
              </a:pPr>
              <a:r>
                <a:rPr lang="en-US" sz="4099">
                  <a:solidFill>
                    <a:srgbClr val="000000"/>
                  </a:solidFill>
                  <a:latin typeface="Neue Machina"/>
                </a:rPr>
                <a:t>LDV Tech Games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23429" y="1028700"/>
            <a:ext cx="2835871" cy="515613"/>
          </a:xfrm>
          <a:custGeom>
            <a:avLst/>
            <a:gdLst/>
            <a:ahLst/>
            <a:cxnLst/>
            <a:rect r="r" b="b" t="t" l="l"/>
            <a:pathLst>
              <a:path h="515613" w="2835871">
                <a:moveTo>
                  <a:pt x="0" y="0"/>
                </a:moveTo>
                <a:lnTo>
                  <a:pt x="2835871" y="0"/>
                </a:lnTo>
                <a:lnTo>
                  <a:pt x="2835871" y="515613"/>
                </a:lnTo>
                <a:lnTo>
                  <a:pt x="0" y="5156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8700" y="1028700"/>
            <a:ext cx="2835871" cy="515613"/>
          </a:xfrm>
          <a:custGeom>
            <a:avLst/>
            <a:gdLst/>
            <a:ahLst/>
            <a:cxnLst/>
            <a:rect r="r" b="b" t="t" l="l"/>
            <a:pathLst>
              <a:path h="515613" w="2835871">
                <a:moveTo>
                  <a:pt x="0" y="0"/>
                </a:moveTo>
                <a:lnTo>
                  <a:pt x="2835871" y="0"/>
                </a:lnTo>
                <a:lnTo>
                  <a:pt x="2835871" y="515613"/>
                </a:lnTo>
                <a:lnTo>
                  <a:pt x="0" y="5156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655222" y="7797601"/>
            <a:ext cx="2196534" cy="938519"/>
          </a:xfrm>
          <a:custGeom>
            <a:avLst/>
            <a:gdLst/>
            <a:ahLst/>
            <a:cxnLst/>
            <a:rect r="r" b="b" t="t" l="l"/>
            <a:pathLst>
              <a:path h="938519" w="2196534">
                <a:moveTo>
                  <a:pt x="0" y="0"/>
                </a:moveTo>
                <a:lnTo>
                  <a:pt x="2196534" y="0"/>
                </a:lnTo>
                <a:lnTo>
                  <a:pt x="2196534" y="938519"/>
                </a:lnTo>
                <a:lnTo>
                  <a:pt x="0" y="9385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436244" y="7793607"/>
            <a:ext cx="2196534" cy="942513"/>
          </a:xfrm>
          <a:custGeom>
            <a:avLst/>
            <a:gdLst/>
            <a:ahLst/>
            <a:cxnLst/>
            <a:rect r="r" b="b" t="t" l="l"/>
            <a:pathLst>
              <a:path h="942513" w="2196534">
                <a:moveTo>
                  <a:pt x="0" y="0"/>
                </a:moveTo>
                <a:lnTo>
                  <a:pt x="2196534" y="0"/>
                </a:lnTo>
                <a:lnTo>
                  <a:pt x="2196534" y="942513"/>
                </a:lnTo>
                <a:lnTo>
                  <a:pt x="0" y="9425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863974"/>
            <a:ext cx="16230600" cy="7432636"/>
            <a:chOff x="0" y="0"/>
            <a:chExt cx="4659694" cy="21338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910" y="43180"/>
              <a:ext cx="4611434" cy="2085599"/>
            </a:xfrm>
            <a:custGeom>
              <a:avLst/>
              <a:gdLst/>
              <a:ahLst/>
              <a:cxnLst/>
              <a:rect r="r" b="b" t="t" l="l"/>
              <a:pathLst>
                <a:path h="2085599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2085599"/>
                  </a:lnTo>
                  <a:lnTo>
                    <a:pt x="0" y="2085599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5560" y="35560"/>
              <a:ext cx="4624134" cy="2098299"/>
            </a:xfrm>
            <a:custGeom>
              <a:avLst/>
              <a:gdLst/>
              <a:ahLst/>
              <a:cxnLst/>
              <a:rect r="r" b="b" t="t" l="l"/>
              <a:pathLst>
                <a:path h="2098299" w="4624134">
                  <a:moveTo>
                    <a:pt x="4624134" y="2098299"/>
                  </a:moveTo>
                  <a:lnTo>
                    <a:pt x="0" y="2098299"/>
                  </a:lnTo>
                  <a:lnTo>
                    <a:pt x="0" y="0"/>
                  </a:lnTo>
                  <a:lnTo>
                    <a:pt x="4624134" y="0"/>
                  </a:lnTo>
                  <a:lnTo>
                    <a:pt x="4624134" y="2098299"/>
                  </a:lnTo>
                  <a:close/>
                  <a:moveTo>
                    <a:pt x="12700" y="2085599"/>
                  </a:moveTo>
                  <a:lnTo>
                    <a:pt x="4611434" y="2085599"/>
                  </a:lnTo>
                  <a:lnTo>
                    <a:pt x="4611434" y="12700"/>
                  </a:lnTo>
                  <a:lnTo>
                    <a:pt x="12700" y="12700"/>
                  </a:lnTo>
                  <a:lnTo>
                    <a:pt x="12700" y="2085599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611434" cy="2085599"/>
            </a:xfrm>
            <a:custGeom>
              <a:avLst/>
              <a:gdLst/>
              <a:ahLst/>
              <a:cxnLst/>
              <a:rect r="r" b="b" t="t" l="l"/>
              <a:pathLst>
                <a:path h="2085599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2085599"/>
                  </a:lnTo>
                  <a:lnTo>
                    <a:pt x="0" y="208559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4423429" y="770894"/>
            <a:ext cx="2835871" cy="515613"/>
          </a:xfrm>
          <a:custGeom>
            <a:avLst/>
            <a:gdLst/>
            <a:ahLst/>
            <a:cxnLst/>
            <a:rect r="r" b="b" t="t" l="l"/>
            <a:pathLst>
              <a:path h="515613" w="2835871">
                <a:moveTo>
                  <a:pt x="0" y="0"/>
                </a:moveTo>
                <a:lnTo>
                  <a:pt x="2835871" y="0"/>
                </a:lnTo>
                <a:lnTo>
                  <a:pt x="2835871" y="515612"/>
                </a:lnTo>
                <a:lnTo>
                  <a:pt x="0" y="515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770894"/>
            <a:ext cx="2835871" cy="515613"/>
          </a:xfrm>
          <a:custGeom>
            <a:avLst/>
            <a:gdLst/>
            <a:ahLst/>
            <a:cxnLst/>
            <a:rect r="r" b="b" t="t" l="l"/>
            <a:pathLst>
              <a:path h="515613" w="2835871">
                <a:moveTo>
                  <a:pt x="0" y="0"/>
                </a:moveTo>
                <a:lnTo>
                  <a:pt x="2835871" y="0"/>
                </a:lnTo>
                <a:lnTo>
                  <a:pt x="2835871" y="515612"/>
                </a:lnTo>
                <a:lnTo>
                  <a:pt x="0" y="5156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249169" y="3148144"/>
            <a:ext cx="10704311" cy="5701870"/>
          </a:xfrm>
          <a:custGeom>
            <a:avLst/>
            <a:gdLst/>
            <a:ahLst/>
            <a:cxnLst/>
            <a:rect r="r" b="b" t="t" l="l"/>
            <a:pathLst>
              <a:path h="5701870" w="10704311">
                <a:moveTo>
                  <a:pt x="0" y="0"/>
                </a:moveTo>
                <a:lnTo>
                  <a:pt x="10704310" y="0"/>
                </a:lnTo>
                <a:lnTo>
                  <a:pt x="10704310" y="5701870"/>
                </a:lnTo>
                <a:lnTo>
                  <a:pt x="0" y="57018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54483" y="1931270"/>
            <a:ext cx="6783511" cy="1066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03"/>
              </a:lnSpc>
            </a:pPr>
            <a:r>
              <a:rPr lang="en-US" sz="6216">
                <a:solidFill>
                  <a:srgbClr val="000000"/>
                </a:solidFill>
                <a:latin typeface="Open Sans Bold"/>
              </a:rPr>
              <a:t>3 - Jogo Digital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4110781"/>
            <a:ext cx="4972129" cy="1780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26"/>
              </a:lnSpc>
            </a:pPr>
            <a:r>
              <a:rPr lang="en-US" sz="3376">
                <a:solidFill>
                  <a:srgbClr val="000000"/>
                </a:solidFill>
                <a:latin typeface="Open Sans Bold"/>
              </a:rPr>
              <a:t>Vampire Survivors, jogo no qual nos inspiramos.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863974"/>
            <a:ext cx="16230600" cy="7432636"/>
            <a:chOff x="0" y="0"/>
            <a:chExt cx="4659694" cy="21338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910" y="43180"/>
              <a:ext cx="4611434" cy="2085599"/>
            </a:xfrm>
            <a:custGeom>
              <a:avLst/>
              <a:gdLst/>
              <a:ahLst/>
              <a:cxnLst/>
              <a:rect r="r" b="b" t="t" l="l"/>
              <a:pathLst>
                <a:path h="2085599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2085599"/>
                  </a:lnTo>
                  <a:lnTo>
                    <a:pt x="0" y="2085599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5560" y="35560"/>
              <a:ext cx="4624134" cy="2098299"/>
            </a:xfrm>
            <a:custGeom>
              <a:avLst/>
              <a:gdLst/>
              <a:ahLst/>
              <a:cxnLst/>
              <a:rect r="r" b="b" t="t" l="l"/>
              <a:pathLst>
                <a:path h="2098299" w="4624134">
                  <a:moveTo>
                    <a:pt x="4624134" y="2098299"/>
                  </a:moveTo>
                  <a:lnTo>
                    <a:pt x="0" y="2098299"/>
                  </a:lnTo>
                  <a:lnTo>
                    <a:pt x="0" y="0"/>
                  </a:lnTo>
                  <a:lnTo>
                    <a:pt x="4624134" y="0"/>
                  </a:lnTo>
                  <a:lnTo>
                    <a:pt x="4624134" y="2098299"/>
                  </a:lnTo>
                  <a:close/>
                  <a:moveTo>
                    <a:pt x="12700" y="2085599"/>
                  </a:moveTo>
                  <a:lnTo>
                    <a:pt x="4611434" y="2085599"/>
                  </a:lnTo>
                  <a:lnTo>
                    <a:pt x="4611434" y="12700"/>
                  </a:lnTo>
                  <a:lnTo>
                    <a:pt x="12700" y="12700"/>
                  </a:lnTo>
                  <a:lnTo>
                    <a:pt x="12700" y="2085599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611434" cy="2085599"/>
            </a:xfrm>
            <a:custGeom>
              <a:avLst/>
              <a:gdLst/>
              <a:ahLst/>
              <a:cxnLst/>
              <a:rect r="r" b="b" t="t" l="l"/>
              <a:pathLst>
                <a:path h="2085599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2085599"/>
                  </a:lnTo>
                  <a:lnTo>
                    <a:pt x="0" y="208559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4423429" y="770894"/>
            <a:ext cx="2835871" cy="515613"/>
          </a:xfrm>
          <a:custGeom>
            <a:avLst/>
            <a:gdLst/>
            <a:ahLst/>
            <a:cxnLst/>
            <a:rect r="r" b="b" t="t" l="l"/>
            <a:pathLst>
              <a:path h="515613" w="2835871">
                <a:moveTo>
                  <a:pt x="0" y="0"/>
                </a:moveTo>
                <a:lnTo>
                  <a:pt x="2835871" y="0"/>
                </a:lnTo>
                <a:lnTo>
                  <a:pt x="2835871" y="515612"/>
                </a:lnTo>
                <a:lnTo>
                  <a:pt x="0" y="515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770894"/>
            <a:ext cx="2835871" cy="515613"/>
          </a:xfrm>
          <a:custGeom>
            <a:avLst/>
            <a:gdLst/>
            <a:ahLst/>
            <a:cxnLst/>
            <a:rect r="r" b="b" t="t" l="l"/>
            <a:pathLst>
              <a:path h="515613" w="2835871">
                <a:moveTo>
                  <a:pt x="0" y="0"/>
                </a:moveTo>
                <a:lnTo>
                  <a:pt x="2835871" y="0"/>
                </a:lnTo>
                <a:lnTo>
                  <a:pt x="2835871" y="515612"/>
                </a:lnTo>
                <a:lnTo>
                  <a:pt x="0" y="5156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865625" y="3160522"/>
            <a:ext cx="11000137" cy="5904028"/>
          </a:xfrm>
          <a:custGeom>
            <a:avLst/>
            <a:gdLst/>
            <a:ahLst/>
            <a:cxnLst/>
            <a:rect r="r" b="b" t="t" l="l"/>
            <a:pathLst>
              <a:path h="5904028" w="11000137">
                <a:moveTo>
                  <a:pt x="0" y="0"/>
                </a:moveTo>
                <a:lnTo>
                  <a:pt x="11000137" y="0"/>
                </a:lnTo>
                <a:lnTo>
                  <a:pt x="11000137" y="5904028"/>
                </a:lnTo>
                <a:lnTo>
                  <a:pt x="0" y="590402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54483" y="1931270"/>
            <a:ext cx="6783511" cy="1066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03"/>
              </a:lnSpc>
            </a:pPr>
            <a:r>
              <a:rPr lang="en-US" sz="6216">
                <a:solidFill>
                  <a:srgbClr val="000000"/>
                </a:solidFill>
                <a:latin typeface="Open Sans Bold"/>
              </a:rPr>
              <a:t>3 - Jogo Digital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54483" y="3674109"/>
            <a:ext cx="4008096" cy="2316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26"/>
              </a:lnSpc>
            </a:pPr>
            <a:r>
              <a:rPr lang="en-US" sz="4375">
                <a:solidFill>
                  <a:srgbClr val="000000"/>
                </a:solidFill>
                <a:latin typeface="Open Sans Bold"/>
              </a:rPr>
              <a:t>Zé do Burro, O Cavalheiro da Esperança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863974"/>
            <a:ext cx="16230600" cy="7432636"/>
            <a:chOff x="0" y="0"/>
            <a:chExt cx="4659694" cy="21338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910" y="43180"/>
              <a:ext cx="4611434" cy="2085599"/>
            </a:xfrm>
            <a:custGeom>
              <a:avLst/>
              <a:gdLst/>
              <a:ahLst/>
              <a:cxnLst/>
              <a:rect r="r" b="b" t="t" l="l"/>
              <a:pathLst>
                <a:path h="2085599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2085599"/>
                  </a:lnTo>
                  <a:lnTo>
                    <a:pt x="0" y="2085599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5560" y="35560"/>
              <a:ext cx="4624134" cy="2098299"/>
            </a:xfrm>
            <a:custGeom>
              <a:avLst/>
              <a:gdLst/>
              <a:ahLst/>
              <a:cxnLst/>
              <a:rect r="r" b="b" t="t" l="l"/>
              <a:pathLst>
                <a:path h="2098299" w="4624134">
                  <a:moveTo>
                    <a:pt x="4624134" y="2098299"/>
                  </a:moveTo>
                  <a:lnTo>
                    <a:pt x="0" y="2098299"/>
                  </a:lnTo>
                  <a:lnTo>
                    <a:pt x="0" y="0"/>
                  </a:lnTo>
                  <a:lnTo>
                    <a:pt x="4624134" y="0"/>
                  </a:lnTo>
                  <a:lnTo>
                    <a:pt x="4624134" y="2098299"/>
                  </a:lnTo>
                  <a:close/>
                  <a:moveTo>
                    <a:pt x="12700" y="2085599"/>
                  </a:moveTo>
                  <a:lnTo>
                    <a:pt x="4611434" y="2085599"/>
                  </a:lnTo>
                  <a:lnTo>
                    <a:pt x="4611434" y="12700"/>
                  </a:lnTo>
                  <a:lnTo>
                    <a:pt x="12700" y="12700"/>
                  </a:lnTo>
                  <a:lnTo>
                    <a:pt x="12700" y="2085599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611434" cy="2085599"/>
            </a:xfrm>
            <a:custGeom>
              <a:avLst/>
              <a:gdLst/>
              <a:ahLst/>
              <a:cxnLst/>
              <a:rect r="r" b="b" t="t" l="l"/>
              <a:pathLst>
                <a:path h="2085599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2085599"/>
                  </a:lnTo>
                  <a:lnTo>
                    <a:pt x="0" y="208559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4423429" y="770894"/>
            <a:ext cx="2835871" cy="515613"/>
          </a:xfrm>
          <a:custGeom>
            <a:avLst/>
            <a:gdLst/>
            <a:ahLst/>
            <a:cxnLst/>
            <a:rect r="r" b="b" t="t" l="l"/>
            <a:pathLst>
              <a:path h="515613" w="2835871">
                <a:moveTo>
                  <a:pt x="0" y="0"/>
                </a:moveTo>
                <a:lnTo>
                  <a:pt x="2835871" y="0"/>
                </a:lnTo>
                <a:lnTo>
                  <a:pt x="2835871" y="515612"/>
                </a:lnTo>
                <a:lnTo>
                  <a:pt x="0" y="515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770894"/>
            <a:ext cx="2835871" cy="515613"/>
          </a:xfrm>
          <a:custGeom>
            <a:avLst/>
            <a:gdLst/>
            <a:ahLst/>
            <a:cxnLst/>
            <a:rect r="r" b="b" t="t" l="l"/>
            <a:pathLst>
              <a:path h="515613" w="2835871">
                <a:moveTo>
                  <a:pt x="0" y="0"/>
                </a:moveTo>
                <a:lnTo>
                  <a:pt x="2835871" y="0"/>
                </a:lnTo>
                <a:lnTo>
                  <a:pt x="2835871" y="515612"/>
                </a:lnTo>
                <a:lnTo>
                  <a:pt x="0" y="5156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88373" y="4592988"/>
            <a:ext cx="15111254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Neue Machina Ultra-Bold"/>
              </a:rPr>
              <a:t>Obrigado pela atenção!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4A0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514141"/>
            <a:ext cx="16230600" cy="4482734"/>
            <a:chOff x="0" y="0"/>
            <a:chExt cx="4659694" cy="1286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910" y="43180"/>
              <a:ext cx="4611434" cy="1238702"/>
            </a:xfrm>
            <a:custGeom>
              <a:avLst/>
              <a:gdLst/>
              <a:ahLst/>
              <a:cxnLst/>
              <a:rect r="r" b="b" t="t" l="l"/>
              <a:pathLst>
                <a:path h="1238702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1238702"/>
                  </a:lnTo>
                  <a:lnTo>
                    <a:pt x="0" y="1238702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5560" y="35560"/>
              <a:ext cx="4624134" cy="1251402"/>
            </a:xfrm>
            <a:custGeom>
              <a:avLst/>
              <a:gdLst/>
              <a:ahLst/>
              <a:cxnLst/>
              <a:rect r="r" b="b" t="t" l="l"/>
              <a:pathLst>
                <a:path h="1251402" w="4624134">
                  <a:moveTo>
                    <a:pt x="4624134" y="1251402"/>
                  </a:moveTo>
                  <a:lnTo>
                    <a:pt x="0" y="1251402"/>
                  </a:lnTo>
                  <a:lnTo>
                    <a:pt x="0" y="0"/>
                  </a:lnTo>
                  <a:lnTo>
                    <a:pt x="4624134" y="0"/>
                  </a:lnTo>
                  <a:lnTo>
                    <a:pt x="4624134" y="1251402"/>
                  </a:lnTo>
                  <a:close/>
                  <a:moveTo>
                    <a:pt x="12700" y="1238702"/>
                  </a:moveTo>
                  <a:lnTo>
                    <a:pt x="4611434" y="1238702"/>
                  </a:lnTo>
                  <a:lnTo>
                    <a:pt x="4611434" y="12700"/>
                  </a:lnTo>
                  <a:lnTo>
                    <a:pt x="12700" y="12700"/>
                  </a:lnTo>
                  <a:lnTo>
                    <a:pt x="12700" y="1238702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611434" cy="1238702"/>
            </a:xfrm>
            <a:custGeom>
              <a:avLst/>
              <a:gdLst/>
              <a:ahLst/>
              <a:cxnLst/>
              <a:rect r="r" b="b" t="t" l="l"/>
              <a:pathLst>
                <a:path h="1238702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1238702"/>
                  </a:lnTo>
                  <a:lnTo>
                    <a:pt x="0" y="123870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42718" y="6103570"/>
            <a:ext cx="6225357" cy="948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9"/>
              </a:lnSpc>
            </a:pPr>
            <a:r>
              <a:rPr lang="en-US" sz="2599">
                <a:solidFill>
                  <a:srgbClr val="000000"/>
                </a:solidFill>
                <a:latin typeface="Neue Machina"/>
              </a:rPr>
              <a:t>1 - RPG - A caminho da Glória e Liberdade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033943" y="6103570"/>
            <a:ext cx="6225357" cy="948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9"/>
              </a:lnSpc>
            </a:pPr>
            <a:r>
              <a:rPr lang="en-US" sz="2599">
                <a:solidFill>
                  <a:srgbClr val="000000"/>
                </a:solidFill>
                <a:latin typeface="Neue Machina"/>
              </a:rPr>
              <a:t>3 </a:t>
            </a:r>
            <a:r>
              <a:rPr lang="en-US" sz="2599">
                <a:solidFill>
                  <a:srgbClr val="000000"/>
                </a:solidFill>
                <a:latin typeface="Neue Machina"/>
              </a:rPr>
              <a:t>- Zé do Burro, O Cavalheiro da Esperança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031322" y="6103570"/>
            <a:ext cx="6225357" cy="948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9"/>
              </a:lnSpc>
            </a:pPr>
            <a:r>
              <a:rPr lang="en-US" sz="2599" u="sng">
                <a:solidFill>
                  <a:srgbClr val="000000"/>
                </a:solidFill>
                <a:latin typeface="Neue Machina"/>
              </a:rPr>
              <a:t>2</a:t>
            </a:r>
            <a:r>
              <a:rPr lang="en-US" sz="2599">
                <a:solidFill>
                  <a:srgbClr val="000000"/>
                </a:solidFill>
                <a:latin typeface="Neue Machina"/>
              </a:rPr>
              <a:t> - Jogo de Tabuleiro(Representação)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28700" y="2269254"/>
            <a:ext cx="16230600" cy="1955402"/>
            <a:chOff x="0" y="0"/>
            <a:chExt cx="4659694" cy="56138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41910" y="43180"/>
              <a:ext cx="4611434" cy="513123"/>
            </a:xfrm>
            <a:custGeom>
              <a:avLst/>
              <a:gdLst/>
              <a:ahLst/>
              <a:cxnLst/>
              <a:rect r="r" b="b" t="t" l="l"/>
              <a:pathLst>
                <a:path h="513123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513123"/>
                  </a:lnTo>
                  <a:lnTo>
                    <a:pt x="0" y="513123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35560" y="35560"/>
              <a:ext cx="4624134" cy="525823"/>
            </a:xfrm>
            <a:custGeom>
              <a:avLst/>
              <a:gdLst/>
              <a:ahLst/>
              <a:cxnLst/>
              <a:rect r="r" b="b" t="t" l="l"/>
              <a:pathLst>
                <a:path h="525823" w="4624134">
                  <a:moveTo>
                    <a:pt x="4624134" y="525823"/>
                  </a:moveTo>
                  <a:lnTo>
                    <a:pt x="0" y="525823"/>
                  </a:lnTo>
                  <a:lnTo>
                    <a:pt x="0" y="0"/>
                  </a:lnTo>
                  <a:lnTo>
                    <a:pt x="4624134" y="0"/>
                  </a:lnTo>
                  <a:lnTo>
                    <a:pt x="4624134" y="525823"/>
                  </a:lnTo>
                  <a:close/>
                  <a:moveTo>
                    <a:pt x="12700" y="513123"/>
                  </a:moveTo>
                  <a:lnTo>
                    <a:pt x="4611434" y="513123"/>
                  </a:lnTo>
                  <a:lnTo>
                    <a:pt x="4611434" y="12700"/>
                  </a:lnTo>
                  <a:lnTo>
                    <a:pt x="12700" y="12700"/>
                  </a:lnTo>
                  <a:lnTo>
                    <a:pt x="12700" y="513123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611434" cy="513123"/>
            </a:xfrm>
            <a:custGeom>
              <a:avLst/>
              <a:gdLst/>
              <a:ahLst/>
              <a:cxnLst/>
              <a:rect r="r" b="b" t="t" l="l"/>
              <a:pathLst>
                <a:path h="513123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513123"/>
                  </a:lnTo>
                  <a:lnTo>
                    <a:pt x="0" y="51312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5852038" y="2511661"/>
            <a:ext cx="6910589" cy="134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8799">
                <a:solidFill>
                  <a:srgbClr val="000000"/>
                </a:solidFill>
                <a:latin typeface="Neue Machina Ultra-Bold"/>
              </a:rPr>
              <a:t>Temas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852038" y="5057775"/>
            <a:ext cx="6910589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>
                <a:solidFill>
                  <a:srgbClr val="000000"/>
                </a:solidFill>
                <a:latin typeface="Neue Machina"/>
              </a:rPr>
              <a:t>Tópicos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345820" y="1028700"/>
            <a:ext cx="2809577" cy="730490"/>
            <a:chOff x="0" y="0"/>
            <a:chExt cx="3746102" cy="97398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48701" cy="973987"/>
            </a:xfrm>
            <a:custGeom>
              <a:avLst/>
              <a:gdLst/>
              <a:ahLst/>
              <a:cxnLst/>
              <a:rect r="r" b="b" t="t" l="l"/>
              <a:pathLst>
                <a:path h="973987" w="1248701">
                  <a:moveTo>
                    <a:pt x="0" y="0"/>
                  </a:moveTo>
                  <a:lnTo>
                    <a:pt x="1248701" y="0"/>
                  </a:lnTo>
                  <a:lnTo>
                    <a:pt x="1248701" y="973987"/>
                  </a:lnTo>
                  <a:lnTo>
                    <a:pt x="0" y="9739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248701" y="0"/>
              <a:ext cx="1248701" cy="973987"/>
            </a:xfrm>
            <a:custGeom>
              <a:avLst/>
              <a:gdLst/>
              <a:ahLst/>
              <a:cxnLst/>
              <a:rect r="r" b="b" t="t" l="l"/>
              <a:pathLst>
                <a:path h="973987" w="1248701">
                  <a:moveTo>
                    <a:pt x="0" y="0"/>
                  </a:moveTo>
                  <a:lnTo>
                    <a:pt x="1248700" y="0"/>
                  </a:lnTo>
                  <a:lnTo>
                    <a:pt x="1248700" y="973987"/>
                  </a:lnTo>
                  <a:lnTo>
                    <a:pt x="0" y="9739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2497401" y="0"/>
              <a:ext cx="1248701" cy="973987"/>
            </a:xfrm>
            <a:custGeom>
              <a:avLst/>
              <a:gdLst/>
              <a:ahLst/>
              <a:cxnLst/>
              <a:rect r="r" b="b" t="t" l="l"/>
              <a:pathLst>
                <a:path h="973987" w="1248701">
                  <a:moveTo>
                    <a:pt x="0" y="0"/>
                  </a:moveTo>
                  <a:lnTo>
                    <a:pt x="1248701" y="0"/>
                  </a:lnTo>
                  <a:lnTo>
                    <a:pt x="1248701" y="973987"/>
                  </a:lnTo>
                  <a:lnTo>
                    <a:pt x="0" y="9739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13472506" y="1165430"/>
            <a:ext cx="3786794" cy="626542"/>
          </a:xfrm>
          <a:custGeom>
            <a:avLst/>
            <a:gdLst/>
            <a:ahLst/>
            <a:cxnLst/>
            <a:rect r="r" b="b" t="t" l="l"/>
            <a:pathLst>
              <a:path h="626542" w="3786794">
                <a:moveTo>
                  <a:pt x="0" y="0"/>
                </a:moveTo>
                <a:lnTo>
                  <a:pt x="3786794" y="0"/>
                </a:lnTo>
                <a:lnTo>
                  <a:pt x="3786794" y="626543"/>
                </a:lnTo>
                <a:lnTo>
                  <a:pt x="0" y="6265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825664"/>
            <a:ext cx="16230600" cy="7432636"/>
            <a:chOff x="0" y="0"/>
            <a:chExt cx="4659694" cy="21338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910" y="43180"/>
              <a:ext cx="4611434" cy="2085599"/>
            </a:xfrm>
            <a:custGeom>
              <a:avLst/>
              <a:gdLst/>
              <a:ahLst/>
              <a:cxnLst/>
              <a:rect r="r" b="b" t="t" l="l"/>
              <a:pathLst>
                <a:path h="2085599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2085599"/>
                  </a:lnTo>
                  <a:lnTo>
                    <a:pt x="0" y="2085599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5560" y="35560"/>
              <a:ext cx="4624134" cy="2098299"/>
            </a:xfrm>
            <a:custGeom>
              <a:avLst/>
              <a:gdLst/>
              <a:ahLst/>
              <a:cxnLst/>
              <a:rect r="r" b="b" t="t" l="l"/>
              <a:pathLst>
                <a:path h="2098299" w="4624134">
                  <a:moveTo>
                    <a:pt x="4624134" y="2098299"/>
                  </a:moveTo>
                  <a:lnTo>
                    <a:pt x="0" y="2098299"/>
                  </a:lnTo>
                  <a:lnTo>
                    <a:pt x="0" y="0"/>
                  </a:lnTo>
                  <a:lnTo>
                    <a:pt x="4624134" y="0"/>
                  </a:lnTo>
                  <a:lnTo>
                    <a:pt x="4624134" y="2098299"/>
                  </a:lnTo>
                  <a:close/>
                  <a:moveTo>
                    <a:pt x="12700" y="2085599"/>
                  </a:moveTo>
                  <a:lnTo>
                    <a:pt x="4611434" y="2085599"/>
                  </a:lnTo>
                  <a:lnTo>
                    <a:pt x="4611434" y="12700"/>
                  </a:lnTo>
                  <a:lnTo>
                    <a:pt x="12700" y="12700"/>
                  </a:lnTo>
                  <a:lnTo>
                    <a:pt x="12700" y="2085599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611434" cy="2085599"/>
            </a:xfrm>
            <a:custGeom>
              <a:avLst/>
              <a:gdLst/>
              <a:ahLst/>
              <a:cxnLst/>
              <a:rect r="r" b="b" t="t" l="l"/>
              <a:pathLst>
                <a:path h="2085599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2085599"/>
                  </a:lnTo>
                  <a:lnTo>
                    <a:pt x="0" y="208559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4423429" y="770894"/>
            <a:ext cx="2835871" cy="515613"/>
          </a:xfrm>
          <a:custGeom>
            <a:avLst/>
            <a:gdLst/>
            <a:ahLst/>
            <a:cxnLst/>
            <a:rect r="r" b="b" t="t" l="l"/>
            <a:pathLst>
              <a:path h="515613" w="2835871">
                <a:moveTo>
                  <a:pt x="0" y="0"/>
                </a:moveTo>
                <a:lnTo>
                  <a:pt x="2835871" y="0"/>
                </a:lnTo>
                <a:lnTo>
                  <a:pt x="2835871" y="515612"/>
                </a:lnTo>
                <a:lnTo>
                  <a:pt x="0" y="515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770894"/>
            <a:ext cx="2835871" cy="515613"/>
          </a:xfrm>
          <a:custGeom>
            <a:avLst/>
            <a:gdLst/>
            <a:ahLst/>
            <a:cxnLst/>
            <a:rect r="r" b="b" t="t" l="l"/>
            <a:pathLst>
              <a:path h="515613" w="2835871">
                <a:moveTo>
                  <a:pt x="0" y="0"/>
                </a:moveTo>
                <a:lnTo>
                  <a:pt x="2835871" y="0"/>
                </a:lnTo>
                <a:lnTo>
                  <a:pt x="2835871" y="515612"/>
                </a:lnTo>
                <a:lnTo>
                  <a:pt x="0" y="5156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81752" y="1941634"/>
            <a:ext cx="15615800" cy="986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51"/>
              </a:lnSpc>
            </a:pPr>
            <a:r>
              <a:rPr lang="en-US" sz="5751">
                <a:solidFill>
                  <a:srgbClr val="000000"/>
                </a:solidFill>
                <a:latin typeface="Open Sans Bold"/>
              </a:rPr>
              <a:t>1 -RPG - A caminho da Glória e Liberdade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04003" y="3767052"/>
            <a:ext cx="13394256" cy="4549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18323" indent="-459162" lvl="1">
              <a:lnSpc>
                <a:spcPts val="5954"/>
              </a:lnSpc>
              <a:buFont typeface="Arial"/>
              <a:buChar char="•"/>
            </a:pPr>
            <a:r>
              <a:rPr lang="en-US" sz="4253">
                <a:solidFill>
                  <a:srgbClr val="000000"/>
                </a:solidFill>
                <a:latin typeface="Open Sans Bold"/>
              </a:rPr>
              <a:t>Plataforma: Jogo de Tabuleiro</a:t>
            </a:r>
          </a:p>
          <a:p>
            <a:pPr algn="ctr" marL="918323" indent="-459162" lvl="1">
              <a:lnSpc>
                <a:spcPts val="5954"/>
              </a:lnSpc>
              <a:buFont typeface="Arial"/>
              <a:buChar char="•"/>
            </a:pPr>
            <a:r>
              <a:rPr lang="en-US" sz="4253">
                <a:solidFill>
                  <a:srgbClr val="000000"/>
                </a:solidFill>
                <a:latin typeface="Open Sans Bold"/>
              </a:rPr>
              <a:t>Gênero: RPG de Ação e Estratégia</a:t>
            </a:r>
          </a:p>
          <a:p>
            <a:pPr algn="ctr" marL="918323" indent="-459162" lvl="1">
              <a:lnSpc>
                <a:spcPts val="5954"/>
              </a:lnSpc>
              <a:buFont typeface="Arial"/>
              <a:buChar char="•"/>
            </a:pPr>
            <a:r>
              <a:rPr lang="en-US" sz="4253">
                <a:solidFill>
                  <a:srgbClr val="000000"/>
                </a:solidFill>
                <a:latin typeface="Open Sans Bold"/>
              </a:rPr>
              <a:t>Público-Alvo: Adultos e Jovens Adultos (18+)</a:t>
            </a:r>
          </a:p>
          <a:p>
            <a:pPr algn="ctr" marL="918323" indent="-459162" lvl="1">
              <a:lnSpc>
                <a:spcPts val="5954"/>
              </a:lnSpc>
              <a:buFont typeface="Arial"/>
              <a:buChar char="•"/>
            </a:pPr>
            <a:r>
              <a:rPr lang="en-US" sz="4253">
                <a:solidFill>
                  <a:srgbClr val="000000"/>
                </a:solidFill>
                <a:latin typeface="Open Sans Bold"/>
              </a:rPr>
              <a:t>Modo de Jogo: Cooperativo</a:t>
            </a:r>
          </a:p>
          <a:p>
            <a:pPr algn="ctr" marL="918323" indent="-459162" lvl="1">
              <a:lnSpc>
                <a:spcPts val="5954"/>
              </a:lnSpc>
              <a:buFont typeface="Arial"/>
              <a:buChar char="•"/>
            </a:pPr>
            <a:r>
              <a:rPr lang="en-US" sz="4253">
                <a:solidFill>
                  <a:srgbClr val="000000"/>
                </a:solidFill>
                <a:latin typeface="Open Sans Bold"/>
              </a:rPr>
              <a:t>Duração da Partida: 2 a 3 horas</a:t>
            </a:r>
          </a:p>
          <a:p>
            <a:pPr algn="ctr" marL="918323" indent="-459162" lvl="1">
              <a:lnSpc>
                <a:spcPts val="5954"/>
              </a:lnSpc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825664"/>
            <a:ext cx="16230600" cy="7432636"/>
            <a:chOff x="0" y="0"/>
            <a:chExt cx="4659694" cy="21338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910" y="43180"/>
              <a:ext cx="4611434" cy="2085599"/>
            </a:xfrm>
            <a:custGeom>
              <a:avLst/>
              <a:gdLst/>
              <a:ahLst/>
              <a:cxnLst/>
              <a:rect r="r" b="b" t="t" l="l"/>
              <a:pathLst>
                <a:path h="2085599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2085599"/>
                  </a:lnTo>
                  <a:lnTo>
                    <a:pt x="0" y="2085599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5560" y="35560"/>
              <a:ext cx="4624134" cy="2098299"/>
            </a:xfrm>
            <a:custGeom>
              <a:avLst/>
              <a:gdLst/>
              <a:ahLst/>
              <a:cxnLst/>
              <a:rect r="r" b="b" t="t" l="l"/>
              <a:pathLst>
                <a:path h="2098299" w="4624134">
                  <a:moveTo>
                    <a:pt x="4624134" y="2098299"/>
                  </a:moveTo>
                  <a:lnTo>
                    <a:pt x="0" y="2098299"/>
                  </a:lnTo>
                  <a:lnTo>
                    <a:pt x="0" y="0"/>
                  </a:lnTo>
                  <a:lnTo>
                    <a:pt x="4624134" y="0"/>
                  </a:lnTo>
                  <a:lnTo>
                    <a:pt x="4624134" y="2098299"/>
                  </a:lnTo>
                  <a:close/>
                  <a:moveTo>
                    <a:pt x="12700" y="2085599"/>
                  </a:moveTo>
                  <a:lnTo>
                    <a:pt x="4611434" y="2085599"/>
                  </a:lnTo>
                  <a:lnTo>
                    <a:pt x="4611434" y="12700"/>
                  </a:lnTo>
                  <a:lnTo>
                    <a:pt x="12700" y="12700"/>
                  </a:lnTo>
                  <a:lnTo>
                    <a:pt x="12700" y="2085599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611434" cy="2085599"/>
            </a:xfrm>
            <a:custGeom>
              <a:avLst/>
              <a:gdLst/>
              <a:ahLst/>
              <a:cxnLst/>
              <a:rect r="r" b="b" t="t" l="l"/>
              <a:pathLst>
                <a:path h="2085599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2085599"/>
                  </a:lnTo>
                  <a:lnTo>
                    <a:pt x="0" y="208559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4423429" y="770894"/>
            <a:ext cx="2835871" cy="515613"/>
          </a:xfrm>
          <a:custGeom>
            <a:avLst/>
            <a:gdLst/>
            <a:ahLst/>
            <a:cxnLst/>
            <a:rect r="r" b="b" t="t" l="l"/>
            <a:pathLst>
              <a:path h="515613" w="2835871">
                <a:moveTo>
                  <a:pt x="0" y="0"/>
                </a:moveTo>
                <a:lnTo>
                  <a:pt x="2835871" y="0"/>
                </a:lnTo>
                <a:lnTo>
                  <a:pt x="2835871" y="515612"/>
                </a:lnTo>
                <a:lnTo>
                  <a:pt x="0" y="515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770894"/>
            <a:ext cx="2835871" cy="515613"/>
          </a:xfrm>
          <a:custGeom>
            <a:avLst/>
            <a:gdLst/>
            <a:ahLst/>
            <a:cxnLst/>
            <a:rect r="r" b="b" t="t" l="l"/>
            <a:pathLst>
              <a:path h="515613" w="2835871">
                <a:moveTo>
                  <a:pt x="0" y="0"/>
                </a:moveTo>
                <a:lnTo>
                  <a:pt x="2835871" y="0"/>
                </a:lnTo>
                <a:lnTo>
                  <a:pt x="2835871" y="515612"/>
                </a:lnTo>
                <a:lnTo>
                  <a:pt x="0" y="5156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81752" y="1951159"/>
            <a:ext cx="15776104" cy="1748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1"/>
              </a:lnSpc>
            </a:pPr>
            <a:r>
              <a:rPr lang="en-US" sz="5000">
                <a:solidFill>
                  <a:srgbClr val="000000"/>
                </a:solidFill>
                <a:latin typeface="Open Sans Bold"/>
              </a:rPr>
              <a:t>1 -RPG - A caminho da Glória e Liberdade (Mecânica)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642426"/>
            <a:ext cx="15308544" cy="3983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89622" indent="-344811" lvl="1">
              <a:lnSpc>
                <a:spcPts val="4471"/>
              </a:lnSpc>
              <a:buFont typeface="Arial"/>
              <a:buChar char="•"/>
            </a:pPr>
            <a:r>
              <a:rPr lang="en-US" sz="3194">
                <a:solidFill>
                  <a:srgbClr val="000000"/>
                </a:solidFill>
                <a:latin typeface="Open Sans Bold"/>
              </a:rPr>
              <a:t>Dados: Utilização de dados de 6 faces (D6) para determinar resultados.</a:t>
            </a:r>
          </a:p>
          <a:p>
            <a:pPr algn="ctr" marL="689622" indent="-344811" lvl="1">
              <a:lnSpc>
                <a:spcPts val="4471"/>
              </a:lnSpc>
              <a:buFont typeface="Arial"/>
              <a:buChar char="•"/>
            </a:pPr>
            <a:r>
              <a:rPr lang="en-US" sz="3194">
                <a:solidFill>
                  <a:srgbClr val="000000"/>
                </a:solidFill>
                <a:latin typeface="Open Sans Bold"/>
              </a:rPr>
              <a:t>Estratégia: Tomada de decisões táticas para posicionar tropas e definir estratégias.</a:t>
            </a:r>
          </a:p>
          <a:p>
            <a:pPr algn="ctr" marL="689622" indent="-344811" lvl="1">
              <a:lnSpc>
                <a:spcPts val="4471"/>
              </a:lnSpc>
              <a:buFont typeface="Arial"/>
              <a:buChar char="•"/>
            </a:pPr>
            <a:r>
              <a:rPr lang="en-US" sz="3194">
                <a:solidFill>
                  <a:srgbClr val="000000"/>
                </a:solidFill>
                <a:latin typeface="Open Sans Bold"/>
              </a:rPr>
              <a:t>Combate: Resolução de combates com base em rolagens de D6.</a:t>
            </a:r>
          </a:p>
          <a:p>
            <a:pPr algn="ctr" marL="689622" indent="-344811" lvl="1">
              <a:lnSpc>
                <a:spcPts val="4471"/>
              </a:lnSpc>
              <a:buFont typeface="Arial"/>
              <a:buChar char="•"/>
            </a:pPr>
            <a:r>
              <a:rPr lang="en-US" sz="3194">
                <a:solidFill>
                  <a:srgbClr val="000000"/>
                </a:solidFill>
                <a:latin typeface="Open Sans Bold"/>
              </a:rPr>
              <a:t>Diplomacia: Uso de persuasão e negociação para influenciar a trama.</a:t>
            </a:r>
          </a:p>
          <a:p>
            <a:pPr algn="ctr" marL="689622" indent="-344811" lvl="1">
              <a:lnSpc>
                <a:spcPts val="4471"/>
              </a:lnSpc>
              <a:buFont typeface="Arial"/>
              <a:buChar char="•"/>
            </a:pPr>
            <a:r>
              <a:rPr lang="en-US" sz="3194">
                <a:solidFill>
                  <a:srgbClr val="000000"/>
                </a:solidFill>
                <a:latin typeface="Open Sans Bold"/>
              </a:rPr>
              <a:t>Elementos Místicos: Introdução de magia e elementos místicos.</a:t>
            </a:r>
          </a:p>
          <a:p>
            <a:pPr algn="ctr" marL="689622" indent="-344811" lvl="1">
              <a:lnSpc>
                <a:spcPts val="4471"/>
              </a:lnSpc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825664"/>
            <a:ext cx="16230600" cy="7432636"/>
            <a:chOff x="0" y="0"/>
            <a:chExt cx="4659694" cy="21338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910" y="43180"/>
              <a:ext cx="4611434" cy="2085599"/>
            </a:xfrm>
            <a:custGeom>
              <a:avLst/>
              <a:gdLst/>
              <a:ahLst/>
              <a:cxnLst/>
              <a:rect r="r" b="b" t="t" l="l"/>
              <a:pathLst>
                <a:path h="2085599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2085599"/>
                  </a:lnTo>
                  <a:lnTo>
                    <a:pt x="0" y="2085599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5560" y="35560"/>
              <a:ext cx="4624134" cy="2098299"/>
            </a:xfrm>
            <a:custGeom>
              <a:avLst/>
              <a:gdLst/>
              <a:ahLst/>
              <a:cxnLst/>
              <a:rect r="r" b="b" t="t" l="l"/>
              <a:pathLst>
                <a:path h="2098299" w="4624134">
                  <a:moveTo>
                    <a:pt x="4624134" y="2098299"/>
                  </a:moveTo>
                  <a:lnTo>
                    <a:pt x="0" y="2098299"/>
                  </a:lnTo>
                  <a:lnTo>
                    <a:pt x="0" y="0"/>
                  </a:lnTo>
                  <a:lnTo>
                    <a:pt x="4624134" y="0"/>
                  </a:lnTo>
                  <a:lnTo>
                    <a:pt x="4624134" y="2098299"/>
                  </a:lnTo>
                  <a:close/>
                  <a:moveTo>
                    <a:pt x="12700" y="2085599"/>
                  </a:moveTo>
                  <a:lnTo>
                    <a:pt x="4611434" y="2085599"/>
                  </a:lnTo>
                  <a:lnTo>
                    <a:pt x="4611434" y="12700"/>
                  </a:lnTo>
                  <a:lnTo>
                    <a:pt x="12700" y="12700"/>
                  </a:lnTo>
                  <a:lnTo>
                    <a:pt x="12700" y="2085599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611434" cy="2085599"/>
            </a:xfrm>
            <a:custGeom>
              <a:avLst/>
              <a:gdLst/>
              <a:ahLst/>
              <a:cxnLst/>
              <a:rect r="r" b="b" t="t" l="l"/>
              <a:pathLst>
                <a:path h="2085599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2085599"/>
                  </a:lnTo>
                  <a:lnTo>
                    <a:pt x="0" y="208559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4423429" y="770894"/>
            <a:ext cx="2835871" cy="515613"/>
          </a:xfrm>
          <a:custGeom>
            <a:avLst/>
            <a:gdLst/>
            <a:ahLst/>
            <a:cxnLst/>
            <a:rect r="r" b="b" t="t" l="l"/>
            <a:pathLst>
              <a:path h="515613" w="2835871">
                <a:moveTo>
                  <a:pt x="0" y="0"/>
                </a:moveTo>
                <a:lnTo>
                  <a:pt x="2835871" y="0"/>
                </a:lnTo>
                <a:lnTo>
                  <a:pt x="2835871" y="515612"/>
                </a:lnTo>
                <a:lnTo>
                  <a:pt x="0" y="515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770894"/>
            <a:ext cx="2835871" cy="515613"/>
          </a:xfrm>
          <a:custGeom>
            <a:avLst/>
            <a:gdLst/>
            <a:ahLst/>
            <a:cxnLst/>
            <a:rect r="r" b="b" t="t" l="l"/>
            <a:pathLst>
              <a:path h="515613" w="2835871">
                <a:moveTo>
                  <a:pt x="0" y="0"/>
                </a:moveTo>
                <a:lnTo>
                  <a:pt x="2835871" y="0"/>
                </a:lnTo>
                <a:lnTo>
                  <a:pt x="2835871" y="515612"/>
                </a:lnTo>
                <a:lnTo>
                  <a:pt x="0" y="5156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3999079"/>
            <a:ext cx="15683752" cy="2718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61512" indent="-330756" lvl="1">
              <a:lnSpc>
                <a:spcPts val="4289"/>
              </a:lnSpc>
              <a:buFont typeface="Arial"/>
              <a:buChar char="•"/>
            </a:pPr>
            <a:r>
              <a:rPr lang="en-US" sz="3063">
                <a:solidFill>
                  <a:srgbClr val="000000"/>
                </a:solidFill>
                <a:latin typeface="Open Sans Bold"/>
              </a:rPr>
              <a:t>Mu</a:t>
            </a:r>
            <a:r>
              <a:rPr lang="en-US" sz="3063">
                <a:solidFill>
                  <a:srgbClr val="000000"/>
                </a:solidFill>
                <a:latin typeface="Open Sans Bold"/>
              </a:rPr>
              <a:t>ndo Místico em Conflito: Apresentação dos três reinos e sua luta por recursos.</a:t>
            </a:r>
          </a:p>
          <a:p>
            <a:pPr algn="ctr" marL="661512" indent="-330756" lvl="1">
              <a:lnSpc>
                <a:spcPts val="4289"/>
              </a:lnSpc>
              <a:buFont typeface="Arial"/>
              <a:buChar char="•"/>
            </a:pPr>
            <a:r>
              <a:rPr lang="en-US" sz="3063">
                <a:solidFill>
                  <a:srgbClr val="000000"/>
                </a:solidFill>
                <a:latin typeface="Open Sans Bold"/>
              </a:rPr>
              <a:t>Papel dos Jogadores: Heróis em busca de unir os reinos e restaurar a paz.</a:t>
            </a:r>
          </a:p>
          <a:p>
            <a:pPr algn="ctr" marL="661512" indent="-330756" lvl="1">
              <a:lnSpc>
                <a:spcPts val="4289"/>
              </a:lnSpc>
              <a:buFont typeface="Arial"/>
              <a:buChar char="•"/>
            </a:pPr>
            <a:r>
              <a:rPr lang="en-US" sz="3063">
                <a:solidFill>
                  <a:srgbClr val="000000"/>
                </a:solidFill>
                <a:latin typeface="Open Sans Bold"/>
              </a:rPr>
              <a:t>Objetivo: Derrotar o reino opressor e trazer estabilidade ao mundo místico.</a:t>
            </a:r>
          </a:p>
          <a:p>
            <a:pPr algn="ctr">
              <a:lnSpc>
                <a:spcPts val="428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416124" y="1849996"/>
            <a:ext cx="10538244" cy="1152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2"/>
              </a:lnSpc>
            </a:pPr>
            <a:r>
              <a:rPr lang="en-US" sz="6780">
                <a:solidFill>
                  <a:srgbClr val="000000"/>
                </a:solidFill>
                <a:latin typeface="Open Sans Bold"/>
              </a:rPr>
              <a:t>Enredo e Narrativa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863974"/>
            <a:ext cx="16230600" cy="7432636"/>
            <a:chOff x="0" y="0"/>
            <a:chExt cx="4659694" cy="21338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910" y="43180"/>
              <a:ext cx="4611434" cy="2085599"/>
            </a:xfrm>
            <a:custGeom>
              <a:avLst/>
              <a:gdLst/>
              <a:ahLst/>
              <a:cxnLst/>
              <a:rect r="r" b="b" t="t" l="l"/>
              <a:pathLst>
                <a:path h="2085599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2085599"/>
                  </a:lnTo>
                  <a:lnTo>
                    <a:pt x="0" y="2085599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5560" y="35560"/>
              <a:ext cx="4624134" cy="2098299"/>
            </a:xfrm>
            <a:custGeom>
              <a:avLst/>
              <a:gdLst/>
              <a:ahLst/>
              <a:cxnLst/>
              <a:rect r="r" b="b" t="t" l="l"/>
              <a:pathLst>
                <a:path h="2098299" w="4624134">
                  <a:moveTo>
                    <a:pt x="4624134" y="2098299"/>
                  </a:moveTo>
                  <a:lnTo>
                    <a:pt x="0" y="2098299"/>
                  </a:lnTo>
                  <a:lnTo>
                    <a:pt x="0" y="0"/>
                  </a:lnTo>
                  <a:lnTo>
                    <a:pt x="4624134" y="0"/>
                  </a:lnTo>
                  <a:lnTo>
                    <a:pt x="4624134" y="2098299"/>
                  </a:lnTo>
                  <a:close/>
                  <a:moveTo>
                    <a:pt x="12700" y="2085599"/>
                  </a:moveTo>
                  <a:lnTo>
                    <a:pt x="4611434" y="2085599"/>
                  </a:lnTo>
                  <a:lnTo>
                    <a:pt x="4611434" y="12700"/>
                  </a:lnTo>
                  <a:lnTo>
                    <a:pt x="12700" y="12700"/>
                  </a:lnTo>
                  <a:lnTo>
                    <a:pt x="12700" y="2085599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611434" cy="2085599"/>
            </a:xfrm>
            <a:custGeom>
              <a:avLst/>
              <a:gdLst/>
              <a:ahLst/>
              <a:cxnLst/>
              <a:rect r="r" b="b" t="t" l="l"/>
              <a:pathLst>
                <a:path h="2085599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2085599"/>
                  </a:lnTo>
                  <a:lnTo>
                    <a:pt x="0" y="208559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4423429" y="770894"/>
            <a:ext cx="2835871" cy="515613"/>
          </a:xfrm>
          <a:custGeom>
            <a:avLst/>
            <a:gdLst/>
            <a:ahLst/>
            <a:cxnLst/>
            <a:rect r="r" b="b" t="t" l="l"/>
            <a:pathLst>
              <a:path h="515613" w="2835871">
                <a:moveTo>
                  <a:pt x="0" y="0"/>
                </a:moveTo>
                <a:lnTo>
                  <a:pt x="2835871" y="0"/>
                </a:lnTo>
                <a:lnTo>
                  <a:pt x="2835871" y="515612"/>
                </a:lnTo>
                <a:lnTo>
                  <a:pt x="0" y="515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770894"/>
            <a:ext cx="2835871" cy="515613"/>
          </a:xfrm>
          <a:custGeom>
            <a:avLst/>
            <a:gdLst/>
            <a:ahLst/>
            <a:cxnLst/>
            <a:rect r="r" b="b" t="t" l="l"/>
            <a:pathLst>
              <a:path h="515613" w="2835871">
                <a:moveTo>
                  <a:pt x="0" y="0"/>
                </a:moveTo>
                <a:lnTo>
                  <a:pt x="2835871" y="0"/>
                </a:lnTo>
                <a:lnTo>
                  <a:pt x="2835871" y="515612"/>
                </a:lnTo>
                <a:lnTo>
                  <a:pt x="0" y="5156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601163" y="3228758"/>
            <a:ext cx="6773032" cy="5551093"/>
          </a:xfrm>
          <a:custGeom>
            <a:avLst/>
            <a:gdLst/>
            <a:ahLst/>
            <a:cxnLst/>
            <a:rect r="r" b="b" t="t" l="l"/>
            <a:pathLst>
              <a:path h="5551093" w="6773032">
                <a:moveTo>
                  <a:pt x="0" y="0"/>
                </a:moveTo>
                <a:lnTo>
                  <a:pt x="6773032" y="0"/>
                </a:lnTo>
                <a:lnTo>
                  <a:pt x="6773032" y="5551093"/>
                </a:lnTo>
                <a:lnTo>
                  <a:pt x="0" y="555109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81752" y="1941634"/>
            <a:ext cx="15615800" cy="986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51"/>
              </a:lnSpc>
            </a:pPr>
            <a:r>
              <a:rPr lang="en-US" sz="5751">
                <a:solidFill>
                  <a:srgbClr val="000000"/>
                </a:solidFill>
                <a:latin typeface="Open Sans Bold"/>
              </a:rPr>
              <a:t>1 -RPG - A caminho da Glória e Liberdade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863974"/>
            <a:ext cx="16230600" cy="7432636"/>
            <a:chOff x="0" y="0"/>
            <a:chExt cx="4659694" cy="21338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910" y="43180"/>
              <a:ext cx="4611434" cy="2085599"/>
            </a:xfrm>
            <a:custGeom>
              <a:avLst/>
              <a:gdLst/>
              <a:ahLst/>
              <a:cxnLst/>
              <a:rect r="r" b="b" t="t" l="l"/>
              <a:pathLst>
                <a:path h="2085599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2085599"/>
                  </a:lnTo>
                  <a:lnTo>
                    <a:pt x="0" y="2085599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5560" y="35560"/>
              <a:ext cx="4624134" cy="2098299"/>
            </a:xfrm>
            <a:custGeom>
              <a:avLst/>
              <a:gdLst/>
              <a:ahLst/>
              <a:cxnLst/>
              <a:rect r="r" b="b" t="t" l="l"/>
              <a:pathLst>
                <a:path h="2098299" w="4624134">
                  <a:moveTo>
                    <a:pt x="4624134" y="2098299"/>
                  </a:moveTo>
                  <a:lnTo>
                    <a:pt x="0" y="2098299"/>
                  </a:lnTo>
                  <a:lnTo>
                    <a:pt x="0" y="0"/>
                  </a:lnTo>
                  <a:lnTo>
                    <a:pt x="4624134" y="0"/>
                  </a:lnTo>
                  <a:lnTo>
                    <a:pt x="4624134" y="2098299"/>
                  </a:lnTo>
                  <a:close/>
                  <a:moveTo>
                    <a:pt x="12700" y="2085599"/>
                  </a:moveTo>
                  <a:lnTo>
                    <a:pt x="4611434" y="2085599"/>
                  </a:lnTo>
                  <a:lnTo>
                    <a:pt x="4611434" y="12700"/>
                  </a:lnTo>
                  <a:lnTo>
                    <a:pt x="12700" y="12700"/>
                  </a:lnTo>
                  <a:lnTo>
                    <a:pt x="12700" y="2085599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611434" cy="2085599"/>
            </a:xfrm>
            <a:custGeom>
              <a:avLst/>
              <a:gdLst/>
              <a:ahLst/>
              <a:cxnLst/>
              <a:rect r="r" b="b" t="t" l="l"/>
              <a:pathLst>
                <a:path h="2085599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2085599"/>
                  </a:lnTo>
                  <a:lnTo>
                    <a:pt x="0" y="208559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4423429" y="770894"/>
            <a:ext cx="2835871" cy="515613"/>
          </a:xfrm>
          <a:custGeom>
            <a:avLst/>
            <a:gdLst/>
            <a:ahLst/>
            <a:cxnLst/>
            <a:rect r="r" b="b" t="t" l="l"/>
            <a:pathLst>
              <a:path h="515613" w="2835871">
                <a:moveTo>
                  <a:pt x="0" y="0"/>
                </a:moveTo>
                <a:lnTo>
                  <a:pt x="2835871" y="0"/>
                </a:lnTo>
                <a:lnTo>
                  <a:pt x="2835871" y="515612"/>
                </a:lnTo>
                <a:lnTo>
                  <a:pt x="0" y="515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770894"/>
            <a:ext cx="2835871" cy="515613"/>
          </a:xfrm>
          <a:custGeom>
            <a:avLst/>
            <a:gdLst/>
            <a:ahLst/>
            <a:cxnLst/>
            <a:rect r="r" b="b" t="t" l="l"/>
            <a:pathLst>
              <a:path h="515613" w="2835871">
                <a:moveTo>
                  <a:pt x="0" y="0"/>
                </a:moveTo>
                <a:lnTo>
                  <a:pt x="2835871" y="0"/>
                </a:lnTo>
                <a:lnTo>
                  <a:pt x="2835871" y="515612"/>
                </a:lnTo>
                <a:lnTo>
                  <a:pt x="0" y="5156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411693" y="3212149"/>
            <a:ext cx="11464613" cy="5483076"/>
          </a:xfrm>
          <a:custGeom>
            <a:avLst/>
            <a:gdLst/>
            <a:ahLst/>
            <a:cxnLst/>
            <a:rect r="r" b="b" t="t" l="l"/>
            <a:pathLst>
              <a:path h="5483076" w="11464613">
                <a:moveTo>
                  <a:pt x="0" y="0"/>
                </a:moveTo>
                <a:lnTo>
                  <a:pt x="11464614" y="0"/>
                </a:lnTo>
                <a:lnTo>
                  <a:pt x="11464614" y="5483076"/>
                </a:lnTo>
                <a:lnTo>
                  <a:pt x="0" y="54830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81752" y="1941634"/>
            <a:ext cx="15615800" cy="986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51"/>
              </a:lnSpc>
            </a:pPr>
            <a:r>
              <a:rPr lang="en-US" sz="5751">
                <a:solidFill>
                  <a:srgbClr val="000000"/>
                </a:solidFill>
                <a:latin typeface="Open Sans Bold"/>
              </a:rPr>
              <a:t>1 -RPG - A caminho da Glória e Liberdade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863974"/>
            <a:ext cx="16230600" cy="7432636"/>
            <a:chOff x="0" y="0"/>
            <a:chExt cx="4659694" cy="21338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910" y="43180"/>
              <a:ext cx="4611434" cy="2085599"/>
            </a:xfrm>
            <a:custGeom>
              <a:avLst/>
              <a:gdLst/>
              <a:ahLst/>
              <a:cxnLst/>
              <a:rect r="r" b="b" t="t" l="l"/>
              <a:pathLst>
                <a:path h="2085599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2085599"/>
                  </a:lnTo>
                  <a:lnTo>
                    <a:pt x="0" y="2085599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5560" y="35560"/>
              <a:ext cx="4624134" cy="2098299"/>
            </a:xfrm>
            <a:custGeom>
              <a:avLst/>
              <a:gdLst/>
              <a:ahLst/>
              <a:cxnLst/>
              <a:rect r="r" b="b" t="t" l="l"/>
              <a:pathLst>
                <a:path h="2098299" w="4624134">
                  <a:moveTo>
                    <a:pt x="4624134" y="2098299"/>
                  </a:moveTo>
                  <a:lnTo>
                    <a:pt x="0" y="2098299"/>
                  </a:lnTo>
                  <a:lnTo>
                    <a:pt x="0" y="0"/>
                  </a:lnTo>
                  <a:lnTo>
                    <a:pt x="4624134" y="0"/>
                  </a:lnTo>
                  <a:lnTo>
                    <a:pt x="4624134" y="2098299"/>
                  </a:lnTo>
                  <a:close/>
                  <a:moveTo>
                    <a:pt x="12700" y="2085599"/>
                  </a:moveTo>
                  <a:lnTo>
                    <a:pt x="4611434" y="2085599"/>
                  </a:lnTo>
                  <a:lnTo>
                    <a:pt x="4611434" y="12700"/>
                  </a:lnTo>
                  <a:lnTo>
                    <a:pt x="12700" y="12700"/>
                  </a:lnTo>
                  <a:lnTo>
                    <a:pt x="12700" y="2085599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611434" cy="2085599"/>
            </a:xfrm>
            <a:custGeom>
              <a:avLst/>
              <a:gdLst/>
              <a:ahLst/>
              <a:cxnLst/>
              <a:rect r="r" b="b" t="t" l="l"/>
              <a:pathLst>
                <a:path h="2085599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2085599"/>
                  </a:lnTo>
                  <a:lnTo>
                    <a:pt x="0" y="208559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4423429" y="770894"/>
            <a:ext cx="2835871" cy="515613"/>
          </a:xfrm>
          <a:custGeom>
            <a:avLst/>
            <a:gdLst/>
            <a:ahLst/>
            <a:cxnLst/>
            <a:rect r="r" b="b" t="t" l="l"/>
            <a:pathLst>
              <a:path h="515613" w="2835871">
                <a:moveTo>
                  <a:pt x="0" y="0"/>
                </a:moveTo>
                <a:lnTo>
                  <a:pt x="2835871" y="0"/>
                </a:lnTo>
                <a:lnTo>
                  <a:pt x="2835871" y="515612"/>
                </a:lnTo>
                <a:lnTo>
                  <a:pt x="0" y="515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770894"/>
            <a:ext cx="2835871" cy="515613"/>
          </a:xfrm>
          <a:custGeom>
            <a:avLst/>
            <a:gdLst/>
            <a:ahLst/>
            <a:cxnLst/>
            <a:rect r="r" b="b" t="t" l="l"/>
            <a:pathLst>
              <a:path h="515613" w="2835871">
                <a:moveTo>
                  <a:pt x="0" y="0"/>
                </a:moveTo>
                <a:lnTo>
                  <a:pt x="2835871" y="0"/>
                </a:lnTo>
                <a:lnTo>
                  <a:pt x="2835871" y="515612"/>
                </a:lnTo>
                <a:lnTo>
                  <a:pt x="0" y="5156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422017" y="2928051"/>
            <a:ext cx="10972898" cy="6224731"/>
          </a:xfrm>
          <a:custGeom>
            <a:avLst/>
            <a:gdLst/>
            <a:ahLst/>
            <a:cxnLst/>
            <a:rect r="r" b="b" t="t" l="l"/>
            <a:pathLst>
              <a:path h="6224731" w="10972898">
                <a:moveTo>
                  <a:pt x="0" y="0"/>
                </a:moveTo>
                <a:lnTo>
                  <a:pt x="10972897" y="0"/>
                </a:lnTo>
                <a:lnTo>
                  <a:pt x="10972897" y="6224731"/>
                </a:lnTo>
                <a:lnTo>
                  <a:pt x="0" y="622473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-2245328" y="1749674"/>
            <a:ext cx="15615800" cy="986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51"/>
              </a:lnSpc>
            </a:pPr>
            <a:r>
              <a:rPr lang="en-US" sz="5751">
                <a:solidFill>
                  <a:srgbClr val="000000"/>
                </a:solidFill>
                <a:latin typeface="Open Sans Bold"/>
              </a:rPr>
              <a:t>2 - Jogo de Tabuleiro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863974"/>
            <a:ext cx="16230600" cy="7432636"/>
            <a:chOff x="0" y="0"/>
            <a:chExt cx="4659694" cy="21338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910" y="43180"/>
              <a:ext cx="4611434" cy="2085599"/>
            </a:xfrm>
            <a:custGeom>
              <a:avLst/>
              <a:gdLst/>
              <a:ahLst/>
              <a:cxnLst/>
              <a:rect r="r" b="b" t="t" l="l"/>
              <a:pathLst>
                <a:path h="2085599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2085599"/>
                  </a:lnTo>
                  <a:lnTo>
                    <a:pt x="0" y="2085599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5560" y="35560"/>
              <a:ext cx="4624134" cy="2098299"/>
            </a:xfrm>
            <a:custGeom>
              <a:avLst/>
              <a:gdLst/>
              <a:ahLst/>
              <a:cxnLst/>
              <a:rect r="r" b="b" t="t" l="l"/>
              <a:pathLst>
                <a:path h="2098299" w="4624134">
                  <a:moveTo>
                    <a:pt x="4624134" y="2098299"/>
                  </a:moveTo>
                  <a:lnTo>
                    <a:pt x="0" y="2098299"/>
                  </a:lnTo>
                  <a:lnTo>
                    <a:pt x="0" y="0"/>
                  </a:lnTo>
                  <a:lnTo>
                    <a:pt x="4624134" y="0"/>
                  </a:lnTo>
                  <a:lnTo>
                    <a:pt x="4624134" y="2098299"/>
                  </a:lnTo>
                  <a:close/>
                  <a:moveTo>
                    <a:pt x="12700" y="2085599"/>
                  </a:moveTo>
                  <a:lnTo>
                    <a:pt x="4611434" y="2085599"/>
                  </a:lnTo>
                  <a:lnTo>
                    <a:pt x="4611434" y="12700"/>
                  </a:lnTo>
                  <a:lnTo>
                    <a:pt x="12700" y="12700"/>
                  </a:lnTo>
                  <a:lnTo>
                    <a:pt x="12700" y="2085599"/>
                  </a:lnTo>
                  <a:close/>
                </a:path>
              </a:pathLst>
            </a:custGeom>
            <a:solidFill>
              <a:srgbClr val="507335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611434" cy="2085599"/>
            </a:xfrm>
            <a:custGeom>
              <a:avLst/>
              <a:gdLst/>
              <a:ahLst/>
              <a:cxnLst/>
              <a:rect r="r" b="b" t="t" l="l"/>
              <a:pathLst>
                <a:path h="2085599" w="4611434">
                  <a:moveTo>
                    <a:pt x="0" y="0"/>
                  </a:moveTo>
                  <a:lnTo>
                    <a:pt x="4611434" y="0"/>
                  </a:lnTo>
                  <a:lnTo>
                    <a:pt x="4611434" y="2085599"/>
                  </a:lnTo>
                  <a:lnTo>
                    <a:pt x="0" y="208559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4423429" y="770894"/>
            <a:ext cx="2835871" cy="515613"/>
          </a:xfrm>
          <a:custGeom>
            <a:avLst/>
            <a:gdLst/>
            <a:ahLst/>
            <a:cxnLst/>
            <a:rect r="r" b="b" t="t" l="l"/>
            <a:pathLst>
              <a:path h="515613" w="2835871">
                <a:moveTo>
                  <a:pt x="0" y="0"/>
                </a:moveTo>
                <a:lnTo>
                  <a:pt x="2835871" y="0"/>
                </a:lnTo>
                <a:lnTo>
                  <a:pt x="2835871" y="515612"/>
                </a:lnTo>
                <a:lnTo>
                  <a:pt x="0" y="515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770894"/>
            <a:ext cx="2835871" cy="515613"/>
          </a:xfrm>
          <a:custGeom>
            <a:avLst/>
            <a:gdLst/>
            <a:ahLst/>
            <a:cxnLst/>
            <a:rect r="r" b="b" t="t" l="l"/>
            <a:pathLst>
              <a:path h="515613" w="2835871">
                <a:moveTo>
                  <a:pt x="0" y="0"/>
                </a:moveTo>
                <a:lnTo>
                  <a:pt x="2835871" y="0"/>
                </a:lnTo>
                <a:lnTo>
                  <a:pt x="2835871" y="515612"/>
                </a:lnTo>
                <a:lnTo>
                  <a:pt x="0" y="5156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821471" y="2055095"/>
            <a:ext cx="4102047" cy="7050394"/>
          </a:xfrm>
          <a:custGeom>
            <a:avLst/>
            <a:gdLst/>
            <a:ahLst/>
            <a:cxnLst/>
            <a:rect r="r" b="b" t="t" l="l"/>
            <a:pathLst>
              <a:path h="7050394" w="4102047">
                <a:moveTo>
                  <a:pt x="0" y="0"/>
                </a:moveTo>
                <a:lnTo>
                  <a:pt x="4102047" y="0"/>
                </a:lnTo>
                <a:lnTo>
                  <a:pt x="4102047" y="7050394"/>
                </a:lnTo>
                <a:lnTo>
                  <a:pt x="0" y="70503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54483" y="1931270"/>
            <a:ext cx="6783511" cy="1066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03"/>
              </a:lnSpc>
            </a:pPr>
            <a:r>
              <a:rPr lang="en-US" sz="6216">
                <a:solidFill>
                  <a:srgbClr val="000000"/>
                </a:solidFill>
                <a:latin typeface="Open Sans Bold"/>
              </a:rPr>
              <a:t>3 - Jogo Digital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3712209"/>
            <a:ext cx="11792771" cy="1991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04645" indent="-302323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Open Sans Bold"/>
              </a:rPr>
              <a:t>Inspiração Literária: Zé do Burro, O Pagador de Promessas;</a:t>
            </a:r>
          </a:p>
          <a:p>
            <a:pPr algn="ctr" marL="604645" indent="-302323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Open Sans Bold"/>
              </a:rPr>
              <a:t>Obra de Dias Gomes com adaptação televisiva de Jorge Amado;</a:t>
            </a:r>
          </a:p>
          <a:p>
            <a:pPr algn="ctr" marL="604645" indent="-302323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Open Sans Bold"/>
              </a:rPr>
              <a:t>Zé do Burro é um personagem que luta contra a opressão e é associado a uma figura mítica;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DAF11lw3_Rc</dc:identifier>
  <dcterms:modified xsi:type="dcterms:W3CDTF">2011-08-01T06:04:30Z</dcterms:modified>
  <cp:revision>1</cp:revision>
  <dc:title>Desenvolvimento de Jogos Digitais</dc:title>
</cp:coreProperties>
</file>