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3" r:id="rId5"/>
    <p:sldId id="259" r:id="rId6"/>
    <p:sldId id="261" r:id="rId7"/>
    <p:sldId id="262" r:id="rId8"/>
    <p:sldId id="264"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99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5/8/2023</a:t>
            </a:fld>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151919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5/8/2023</a:t>
            </a:fld>
            <a:endParaRPr lang="en-US" dirty="0"/>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357952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5/8/2023</a:t>
            </a:fld>
            <a:endParaRPr lang="en-US" dirty="0"/>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405944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5/8/2023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106660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5/8/2023</a:t>
            </a:fld>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272443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5/8/2023</a:t>
            </a:fld>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389500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5/8/2023</a:t>
            </a:fld>
            <a:endParaRPr lang="en-US" dirty="0"/>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25119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5/8/2023</a:t>
            </a:fld>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686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5/8/2023</a:t>
            </a:fld>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305855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5/8/2023</a:t>
            </a:fld>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258036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5/8/2023</a:t>
            </a:fld>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384900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5/8/2023</a:t>
            </a:fld>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‹Nº›</a:t>
            </a:fld>
            <a:endParaRPr lang="en-US" dirty="0"/>
          </a:p>
        </p:txBody>
      </p:sp>
    </p:spTree>
    <p:extLst>
      <p:ext uri="{BB962C8B-B14F-4D97-AF65-F5344CB8AC3E}">
        <p14:creationId xmlns:p14="http://schemas.microsoft.com/office/powerpoint/2010/main" val="19818423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88933B-CFB2-4662-9CA9-2C1E08385B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909EEE1-52DB-4A86-AFCE-CCE9041848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64F41DD-5261-1EE4-A0F0-F958CA789BF3}"/>
              </a:ext>
            </a:extLst>
          </p:cNvPr>
          <p:cNvSpPr>
            <a:spLocks noGrp="1"/>
          </p:cNvSpPr>
          <p:nvPr>
            <p:ph type="ctrTitle"/>
          </p:nvPr>
        </p:nvSpPr>
        <p:spPr>
          <a:xfrm>
            <a:off x="4305869" y="1994264"/>
            <a:ext cx="6935872" cy="3922755"/>
          </a:xfrm>
        </p:spPr>
        <p:txBody>
          <a:bodyPr>
            <a:normAutofit/>
          </a:bodyPr>
          <a:lstStyle/>
          <a:p>
            <a:pPr algn="r"/>
            <a:r>
              <a:rPr lang="es-MX" dirty="0" smtClean="0"/>
              <a:t>Proyecto final – fase1</a:t>
            </a:r>
            <a:endParaRPr lang="es-MX" dirty="0"/>
          </a:p>
        </p:txBody>
      </p:sp>
      <p:sp>
        <p:nvSpPr>
          <p:cNvPr id="3" name="Subtítulo 2">
            <a:extLst>
              <a:ext uri="{FF2B5EF4-FFF2-40B4-BE49-F238E27FC236}">
                <a16:creationId xmlns:a16="http://schemas.microsoft.com/office/drawing/2014/main" id="{4C6D17CC-51DE-514B-80EC-B578D7779DC2}"/>
              </a:ext>
            </a:extLst>
          </p:cNvPr>
          <p:cNvSpPr>
            <a:spLocks noGrp="1"/>
          </p:cNvSpPr>
          <p:nvPr>
            <p:ph type="subTitle" idx="1"/>
          </p:nvPr>
        </p:nvSpPr>
        <p:spPr>
          <a:xfrm>
            <a:off x="5083790" y="1050878"/>
            <a:ext cx="6157951" cy="1706390"/>
          </a:xfrm>
        </p:spPr>
        <p:txBody>
          <a:bodyPr>
            <a:normAutofit fontScale="77500" lnSpcReduction="20000"/>
          </a:bodyPr>
          <a:lstStyle/>
          <a:p>
            <a:pPr algn="r"/>
            <a:r>
              <a:rPr lang="es-MX" dirty="0"/>
              <a:t>Integrantes</a:t>
            </a:r>
          </a:p>
          <a:p>
            <a:pPr algn="r"/>
            <a:r>
              <a:rPr lang="es-MX" dirty="0"/>
              <a:t>Amezcua garcia paulina</a:t>
            </a:r>
          </a:p>
          <a:p>
            <a:pPr algn="r"/>
            <a:r>
              <a:rPr lang="es-MX" dirty="0"/>
              <a:t>Castellanos Mosqueda jose David</a:t>
            </a:r>
          </a:p>
          <a:p>
            <a:pPr algn="r"/>
            <a:r>
              <a:rPr lang="es-MX" dirty="0"/>
              <a:t>Martinez gutierrez Oscar Alfredo</a:t>
            </a:r>
          </a:p>
          <a:p>
            <a:pPr algn="r"/>
            <a:r>
              <a:rPr lang="es-MX" dirty="0"/>
              <a:t>Romo Villalpando Edgar Gabriel</a:t>
            </a:r>
          </a:p>
          <a:p>
            <a:pPr algn="r"/>
            <a:endParaRPr lang="es-MX" dirty="0"/>
          </a:p>
        </p:txBody>
      </p:sp>
      <p:pic>
        <p:nvPicPr>
          <p:cNvPr id="4" name="Picture 3" descr="Tinta y acuarela líquida">
            <a:extLst>
              <a:ext uri="{FF2B5EF4-FFF2-40B4-BE49-F238E27FC236}">
                <a16:creationId xmlns:a16="http://schemas.microsoft.com/office/drawing/2014/main" id="{CA494CD5-177C-CC76-70BD-B284FA414475}"/>
              </a:ext>
            </a:extLst>
          </p:cNvPr>
          <p:cNvPicPr>
            <a:picLocks noChangeAspect="1"/>
          </p:cNvPicPr>
          <p:nvPr/>
        </p:nvPicPr>
        <p:blipFill rotWithShape="1">
          <a:blip r:embed="rId2"/>
          <a:srcRect l="14731" r="42123"/>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13" name="Straight Connector 12">
            <a:extLst>
              <a:ext uri="{FF2B5EF4-FFF2-40B4-BE49-F238E27FC236}">
                <a16:creationId xmlns:a16="http://schemas.microsoft.com/office/drawing/2014/main" id="{326FE4BA-3BD1-4AB3-A3EB-39FF16D964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BD85EF3-E980-4EF9-BF91-C0540D302A9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6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B8092E2-D77A-4CE6-BB2D-6269784456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D02CD835-4B0F-45D6-9B85-B049A10057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983D7A9-7DA9-862F-DBEF-D2C9C9F41CF7}"/>
              </a:ext>
            </a:extLst>
          </p:cNvPr>
          <p:cNvSpPr>
            <a:spLocks noGrp="1"/>
          </p:cNvSpPr>
          <p:nvPr>
            <p:ph type="title"/>
          </p:nvPr>
        </p:nvSpPr>
        <p:spPr>
          <a:xfrm>
            <a:off x="1129553" y="511309"/>
            <a:ext cx="9577116" cy="1221957"/>
          </a:xfrm>
        </p:spPr>
        <p:txBody>
          <a:bodyPr anchor="ctr">
            <a:normAutofit/>
          </a:bodyPr>
          <a:lstStyle/>
          <a:p>
            <a:r>
              <a:rPr lang="es-MX" dirty="0"/>
              <a:t>OBJETIVO</a:t>
            </a:r>
          </a:p>
        </p:txBody>
      </p:sp>
      <p:cxnSp>
        <p:nvCxnSpPr>
          <p:cNvPr id="1035" name="Straight Connector 1034">
            <a:extLst>
              <a:ext uri="{FF2B5EF4-FFF2-40B4-BE49-F238E27FC236}">
                <a16:creationId xmlns:a16="http://schemas.microsoft.com/office/drawing/2014/main" id="{7971A1EC-5980-40B2-973F-0D3D6630DBE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B0049A56-C4C2-4C0F-9F4F-D0E34391D96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7D02BE56-7EB5-4E62-B6E2-1C49E470A96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BA7F11C-AF86-5AD0-AA7B-EF809009933F}"/>
              </a:ext>
            </a:extLst>
          </p:cNvPr>
          <p:cNvSpPr>
            <a:spLocks noGrp="1"/>
          </p:cNvSpPr>
          <p:nvPr>
            <p:ph idx="1"/>
          </p:nvPr>
        </p:nvSpPr>
        <p:spPr>
          <a:xfrm>
            <a:off x="1129553" y="2420471"/>
            <a:ext cx="5479065" cy="3884410"/>
          </a:xfrm>
        </p:spPr>
        <p:txBody>
          <a:bodyPr anchor="ctr">
            <a:normAutofit fontScale="92500" lnSpcReduction="10000"/>
          </a:bodyPr>
          <a:lstStyle/>
          <a:p>
            <a:r>
              <a:rPr lang="es-MX" dirty="0"/>
              <a:t>El objetivo es desarrollar un programa en lenguaje ensamblador para procesador MIPS que simule el juego Tic Tac Toe (también conocido como Tres en Raya) entre dos jugadores humanos.</a:t>
            </a:r>
          </a:p>
          <a:p>
            <a:r>
              <a:rPr lang="es-MX" dirty="0"/>
              <a:t>Además, el programa debe implementar una lógica de juego robusta y eficiente que garantice la correcta validación de las jugadas de los usuarios y la determinación del ganador al finalizar la partida.</a:t>
            </a:r>
          </a:p>
        </p:txBody>
      </p:sp>
      <p:pic>
        <p:nvPicPr>
          <p:cNvPr id="1026" name="Picture 2" descr="Tic-Tac-Toe -- from Wolfram MathWorld">
            <a:extLst>
              <a:ext uri="{FF2B5EF4-FFF2-40B4-BE49-F238E27FC236}">
                <a16:creationId xmlns:a16="http://schemas.microsoft.com/office/drawing/2014/main" id="{E790DF7F-64D0-1D26-994A-BEE0956106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333" t="-1" r="-41" b="-1"/>
          <a:stretch/>
        </p:blipFill>
        <p:spPr bwMode="auto">
          <a:xfrm>
            <a:off x="7225553" y="2009553"/>
            <a:ext cx="4966447" cy="4862884"/>
          </a:xfrm>
          <a:prstGeom prst="rect">
            <a:avLst/>
          </a:prstGeom>
          <a:noFill/>
          <a:extLst>
            <a:ext uri="{909E8E84-426E-40DD-AFC4-6F175D3DCCD1}">
              <a14:hiddenFill xmlns:a14="http://schemas.microsoft.com/office/drawing/2010/main">
                <a:solidFill>
                  <a:srgbClr val="FFFFFF"/>
                </a:solidFill>
              </a14:hiddenFill>
            </a:ext>
          </a:extLst>
        </p:spPr>
      </p:pic>
      <p:cxnSp>
        <p:nvCxnSpPr>
          <p:cNvPr id="1041" name="Straight Connector 1040">
            <a:extLst>
              <a:ext uri="{FF2B5EF4-FFF2-40B4-BE49-F238E27FC236}">
                <a16:creationId xmlns:a16="http://schemas.microsoft.com/office/drawing/2014/main" id="{C4595B06-EDA5-4E45-BED4-7891E7E0CD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D79C9A5D-F572-476A-99A9-700077150BB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59592DA5-68A4-46A6-90EA-F0304FF8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96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4436E0F2-A64B-471E-93C0-8DFE08CC57C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1E3AB1-2A8C-4607-9FAE-D8BDB280FE1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66059-832F-40B6-A35F-F56C8F38A1E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15E2ED-7EA9-448D-83FA-54C3DF9723B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595356-EABD-4767-AC9D-EA21FF115E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CD9F06-9628-469C-B788-A894E3E0828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50A431-0B61-421B-B4B7-24C0CFF0F93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6EF3EC4F-5125-42E3-8EB0-821F06BDFA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9AA1F5D-275F-4132-98D2-00D7CC28D4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49100"/>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11F559A-434C-4CD5-8B5E-19665B9555C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4849100"/>
            <a:ext cx="3309581" cy="5281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3AA847-2A7B-4E90-989A-8FE8192C5D6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0990" y="4849100"/>
            <a:ext cx="2648592"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958166-28E9-44B1-992F-2D86E0EB709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64221" y="4849100"/>
            <a:ext cx="3327780" cy="5281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00AB2D4-4AF7-4DE8-B479-1033F3F6A51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95230" y="5834655"/>
            <a:ext cx="4296771" cy="102334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18F428F-7DD5-4EE6-892A-53EF558CB33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283588" y="4849100"/>
            <a:ext cx="1460311"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3463B48B-5D26-0CAF-69EA-B943BE40A6A8}"/>
              </a:ext>
            </a:extLst>
          </p:cNvPr>
          <p:cNvSpPr>
            <a:spLocks noGrp="1"/>
          </p:cNvSpPr>
          <p:nvPr>
            <p:ph type="title"/>
          </p:nvPr>
        </p:nvSpPr>
        <p:spPr>
          <a:xfrm>
            <a:off x="1524000" y="5003997"/>
            <a:ext cx="9144000" cy="992943"/>
          </a:xfrm>
        </p:spPr>
        <p:txBody>
          <a:bodyPr vert="horz" lIns="91440" tIns="45720" rIns="91440" bIns="45720" rtlCol="0" anchor="b">
            <a:normAutofit/>
          </a:bodyPr>
          <a:lstStyle/>
          <a:p>
            <a:pPr algn="ctr"/>
            <a:r>
              <a:rPr lang="en-US" sz="4000" dirty="0" err="1"/>
              <a:t>Propuesta</a:t>
            </a:r>
            <a:r>
              <a:rPr lang="en-US" sz="4000" dirty="0"/>
              <a:t> de </a:t>
            </a:r>
            <a:r>
              <a:rPr lang="en-US" sz="4000" dirty="0" err="1"/>
              <a:t>Algoritmo</a:t>
            </a:r>
            <a:endParaRPr lang="en-US" sz="4000" dirty="0"/>
          </a:p>
        </p:txBody>
      </p:sp>
      <p:pic>
        <p:nvPicPr>
          <p:cNvPr id="8" name="Marcador de contenido 7">
            <a:extLst>
              <a:ext uri="{FF2B5EF4-FFF2-40B4-BE49-F238E27FC236}">
                <a16:creationId xmlns:a16="http://schemas.microsoft.com/office/drawing/2014/main" id="{AF1DEB85-0EAF-750D-00D9-202F8DBF123D}"/>
              </a:ext>
            </a:extLst>
          </p:cNvPr>
          <p:cNvPicPr>
            <a:picLocks noGrp="1" noChangeAspect="1"/>
          </p:cNvPicPr>
          <p:nvPr>
            <p:ph sz="half" idx="2"/>
          </p:nvPr>
        </p:nvPicPr>
        <p:blipFill rotWithShape="1">
          <a:blip r:embed="rId2"/>
          <a:srcRect r="41715" b="2"/>
          <a:stretch/>
        </p:blipFill>
        <p:spPr>
          <a:xfrm>
            <a:off x="5988519" y="-812"/>
            <a:ext cx="6104435" cy="4857270"/>
          </a:xfrm>
          <a:prstGeom prst="rect">
            <a:avLst/>
          </a:prstGeom>
        </p:spPr>
      </p:pic>
      <p:pic>
        <p:nvPicPr>
          <p:cNvPr id="6" name="Marcador de contenido 5">
            <a:extLst>
              <a:ext uri="{FF2B5EF4-FFF2-40B4-BE49-F238E27FC236}">
                <a16:creationId xmlns:a16="http://schemas.microsoft.com/office/drawing/2014/main" id="{8FC8B18C-B42B-F378-AD02-23B4E35C63B1}"/>
              </a:ext>
            </a:extLst>
          </p:cNvPr>
          <p:cNvPicPr>
            <a:picLocks noGrp="1" noChangeAspect="1"/>
          </p:cNvPicPr>
          <p:nvPr>
            <p:ph sz="half" idx="1"/>
          </p:nvPr>
        </p:nvPicPr>
        <p:blipFill rotWithShape="1">
          <a:blip r:embed="rId3"/>
          <a:srcRect r="-3" b="9904"/>
          <a:stretch/>
        </p:blipFill>
        <p:spPr>
          <a:xfrm>
            <a:off x="-1" y="-15017"/>
            <a:ext cx="6061571" cy="4857270"/>
          </a:xfrm>
          <a:prstGeom prst="rect">
            <a:avLst/>
          </a:prstGeom>
        </p:spPr>
      </p:pic>
    </p:spTree>
    <p:extLst>
      <p:ext uri="{BB962C8B-B14F-4D97-AF65-F5344CB8AC3E}">
        <p14:creationId xmlns:p14="http://schemas.microsoft.com/office/powerpoint/2010/main" val="74178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4436E0F2-A64B-471E-93C0-8DFE08CC57C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C1E3AB1-2A8C-4607-9FAE-D8BDB280FE1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D66059-832F-40B6-A35F-F56C8F38A1E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15E2ED-7EA9-448D-83FA-54C3DF9723B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0595356-EABD-4767-AC9D-EA21FF115E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8CD9F06-9628-469C-B788-A894E3E0828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50A431-0B61-421B-B4B7-24C0CFF0F93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6" name="Rectangle 55">
            <a:extLst>
              <a:ext uri="{FF2B5EF4-FFF2-40B4-BE49-F238E27FC236}">
                <a16:creationId xmlns:a16="http://schemas.microsoft.com/office/drawing/2014/main" id="{15F0A9D0-BB35-4CAB-B92D-E061B9D8E3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52F5DE35-776B-4C7D-AF2E-514E68BDD2F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65E4E8-1272-4386-BDFE-0129D7A7E2D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6515F51-DBC6-42B8-9C34-749F69BB656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E304E460-1F7D-D61E-828A-4AE7718220FC}"/>
              </a:ext>
            </a:extLst>
          </p:cNvPr>
          <p:cNvSpPr>
            <a:spLocks noGrp="1"/>
          </p:cNvSpPr>
          <p:nvPr>
            <p:ph type="title"/>
          </p:nvPr>
        </p:nvSpPr>
        <p:spPr>
          <a:xfrm>
            <a:off x="1129553" y="638174"/>
            <a:ext cx="10529048" cy="1476375"/>
          </a:xfrm>
        </p:spPr>
        <p:txBody>
          <a:bodyPr vert="horz" lIns="91440" tIns="45720" rIns="91440" bIns="45720" rtlCol="0" anchor="ctr">
            <a:normAutofit/>
          </a:bodyPr>
          <a:lstStyle/>
          <a:p>
            <a:r>
              <a:rPr lang="en-US" sz="4400"/>
              <a:t>Explicación del Algoritmo</a:t>
            </a:r>
          </a:p>
        </p:txBody>
      </p:sp>
      <p:cxnSp>
        <p:nvCxnSpPr>
          <p:cNvPr id="64" name="Straight Connector 63">
            <a:extLst>
              <a:ext uri="{FF2B5EF4-FFF2-40B4-BE49-F238E27FC236}">
                <a16:creationId xmlns:a16="http://schemas.microsoft.com/office/drawing/2014/main" id="{873F5967-4993-405D-A3E6-84DCEFF44C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6" name="Marcador de texto 5">
            <a:extLst>
              <a:ext uri="{FF2B5EF4-FFF2-40B4-BE49-F238E27FC236}">
                <a16:creationId xmlns:a16="http://schemas.microsoft.com/office/drawing/2014/main" id="{46375DA0-7E11-8800-47DB-A8F7A31EC560}"/>
              </a:ext>
            </a:extLst>
          </p:cNvPr>
          <p:cNvSpPr>
            <a:spLocks noGrp="1"/>
          </p:cNvSpPr>
          <p:nvPr>
            <p:ph type="body" sz="half" idx="2"/>
          </p:nvPr>
        </p:nvSpPr>
        <p:spPr>
          <a:xfrm>
            <a:off x="1129553" y="2114549"/>
            <a:ext cx="4632341" cy="4190331"/>
          </a:xfrm>
        </p:spPr>
        <p:txBody>
          <a:bodyPr vert="horz" lIns="91440" tIns="45720" rIns="91440" bIns="45720" rtlCol="0">
            <a:normAutofit lnSpcReduction="10000"/>
          </a:bodyPr>
          <a:lstStyle/>
          <a:p>
            <a:pPr indent="-228600">
              <a:buFont typeface="Arial" panose="020B0604020202020204" pitchFamily="34" charset="0"/>
              <a:buChar char="•"/>
            </a:pPr>
            <a:endParaRPr lang="en-US" dirty="0"/>
          </a:p>
          <a:p>
            <a:pPr indent="-228600">
              <a:buFont typeface="Arial" panose="020B0604020202020204" pitchFamily="34" charset="0"/>
              <a:buChar char="•"/>
            </a:pPr>
            <a:r>
              <a:rPr lang="en-US" dirty="0"/>
              <a:t>Este </a:t>
            </a:r>
            <a:r>
              <a:rPr lang="en-US"/>
              <a:t>código</a:t>
            </a:r>
            <a:r>
              <a:rPr lang="en-US" dirty="0"/>
              <a:t> </a:t>
            </a:r>
            <a:r>
              <a:rPr lang="en-US"/>
              <a:t>utiliza</a:t>
            </a:r>
            <a:r>
              <a:rPr lang="en-US" dirty="0"/>
              <a:t> </a:t>
            </a:r>
            <a:r>
              <a:rPr lang="en-US"/>
              <a:t>una</a:t>
            </a:r>
            <a:r>
              <a:rPr lang="en-US" dirty="0"/>
              <a:t> </a:t>
            </a:r>
            <a:r>
              <a:rPr lang="en-US"/>
              <a:t>matriz</a:t>
            </a:r>
            <a:r>
              <a:rPr lang="en-US" dirty="0"/>
              <a:t> de 3x3 para </a:t>
            </a:r>
            <a:r>
              <a:rPr lang="en-US"/>
              <a:t>representar</a:t>
            </a:r>
            <a:r>
              <a:rPr lang="en-US" dirty="0"/>
              <a:t> </a:t>
            </a:r>
            <a:r>
              <a:rPr lang="en-US"/>
              <a:t>el</a:t>
            </a:r>
            <a:r>
              <a:rPr lang="en-US" dirty="0"/>
              <a:t> </a:t>
            </a:r>
            <a:r>
              <a:rPr lang="en-US"/>
              <a:t>tablero</a:t>
            </a:r>
            <a:r>
              <a:rPr lang="en-US" dirty="0"/>
              <a:t> del </a:t>
            </a:r>
            <a:r>
              <a:rPr lang="en-US"/>
              <a:t>juego</a:t>
            </a:r>
            <a:r>
              <a:rPr lang="en-US" dirty="0"/>
              <a:t>. </a:t>
            </a:r>
          </a:p>
          <a:p>
            <a:pPr marL="285750" indent="-228600">
              <a:buFont typeface="Arial" panose="020B0604020202020204" pitchFamily="34" charset="0"/>
              <a:buChar char="•"/>
            </a:pPr>
            <a:r>
              <a:rPr lang="en-US" dirty="0"/>
              <a:t>La </a:t>
            </a:r>
            <a:r>
              <a:rPr lang="en-US"/>
              <a:t>función</a:t>
            </a:r>
            <a:r>
              <a:rPr lang="en-US" dirty="0"/>
              <a:t> `Draw()` </a:t>
            </a:r>
            <a:r>
              <a:rPr lang="en-US"/>
              <a:t>dibuja</a:t>
            </a:r>
            <a:r>
              <a:rPr lang="en-US" dirty="0"/>
              <a:t> </a:t>
            </a:r>
            <a:r>
              <a:rPr lang="en-US"/>
              <a:t>el</a:t>
            </a:r>
            <a:r>
              <a:rPr lang="en-US" dirty="0"/>
              <a:t> </a:t>
            </a:r>
            <a:r>
              <a:rPr lang="en-US"/>
              <a:t>tablero</a:t>
            </a:r>
            <a:r>
              <a:rPr lang="en-US" dirty="0"/>
              <a:t> </a:t>
            </a:r>
            <a:r>
              <a:rPr lang="en-US"/>
              <a:t>en</a:t>
            </a:r>
            <a:r>
              <a:rPr lang="en-US" dirty="0"/>
              <a:t> </a:t>
            </a:r>
            <a:r>
              <a:rPr lang="en-US"/>
              <a:t>pantalla</a:t>
            </a:r>
            <a:endParaRPr lang="en-US" dirty="0"/>
          </a:p>
          <a:p>
            <a:pPr marL="285750" indent="-228600">
              <a:buFont typeface="Arial" panose="020B0604020202020204" pitchFamily="34" charset="0"/>
              <a:buChar char="•"/>
            </a:pPr>
            <a:r>
              <a:rPr lang="en-US" dirty="0"/>
              <a:t>la </a:t>
            </a:r>
            <a:r>
              <a:rPr lang="en-US"/>
              <a:t>función</a:t>
            </a:r>
            <a:r>
              <a:rPr lang="en-US" dirty="0"/>
              <a:t> `Input()` </a:t>
            </a:r>
            <a:r>
              <a:rPr lang="en-US"/>
              <a:t>solicita</a:t>
            </a:r>
            <a:r>
              <a:rPr lang="en-US" dirty="0"/>
              <a:t> al </a:t>
            </a:r>
            <a:r>
              <a:rPr lang="en-US"/>
              <a:t>jugador</a:t>
            </a:r>
            <a:r>
              <a:rPr lang="en-US" dirty="0"/>
              <a:t> </a:t>
            </a:r>
            <a:r>
              <a:rPr lang="en-US"/>
              <a:t>su</a:t>
            </a:r>
            <a:r>
              <a:rPr lang="en-US" dirty="0"/>
              <a:t> </a:t>
            </a:r>
            <a:r>
              <a:rPr lang="en-US"/>
              <a:t>jugada</a:t>
            </a:r>
            <a:r>
              <a:rPr lang="en-US" dirty="0"/>
              <a:t> y </a:t>
            </a:r>
            <a:r>
              <a:rPr lang="en-US"/>
              <a:t>verifica</a:t>
            </a:r>
            <a:r>
              <a:rPr lang="en-US" dirty="0"/>
              <a:t> </a:t>
            </a:r>
            <a:r>
              <a:rPr lang="en-US"/>
              <a:t>si</a:t>
            </a:r>
            <a:r>
              <a:rPr lang="en-US" dirty="0"/>
              <a:t> es </a:t>
            </a:r>
            <a:r>
              <a:rPr lang="en-US"/>
              <a:t>válida</a:t>
            </a:r>
            <a:endParaRPr lang="en-US" dirty="0"/>
          </a:p>
          <a:p>
            <a:pPr marL="285750" indent="-228600">
              <a:buFont typeface="Arial" panose="020B0604020202020204" pitchFamily="34" charset="0"/>
              <a:buChar char="•"/>
            </a:pPr>
            <a:r>
              <a:rPr lang="en-US" dirty="0"/>
              <a:t>La </a:t>
            </a:r>
            <a:r>
              <a:rPr lang="en-US"/>
              <a:t>función</a:t>
            </a:r>
            <a:r>
              <a:rPr lang="en-US" dirty="0"/>
              <a:t> `</a:t>
            </a:r>
            <a:r>
              <a:rPr lang="en-US"/>
              <a:t>TogglePlayer</a:t>
            </a:r>
            <a:r>
              <a:rPr lang="en-US" dirty="0"/>
              <a:t>()` </a:t>
            </a:r>
            <a:r>
              <a:rPr lang="en-US"/>
              <a:t>alterna</a:t>
            </a:r>
            <a:r>
              <a:rPr lang="en-US" dirty="0"/>
              <a:t> </a:t>
            </a:r>
            <a:r>
              <a:rPr lang="en-US"/>
              <a:t>el</a:t>
            </a:r>
            <a:r>
              <a:rPr lang="en-US" dirty="0"/>
              <a:t> </a:t>
            </a:r>
            <a:r>
              <a:rPr lang="en-US"/>
              <a:t>turno</a:t>
            </a:r>
            <a:r>
              <a:rPr lang="en-US" dirty="0"/>
              <a:t> del </a:t>
            </a:r>
            <a:r>
              <a:rPr lang="en-US"/>
              <a:t>jugador</a:t>
            </a:r>
            <a:r>
              <a:rPr lang="en-US" dirty="0"/>
              <a:t> </a:t>
            </a:r>
          </a:p>
          <a:p>
            <a:pPr marL="285750" indent="-228600">
              <a:buFont typeface="Arial" panose="020B0604020202020204" pitchFamily="34" charset="0"/>
              <a:buChar char="•"/>
            </a:pPr>
            <a:r>
              <a:rPr lang="en-US" dirty="0"/>
              <a:t>La </a:t>
            </a:r>
            <a:r>
              <a:rPr lang="en-US"/>
              <a:t>función</a:t>
            </a:r>
            <a:r>
              <a:rPr lang="en-US" dirty="0"/>
              <a:t> `</a:t>
            </a:r>
            <a:r>
              <a:rPr lang="en-US"/>
              <a:t>CheckWin</a:t>
            </a:r>
            <a:r>
              <a:rPr lang="en-US" dirty="0"/>
              <a:t>()` </a:t>
            </a:r>
            <a:r>
              <a:rPr lang="en-US"/>
              <a:t>verifica</a:t>
            </a:r>
            <a:r>
              <a:rPr lang="en-US" dirty="0"/>
              <a:t> </a:t>
            </a:r>
            <a:r>
              <a:rPr lang="en-US"/>
              <a:t>si</a:t>
            </a:r>
            <a:r>
              <a:rPr lang="en-US" dirty="0"/>
              <a:t> un </a:t>
            </a:r>
            <a:r>
              <a:rPr lang="en-US"/>
              <a:t>jugador</a:t>
            </a:r>
            <a:r>
              <a:rPr lang="en-US" dirty="0"/>
              <a:t> ha </a:t>
            </a:r>
            <a:r>
              <a:rPr lang="en-US"/>
              <a:t>ganado</a:t>
            </a:r>
            <a:r>
              <a:rPr lang="en-US" dirty="0"/>
              <a:t> </a:t>
            </a:r>
            <a:r>
              <a:rPr lang="en-US"/>
              <a:t>el</a:t>
            </a:r>
            <a:r>
              <a:rPr lang="en-US" dirty="0"/>
              <a:t> </a:t>
            </a:r>
            <a:r>
              <a:rPr lang="en-US"/>
              <a:t>juego</a:t>
            </a:r>
            <a:r>
              <a:rPr lang="en-US" dirty="0"/>
              <a:t>.</a:t>
            </a:r>
          </a:p>
          <a:p>
            <a:pPr indent="-228600">
              <a:buFont typeface="Arial" panose="020B0604020202020204" pitchFamily="34" charset="0"/>
              <a:buChar char="•"/>
            </a:pPr>
            <a:r>
              <a:rPr lang="en-US" dirty="0"/>
              <a:t>El </a:t>
            </a:r>
            <a:r>
              <a:rPr lang="en-US"/>
              <a:t>juego</a:t>
            </a:r>
            <a:r>
              <a:rPr lang="en-US" dirty="0"/>
              <a:t> se </a:t>
            </a:r>
            <a:r>
              <a:rPr lang="en-US"/>
              <a:t>ejecuta</a:t>
            </a:r>
            <a:r>
              <a:rPr lang="en-US" dirty="0"/>
              <a:t> </a:t>
            </a:r>
            <a:r>
              <a:rPr lang="en-US"/>
              <a:t>dentro</a:t>
            </a:r>
            <a:r>
              <a:rPr lang="en-US" dirty="0"/>
              <a:t> de un </a:t>
            </a:r>
            <a:r>
              <a:rPr lang="en-US"/>
              <a:t>bucle</a:t>
            </a:r>
            <a:r>
              <a:rPr lang="en-US" dirty="0"/>
              <a:t> `while(1)` que se </a:t>
            </a:r>
            <a:r>
              <a:rPr lang="en-US"/>
              <a:t>detiene</a:t>
            </a:r>
            <a:r>
              <a:rPr lang="en-US" dirty="0"/>
              <a:t> </a:t>
            </a:r>
            <a:r>
              <a:rPr lang="en-US"/>
              <a:t>cuando</a:t>
            </a:r>
            <a:r>
              <a:rPr lang="en-US" dirty="0"/>
              <a:t> un </a:t>
            </a:r>
            <a:r>
              <a:rPr lang="en-US"/>
              <a:t>jugador</a:t>
            </a:r>
            <a:r>
              <a:rPr lang="en-US" dirty="0"/>
              <a:t> </a:t>
            </a:r>
            <a:r>
              <a:rPr lang="en-US"/>
              <a:t>gana</a:t>
            </a:r>
            <a:r>
              <a:rPr lang="en-US" dirty="0"/>
              <a:t> o hay un </a:t>
            </a:r>
            <a:r>
              <a:rPr lang="en-US"/>
              <a:t>empate</a:t>
            </a:r>
            <a:r>
              <a:rPr lang="en-US" dirty="0"/>
              <a:t>. </a:t>
            </a:r>
          </a:p>
        </p:txBody>
      </p:sp>
      <p:cxnSp>
        <p:nvCxnSpPr>
          <p:cNvPr id="66" name="Straight Connector 65">
            <a:extLst>
              <a:ext uri="{FF2B5EF4-FFF2-40B4-BE49-F238E27FC236}">
                <a16:creationId xmlns:a16="http://schemas.microsoft.com/office/drawing/2014/main" id="{A3A523CC-BD6C-4A0D-B9DB-1DC2CE1E22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 name="Imagen 9" descr="Texto&#10;&#10;Descripción generada automáticamente">
            <a:extLst>
              <a:ext uri="{FF2B5EF4-FFF2-40B4-BE49-F238E27FC236}">
                <a16:creationId xmlns:a16="http://schemas.microsoft.com/office/drawing/2014/main" id="{22DAD064-D140-976F-5691-A82BF84DCB8A}"/>
              </a:ext>
            </a:extLst>
          </p:cNvPr>
          <p:cNvPicPr>
            <a:picLocks noChangeAspect="1"/>
          </p:cNvPicPr>
          <p:nvPr/>
        </p:nvPicPr>
        <p:blipFill>
          <a:blip r:embed="rId2"/>
          <a:stretch>
            <a:fillRect/>
          </a:stretch>
        </p:blipFill>
        <p:spPr>
          <a:xfrm>
            <a:off x="6548437" y="2706180"/>
            <a:ext cx="5110163" cy="3026789"/>
          </a:xfrm>
          <a:prstGeom prst="rect">
            <a:avLst/>
          </a:prstGeom>
        </p:spPr>
      </p:pic>
    </p:spTree>
    <p:extLst>
      <p:ext uri="{BB962C8B-B14F-4D97-AF65-F5344CB8AC3E}">
        <p14:creationId xmlns:p14="http://schemas.microsoft.com/office/powerpoint/2010/main" val="327608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78" name="Straight Connector 2077">
            <a:extLst>
              <a:ext uri="{FF2B5EF4-FFF2-40B4-BE49-F238E27FC236}">
                <a16:creationId xmlns:a16="http://schemas.microsoft.com/office/drawing/2014/main" id="{4436E0F2-A64B-471E-93C0-8DFE08CC57C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C1E3AB1-2A8C-4607-9FAE-D8BDB280FE1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26D66059-832F-40B6-A35F-F56C8F38A1E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A515E2ED-7EA9-448D-83FA-54C3DF9723B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20595356-EABD-4767-AC9D-EA21FF115E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28CD9F06-9628-469C-B788-A894E3E0828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8550A431-0B61-421B-B4B7-24C0CFF0F93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092" name="Rectangle 2091">
            <a:extLst>
              <a:ext uri="{FF2B5EF4-FFF2-40B4-BE49-F238E27FC236}">
                <a16:creationId xmlns:a16="http://schemas.microsoft.com/office/drawing/2014/main" id="{F8222250-799A-4AD0-9BD1-BE6EB7A06A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4" name="Freeform: Shape 2093">
            <a:extLst>
              <a:ext uri="{FF2B5EF4-FFF2-40B4-BE49-F238E27FC236}">
                <a16:creationId xmlns:a16="http://schemas.microsoft.com/office/drawing/2014/main" id="{B770432A-C0A6-4D4F-AE2C-705049DAB8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ítulo 4">
            <a:extLst>
              <a:ext uri="{FF2B5EF4-FFF2-40B4-BE49-F238E27FC236}">
                <a16:creationId xmlns:a16="http://schemas.microsoft.com/office/drawing/2014/main" id="{FD5260B2-40F9-CE47-F223-216527026E62}"/>
              </a:ext>
            </a:extLst>
          </p:cNvPr>
          <p:cNvSpPr>
            <a:spLocks noGrp="1"/>
          </p:cNvSpPr>
          <p:nvPr>
            <p:ph type="title"/>
          </p:nvPr>
        </p:nvSpPr>
        <p:spPr>
          <a:xfrm>
            <a:off x="7218705" y="542926"/>
            <a:ext cx="4439894" cy="1668143"/>
          </a:xfrm>
        </p:spPr>
        <p:txBody>
          <a:bodyPr vert="horz" lIns="91440" tIns="45720" rIns="91440" bIns="45720" rtlCol="0" anchor="ctr">
            <a:normAutofit/>
          </a:bodyPr>
          <a:lstStyle/>
          <a:p>
            <a:r>
              <a:rPr lang="en-US" sz="4400"/>
              <a:t>Código en verilog</a:t>
            </a:r>
          </a:p>
        </p:txBody>
      </p:sp>
      <p:pic>
        <p:nvPicPr>
          <p:cNvPr id="2052" name="Picture 4" descr="Caminho de dados da arquitetura MIPS Monociclo. | Download Scientific  Diagram">
            <a:extLst>
              <a:ext uri="{FF2B5EF4-FFF2-40B4-BE49-F238E27FC236}">
                <a16:creationId xmlns:a16="http://schemas.microsoft.com/office/drawing/2014/main" id="{B6127475-60CC-3BD4-F2E5-C2E9E4AE9E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1352613"/>
            <a:ext cx="5270053" cy="4152774"/>
          </a:xfrm>
          <a:prstGeom prst="rect">
            <a:avLst/>
          </a:prstGeom>
          <a:noFill/>
          <a:extLst>
            <a:ext uri="{909E8E84-426E-40DD-AFC4-6F175D3DCCD1}">
              <a14:hiddenFill xmlns:a14="http://schemas.microsoft.com/office/drawing/2010/main">
                <a:solidFill>
                  <a:srgbClr val="FFFFFF"/>
                </a:solidFill>
              </a14:hiddenFill>
            </a:ext>
          </a:extLst>
        </p:spPr>
      </p:pic>
      <p:cxnSp>
        <p:nvCxnSpPr>
          <p:cNvPr id="2096" name="Straight Connector 2095">
            <a:extLst>
              <a:ext uri="{FF2B5EF4-FFF2-40B4-BE49-F238E27FC236}">
                <a16:creationId xmlns:a16="http://schemas.microsoft.com/office/drawing/2014/main" id="{78FBE787-8B1D-40E5-8468-6F665BB5D7C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 name="Marcador de texto 6">
            <a:extLst>
              <a:ext uri="{FF2B5EF4-FFF2-40B4-BE49-F238E27FC236}">
                <a16:creationId xmlns:a16="http://schemas.microsoft.com/office/drawing/2014/main" id="{477A6E7E-271D-1427-2177-497C262ED38A}"/>
              </a:ext>
            </a:extLst>
          </p:cNvPr>
          <p:cNvSpPr>
            <a:spLocks noGrp="1"/>
          </p:cNvSpPr>
          <p:nvPr>
            <p:ph type="body" sz="half" idx="2"/>
          </p:nvPr>
        </p:nvSpPr>
        <p:spPr>
          <a:xfrm>
            <a:off x="7218706" y="2211069"/>
            <a:ext cx="4439894" cy="4113531"/>
          </a:xfrm>
        </p:spPr>
        <p:txBody>
          <a:bodyPr vert="horz" lIns="91440" tIns="45720" rIns="91440" bIns="45720" rtlCol="0">
            <a:normAutofit/>
          </a:bodyPr>
          <a:lstStyle/>
          <a:p>
            <a:pPr indent="-228600" algn="just">
              <a:buFont typeface="Arial" panose="020B0604020202020204" pitchFamily="34" charset="0"/>
              <a:buChar char="•"/>
            </a:pPr>
            <a:r>
              <a:rPr lang="es-MX" sz="2000" dirty="0"/>
              <a:t>En la Figura 1 se muestran los módulos necesarios para la ejecución de instrucciones tipo R sin las señales de control. Es importante tener en cuenta que estos módulos deben ser interconectados con la Unidad de Control. Es crucial que se evalúe que el sistema funciona correctamente </a:t>
            </a:r>
            <a:r>
              <a:rPr lang="es-MX" sz="2000" dirty="0" err="1"/>
              <a:t>pre-cargando</a:t>
            </a:r>
            <a:r>
              <a:rPr lang="es-MX" sz="2000" dirty="0"/>
              <a:t> la memoria de instrucciones con las instrucciones en código binario correspondientes a tipo R.</a:t>
            </a:r>
            <a:endParaRPr lang="en-US" sz="2000" dirty="0"/>
          </a:p>
        </p:txBody>
      </p:sp>
    </p:spTree>
    <p:extLst>
      <p:ext uri="{BB962C8B-B14F-4D97-AF65-F5344CB8AC3E}">
        <p14:creationId xmlns:p14="http://schemas.microsoft.com/office/powerpoint/2010/main" val="3490937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8A940C-01BB-A1FA-C7AF-98BB7596D6BD}"/>
              </a:ext>
            </a:extLst>
          </p:cNvPr>
          <p:cNvSpPr>
            <a:spLocks noGrp="1"/>
          </p:cNvSpPr>
          <p:nvPr>
            <p:ph type="title"/>
          </p:nvPr>
        </p:nvSpPr>
        <p:spPr/>
        <p:txBody>
          <a:bodyPr/>
          <a:lstStyle/>
          <a:p>
            <a:r>
              <a:rPr lang="es-MX" dirty="0"/>
              <a:t>Código </a:t>
            </a:r>
            <a:r>
              <a:rPr lang="es-MX" dirty="0" err="1"/>
              <a:t>python</a:t>
            </a:r>
            <a:endParaRPr lang="es-MX" dirty="0"/>
          </a:p>
        </p:txBody>
      </p:sp>
      <p:sp>
        <p:nvSpPr>
          <p:cNvPr id="3" name="Marcador de contenido 2">
            <a:extLst>
              <a:ext uri="{FF2B5EF4-FFF2-40B4-BE49-F238E27FC236}">
                <a16:creationId xmlns:a16="http://schemas.microsoft.com/office/drawing/2014/main" id="{BD3D786C-B3EF-BB6D-5CE4-8D1FDFD03A81}"/>
              </a:ext>
            </a:extLst>
          </p:cNvPr>
          <p:cNvSpPr>
            <a:spLocks noGrp="1"/>
          </p:cNvSpPr>
          <p:nvPr>
            <p:ph idx="1"/>
          </p:nvPr>
        </p:nvSpPr>
        <p:spPr/>
        <p:txBody>
          <a:bodyPr/>
          <a:lstStyle/>
          <a:p>
            <a:r>
              <a:rPr lang="es-MX" dirty="0"/>
              <a:t>El siguiente paso es ejecutar un script en Python proporcionado por las instrucciones ASM/S. El script debe ser capaz de leer el código ensamblador proporcionado y convertirlo en código binario. Una vez que el script se ejecuta correctamente, se debe crear un archivo con el código binario en la computadora, y este deberá ser cargado en la memoria de instrucciones.</a:t>
            </a:r>
          </a:p>
        </p:txBody>
      </p:sp>
    </p:spTree>
    <p:extLst>
      <p:ext uri="{BB962C8B-B14F-4D97-AF65-F5344CB8AC3E}">
        <p14:creationId xmlns:p14="http://schemas.microsoft.com/office/powerpoint/2010/main" val="2350498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4436E0F2-A64B-471E-93C0-8DFE08CC57C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1E3AB1-2A8C-4607-9FAE-D8BDB280FE1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D66059-832F-40B6-A35F-F56C8F38A1E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15E2ED-7EA9-448D-83FA-54C3DF9723B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595356-EABD-4767-AC9D-EA21FF115E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8CD9F06-9628-469C-B788-A894E3E0828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6EF3EC4F-5125-42E3-8EB0-821F06BDFA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AA1F5D-275F-4132-98D2-00D7CC28D4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49100"/>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511F559A-434C-4CD5-8B5E-19665B9555C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4849100"/>
            <a:ext cx="3309581" cy="5281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A3AA847-2A7B-4E90-989A-8FE8192C5D6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0990" y="4849100"/>
            <a:ext cx="2648592"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4958166-28E9-44B1-992F-2D86E0EB709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64221" y="4849100"/>
            <a:ext cx="3327780" cy="5281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00AB2D4-4AF7-4DE8-B479-1033F3F6A51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95230" y="5834655"/>
            <a:ext cx="4296771" cy="102334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8F428F-7DD5-4EE6-892A-53EF558CB33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283588" y="4849100"/>
            <a:ext cx="1460311"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ítulo 3">
            <a:extLst>
              <a:ext uri="{FF2B5EF4-FFF2-40B4-BE49-F238E27FC236}">
                <a16:creationId xmlns:a16="http://schemas.microsoft.com/office/drawing/2014/main" id="{D40F7A86-0AF3-3BAD-165A-BE28BF0AF6F7}"/>
              </a:ext>
            </a:extLst>
          </p:cNvPr>
          <p:cNvSpPr>
            <a:spLocks noGrp="1"/>
          </p:cNvSpPr>
          <p:nvPr>
            <p:ph type="title"/>
          </p:nvPr>
        </p:nvSpPr>
        <p:spPr>
          <a:xfrm>
            <a:off x="1524000" y="5003997"/>
            <a:ext cx="9144000" cy="992943"/>
          </a:xfrm>
        </p:spPr>
        <p:txBody>
          <a:bodyPr vert="horz" lIns="91440" tIns="45720" rIns="91440" bIns="45720" rtlCol="0" anchor="b">
            <a:normAutofit/>
          </a:bodyPr>
          <a:lstStyle/>
          <a:p>
            <a:pPr algn="ctr"/>
            <a:r>
              <a:rPr lang="en-US" sz="4000"/>
              <a:t>Código Python</a:t>
            </a:r>
          </a:p>
        </p:txBody>
      </p:sp>
      <p:pic>
        <p:nvPicPr>
          <p:cNvPr id="10" name="Marcador de contenido 9" descr="Texto&#10;&#10;Descripción generada automáticamente">
            <a:extLst>
              <a:ext uri="{FF2B5EF4-FFF2-40B4-BE49-F238E27FC236}">
                <a16:creationId xmlns:a16="http://schemas.microsoft.com/office/drawing/2014/main" id="{12297466-4CD3-C59D-18F2-AC201C3FE63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4223" b="1"/>
          <a:stretch/>
        </p:blipFill>
        <p:spPr>
          <a:xfrm>
            <a:off x="6070697" y="-10551"/>
            <a:ext cx="6121303" cy="4857270"/>
          </a:xfrm>
          <a:prstGeom prst="rect">
            <a:avLst/>
          </a:prstGeom>
        </p:spPr>
      </p:pic>
      <p:pic>
        <p:nvPicPr>
          <p:cNvPr id="8" name="Marcador de contenido 7" descr="Texto&#10;&#10;Descripción generada automáticamente">
            <a:extLst>
              <a:ext uri="{FF2B5EF4-FFF2-40B4-BE49-F238E27FC236}">
                <a16:creationId xmlns:a16="http://schemas.microsoft.com/office/drawing/2014/main" id="{7A31B70D-DFB2-7A17-BD48-64CF4E2B0252}"/>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4320" r="1" b="16509"/>
          <a:stretch/>
        </p:blipFill>
        <p:spPr>
          <a:xfrm>
            <a:off x="0" y="-10551"/>
            <a:ext cx="6104434" cy="4857270"/>
          </a:xfrm>
          <a:prstGeom prst="rect">
            <a:avLst/>
          </a:prstGeom>
        </p:spPr>
      </p:pic>
    </p:spTree>
    <p:extLst>
      <p:ext uri="{BB962C8B-B14F-4D97-AF65-F5344CB8AC3E}">
        <p14:creationId xmlns:p14="http://schemas.microsoft.com/office/powerpoint/2010/main" val="2104998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Repositorio en </a:t>
            </a:r>
            <a:r>
              <a:rPr lang="es-MX" dirty="0" err="1" smtClean="0"/>
              <a:t>github</a:t>
            </a:r>
            <a:endParaRPr lang="es-MX" dirty="0"/>
          </a:p>
        </p:txBody>
      </p:sp>
      <p:sp>
        <p:nvSpPr>
          <p:cNvPr id="6" name="Marcador de contenido 5"/>
          <p:cNvSpPr>
            <a:spLocks noGrp="1"/>
          </p:cNvSpPr>
          <p:nvPr>
            <p:ph idx="1"/>
          </p:nvPr>
        </p:nvSpPr>
        <p:spPr/>
        <p:txBody>
          <a:bodyPr/>
          <a:lstStyle/>
          <a:p>
            <a:r>
              <a:rPr lang="es-MX" dirty="0"/>
              <a:t>https://github.com/JoseDavid210803/Arquitectura-de-computadora</a:t>
            </a:r>
          </a:p>
        </p:txBody>
      </p:sp>
      <p:pic>
        <p:nvPicPr>
          <p:cNvPr id="2052" name="Picture 4" descr="GitHub changes its compromised SSH 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562" y="2761483"/>
            <a:ext cx="5984875" cy="3366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83026"/>
      </p:ext>
    </p:extLst>
  </p:cSld>
  <p:clrMapOvr>
    <a:masterClrMapping/>
  </p:clrMapOvr>
</p:sld>
</file>

<file path=ppt/theme/theme1.xml><?xml version="1.0" encoding="utf-8"?>
<a:theme xmlns:a="http://schemas.openxmlformats.org/drawingml/2006/main" name="AngleLines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100</TotalTime>
  <Words>322</Words>
  <Application>Microsoft Office PowerPoint</Application>
  <PresentationFormat>Panorámica</PresentationFormat>
  <Paragraphs>25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Univers Condensed Light</vt:lpstr>
      <vt:lpstr>Walbaum Display Light</vt:lpstr>
      <vt:lpstr>AngleLinesVTI</vt:lpstr>
      <vt:lpstr>Proyecto final – fase1</vt:lpstr>
      <vt:lpstr>OBJETIVO</vt:lpstr>
      <vt:lpstr>Propuesta de Algoritmo</vt:lpstr>
      <vt:lpstr>Explicación del Algoritmo</vt:lpstr>
      <vt:lpstr>Código en verilog</vt:lpstr>
      <vt:lpstr>Código python</vt:lpstr>
      <vt:lpstr>Código Python</vt:lpstr>
      <vt:lpstr>Repositorio en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en procesador mips</dc:title>
  <dc:creator>José David Castellanos Mosqueda</dc:creator>
  <cp:lastModifiedBy>Usuario</cp:lastModifiedBy>
  <cp:revision>4</cp:revision>
  <dcterms:created xsi:type="dcterms:W3CDTF">2023-05-07T14:12:52Z</dcterms:created>
  <dcterms:modified xsi:type="dcterms:W3CDTF">2023-05-08T15:37:35Z</dcterms:modified>
</cp:coreProperties>
</file>